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25" r:id="rId2"/>
    <p:sldId id="342" r:id="rId3"/>
    <p:sldId id="352" r:id="rId4"/>
    <p:sldId id="354" r:id="rId5"/>
    <p:sldId id="353" r:id="rId6"/>
    <p:sldId id="355" r:id="rId7"/>
    <p:sldId id="356" r:id="rId8"/>
    <p:sldId id="357" r:id="rId9"/>
    <p:sldId id="345" r:id="rId10"/>
    <p:sldId id="359" r:id="rId11"/>
    <p:sldId id="361" r:id="rId12"/>
    <p:sldId id="360" r:id="rId13"/>
    <p:sldId id="362" r:id="rId14"/>
    <p:sldId id="368" r:id="rId15"/>
    <p:sldId id="369" r:id="rId16"/>
    <p:sldId id="363" r:id="rId17"/>
    <p:sldId id="364" r:id="rId18"/>
    <p:sldId id="339" r:id="rId19"/>
    <p:sldId id="340" r:id="rId20"/>
    <p:sldId id="367" r:id="rId21"/>
    <p:sldId id="365" r:id="rId22"/>
    <p:sldId id="366" r:id="rId23"/>
    <p:sldId id="348" r:id="rId24"/>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n Françoise" initials="Y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927" autoAdjust="0"/>
    <p:restoredTop sz="79341" autoAdjust="0"/>
  </p:normalViewPr>
  <p:slideViewPr>
    <p:cSldViewPr>
      <p:cViewPr>
        <p:scale>
          <a:sx n="75" d="100"/>
          <a:sy n="75" d="100"/>
        </p:scale>
        <p:origin x="-6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854" y="-96"/>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0" cy="493316"/>
          </a:xfrm>
          <a:prstGeom prst="rect">
            <a:avLst/>
          </a:prstGeom>
        </p:spPr>
        <p:txBody>
          <a:bodyPr vert="horz" lIns="94858" tIns="47429" rIns="94858" bIns="47429" rtlCol="0"/>
          <a:lstStyle>
            <a:lvl1pPr algn="l">
              <a:defRPr sz="1200"/>
            </a:lvl1pPr>
          </a:lstStyle>
          <a:p>
            <a:endParaRPr lang="fr-FR"/>
          </a:p>
        </p:txBody>
      </p:sp>
      <p:sp>
        <p:nvSpPr>
          <p:cNvPr id="3" name="Espace réservé de la date 2"/>
          <p:cNvSpPr>
            <a:spLocks noGrp="1"/>
          </p:cNvSpPr>
          <p:nvPr>
            <p:ph type="dt" idx="1"/>
          </p:nvPr>
        </p:nvSpPr>
        <p:spPr>
          <a:xfrm>
            <a:off x="3815374" y="0"/>
            <a:ext cx="2918830" cy="493316"/>
          </a:xfrm>
          <a:prstGeom prst="rect">
            <a:avLst/>
          </a:prstGeom>
        </p:spPr>
        <p:txBody>
          <a:bodyPr vert="horz" lIns="94858" tIns="47429" rIns="94858" bIns="47429" rtlCol="0"/>
          <a:lstStyle>
            <a:lvl1pPr algn="r">
              <a:defRPr sz="1200"/>
            </a:lvl1pPr>
          </a:lstStyle>
          <a:p>
            <a:fld id="{9D095154-B6C8-44E3-9EC4-46E05D97FFFF}" type="datetimeFigureOut">
              <a:rPr lang="fr-FR" smtClean="0"/>
              <a:t>18/09/2016</a:t>
            </a:fld>
            <a:endParaRPr lang="fr-FR"/>
          </a:p>
        </p:txBody>
      </p:sp>
      <p:sp>
        <p:nvSpPr>
          <p:cNvPr id="4" name="Espace réservé de l'image des diapositives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58" tIns="47429" rIns="94858" bIns="47429"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4858" tIns="47429" rIns="94858" bIns="4742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371285"/>
            <a:ext cx="2918830" cy="493316"/>
          </a:xfrm>
          <a:prstGeom prst="rect">
            <a:avLst/>
          </a:prstGeom>
        </p:spPr>
        <p:txBody>
          <a:bodyPr vert="horz" lIns="94858" tIns="47429" rIns="94858" bIns="474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4" y="9371285"/>
            <a:ext cx="2918830" cy="493316"/>
          </a:xfrm>
          <a:prstGeom prst="rect">
            <a:avLst/>
          </a:prstGeom>
        </p:spPr>
        <p:txBody>
          <a:bodyPr vert="horz" lIns="94858" tIns="47429" rIns="94858" bIns="47429" rtlCol="0" anchor="b"/>
          <a:lstStyle>
            <a:lvl1pPr algn="r">
              <a:defRPr sz="1200"/>
            </a:lvl1pPr>
          </a:lstStyle>
          <a:p>
            <a:fld id="{52C470DF-D7D2-4F67-87D7-30AD5627B324}" type="slidenum">
              <a:rPr lang="fr-FR" smtClean="0"/>
              <a:t>‹N°›</a:t>
            </a:fld>
            <a:endParaRPr lang="fr-FR"/>
          </a:p>
        </p:txBody>
      </p:sp>
    </p:spTree>
    <p:extLst>
      <p:ext uri="{BB962C8B-B14F-4D97-AF65-F5344CB8AC3E}">
        <p14:creationId xmlns:p14="http://schemas.microsoft.com/office/powerpoint/2010/main" val="362046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Projet financé par le Ministère de l'Écologie, du Développement durable et de l'Énergie; </a:t>
            </a:r>
          </a:p>
          <a:p>
            <a:endParaRPr lang="fr-FR" dirty="0" smtClean="0"/>
          </a:p>
          <a:p>
            <a:r>
              <a:rPr lang="fr-FR" dirty="0" smtClean="0"/>
              <a:t>Programme «Gestion et Impacts du Changement climatique» </a:t>
            </a:r>
          </a:p>
          <a:p>
            <a:pPr marL="0" indent="0">
              <a:buNone/>
            </a:pPr>
            <a:r>
              <a:rPr lang="fr-FR" dirty="0" smtClean="0"/>
              <a:t> </a:t>
            </a:r>
          </a:p>
          <a:p>
            <a:r>
              <a:rPr lang="fr-FR" dirty="0" smtClean="0"/>
              <a:t>Axe 2 : des projets territoriaux associant les parties prenantes dans une perspective </a:t>
            </a:r>
            <a:r>
              <a:rPr lang="en-US" dirty="0" smtClean="0"/>
              <a:t>de </a:t>
            </a:r>
            <a:r>
              <a:rPr lang="en-US" dirty="0" err="1" smtClean="0"/>
              <a:t>recherche</a:t>
            </a:r>
            <a:r>
              <a:rPr lang="en-US" dirty="0" smtClean="0"/>
              <a:t> et </a:t>
            </a:r>
            <a:r>
              <a:rPr lang="en-US" dirty="0" err="1" smtClean="0"/>
              <a:t>d’innovation</a:t>
            </a:r>
            <a:r>
              <a:rPr lang="en-US" dirty="0" smtClean="0"/>
              <a:t> (APR GICC 2012) </a:t>
            </a:r>
          </a:p>
          <a:p>
            <a:pPr>
              <a:buFont typeface="Wingdings" pitchFamily="2" charset="2"/>
              <a:buNone/>
            </a:pPr>
            <a:endParaRPr lang="en-US" dirty="0" smtClean="0"/>
          </a:p>
          <a:p>
            <a:pPr>
              <a:buFont typeface="Wingdings" pitchFamily="2" charset="2"/>
              <a:buChar char="v"/>
            </a:pPr>
            <a:r>
              <a:rPr lang="en-US" dirty="0" smtClean="0"/>
              <a:t>Consortium :</a:t>
            </a:r>
          </a:p>
          <a:p>
            <a:pPr lvl="1">
              <a:buFont typeface="Wingdings" pitchFamily="2" charset="2"/>
              <a:buChar char="v"/>
            </a:pPr>
            <a:r>
              <a:rPr lang="en-US" dirty="0" smtClean="0"/>
              <a:t>EIVP - </a:t>
            </a:r>
            <a:r>
              <a:rPr lang="en-US" dirty="0" err="1" smtClean="0"/>
              <a:t>pilote</a:t>
            </a:r>
            <a:r>
              <a:rPr lang="en-US" dirty="0" smtClean="0"/>
              <a:t> (Morgane Colombert, Hypatia Nassopoulos, Antoine Mangeot, Maryam Jojo) </a:t>
            </a:r>
          </a:p>
          <a:p>
            <a:pPr lvl="1">
              <a:buFont typeface="Wingdings" pitchFamily="2" charset="2"/>
              <a:buChar char="v"/>
            </a:pPr>
            <a:r>
              <a:rPr lang="en-US" dirty="0" smtClean="0"/>
              <a:t>CDC </a:t>
            </a:r>
            <a:r>
              <a:rPr lang="en-US" dirty="0" err="1" smtClean="0"/>
              <a:t>Climat</a:t>
            </a:r>
            <a:r>
              <a:rPr lang="en-US" dirty="0" smtClean="0"/>
              <a:t> </a:t>
            </a:r>
            <a:r>
              <a:rPr lang="en-US" dirty="0" err="1" smtClean="0"/>
              <a:t>Recherche</a:t>
            </a:r>
            <a:r>
              <a:rPr lang="en-US" dirty="0" smtClean="0"/>
              <a:t> (Alexia </a:t>
            </a:r>
            <a:r>
              <a:rPr lang="en-US" dirty="0" err="1" smtClean="0"/>
              <a:t>Leseur</a:t>
            </a:r>
            <a:r>
              <a:rPr lang="en-US" dirty="0" smtClean="0"/>
              <a:t>)</a:t>
            </a:r>
          </a:p>
          <a:p>
            <a:pPr lvl="1">
              <a:buFont typeface="Wingdings" pitchFamily="2" charset="2"/>
              <a:buChar char="v"/>
            </a:pPr>
            <a:r>
              <a:rPr lang="en-US" dirty="0" smtClean="0"/>
              <a:t>Egis Concept (Raphaël Menard, Laurent </a:t>
            </a:r>
            <a:r>
              <a:rPr lang="en-US" dirty="0" err="1" smtClean="0"/>
              <a:t>Jacquet</a:t>
            </a:r>
            <a:r>
              <a:rPr lang="en-US" dirty="0" smtClean="0"/>
              <a:t>, Guillaume </a:t>
            </a:r>
            <a:r>
              <a:rPr lang="en-US" dirty="0" err="1" smtClean="0"/>
              <a:t>Meunier</a:t>
            </a:r>
            <a:r>
              <a:rPr lang="en-US" dirty="0" smtClean="0"/>
              <a:t>) </a:t>
            </a:r>
          </a:p>
          <a:p>
            <a:pPr lvl="1">
              <a:buFont typeface="Wingdings" pitchFamily="2" charset="2"/>
              <a:buChar char="v"/>
            </a:pPr>
            <a:r>
              <a:rPr lang="en-US" dirty="0" smtClean="0"/>
              <a:t>CSTB (Jean-Luc </a:t>
            </a:r>
            <a:r>
              <a:rPr lang="en-US" dirty="0" err="1" smtClean="0"/>
              <a:t>Salagnac</a:t>
            </a:r>
            <a:r>
              <a:rPr lang="en-US" dirty="0" smtClean="0"/>
              <a:t>)</a:t>
            </a:r>
          </a:p>
          <a:p>
            <a:pPr lvl="1">
              <a:buFont typeface="Wingdings" pitchFamily="2" charset="2"/>
              <a:buChar char="v"/>
            </a:pPr>
            <a:r>
              <a:rPr lang="en-US" dirty="0" smtClean="0"/>
              <a:t>Ville de Paris (</a:t>
            </a:r>
            <a:r>
              <a:rPr lang="en-US" dirty="0" err="1" smtClean="0"/>
              <a:t>Yann</a:t>
            </a:r>
            <a:r>
              <a:rPr lang="en-US" dirty="0" smtClean="0"/>
              <a:t> Françoise, Marie </a:t>
            </a:r>
            <a:r>
              <a:rPr lang="en-US" dirty="0" err="1" smtClean="0"/>
              <a:t>Gantois</a:t>
            </a:r>
            <a:r>
              <a:rPr lang="en-US" dirty="0" smtClean="0"/>
              <a:t>) </a:t>
            </a:r>
            <a:endParaRPr lang="en-US" dirty="0"/>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1</a:t>
            </a:fld>
            <a:endParaRPr lang="fr-FR" dirty="0"/>
          </a:p>
        </p:txBody>
      </p:sp>
    </p:spTree>
    <p:extLst>
      <p:ext uri="{BB962C8B-B14F-4D97-AF65-F5344CB8AC3E}">
        <p14:creationId xmlns:p14="http://schemas.microsoft.com/office/powerpoint/2010/main" val="404443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outils actuels ne permettent donc pas tous de favoriser une réflexion sur l’ACC lors de la conception d’un nouvel aménagement urbain.</a:t>
            </a:r>
          </a:p>
          <a:p>
            <a:endParaRPr lang="fr-FR" dirty="0"/>
          </a:p>
        </p:txBody>
      </p:sp>
      <p:sp>
        <p:nvSpPr>
          <p:cNvPr id="4" name="Espace réservé du numéro de diapositive 3"/>
          <p:cNvSpPr>
            <a:spLocks noGrp="1"/>
          </p:cNvSpPr>
          <p:nvPr>
            <p:ph type="sldNum" sz="quarter" idx="10"/>
          </p:nvPr>
        </p:nvSpPr>
        <p:spPr/>
        <p:txBody>
          <a:bodyPr/>
          <a:lstStyle/>
          <a:p>
            <a:fld id="{64198CD4-4A50-448B-AF32-CACC6300363F}" type="slidenum">
              <a:rPr lang="fr-FR" smtClean="0"/>
              <a:t>10</a:t>
            </a:fld>
            <a:endParaRPr lang="fr-FR"/>
          </a:p>
        </p:txBody>
      </p:sp>
    </p:spTree>
    <p:extLst>
      <p:ext uri="{BB962C8B-B14F-4D97-AF65-F5344CB8AC3E}">
        <p14:creationId xmlns:p14="http://schemas.microsoft.com/office/powerpoint/2010/main" val="104919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600" dirty="0"/>
              <a:t>Even if it is difficult to understand climate change:</a:t>
            </a:r>
          </a:p>
          <a:p>
            <a:pPr marL="170181" indent="-170181">
              <a:buFontTx/>
              <a:buChar char="-"/>
            </a:pPr>
            <a:r>
              <a:rPr lang="en-US" sz="1600" dirty="0"/>
              <a:t>We cannot expect everything from the sciences, …</a:t>
            </a:r>
          </a:p>
          <a:p>
            <a:r>
              <a:rPr lang="en-US" sz="1600" dirty="0"/>
              <a:t>But scientists could offer new information, new tools… But we need to have a debate on this information, on how to present this information…</a:t>
            </a:r>
          </a:p>
          <a:p>
            <a:endParaRPr lang="en-US" sz="1600" dirty="0"/>
          </a:p>
          <a:p>
            <a:r>
              <a:rPr lang="en-US" sz="1600" dirty="0"/>
              <a:t>The project ADAPTATIO examines the medium-term consequences of a new climate and of an increase of energy prices. It helped to think about the means available today to address in the design of urban projects the issue of both adaptation to CC and mitigation. For this, the fact to be adapted has been defined with two key resources for tomorrow - water and energy - and on the economic evaluation of these two needs. Moreover these indicators have a significance for urban actors. They use them. </a:t>
            </a:r>
          </a:p>
          <a:p>
            <a:r>
              <a:rPr lang="en-US" sz="1600" dirty="0"/>
              <a:t>To develop our methodology, we choose a real urban project: the </a:t>
            </a:r>
            <a:r>
              <a:rPr lang="en-US" sz="1600" dirty="0" err="1"/>
              <a:t>Tolbiac</a:t>
            </a:r>
            <a:r>
              <a:rPr lang="en-US" sz="1600" dirty="0"/>
              <a:t> </a:t>
            </a:r>
            <a:r>
              <a:rPr lang="en-US" sz="1600" dirty="0" err="1"/>
              <a:t>Chevaleret</a:t>
            </a:r>
            <a:r>
              <a:rPr lang="en-US" sz="1600" dirty="0"/>
              <a:t> sector in Paris about 12 ha. </a:t>
            </a:r>
          </a:p>
          <a:p>
            <a:endParaRPr lang="en-US" sz="1600" dirty="0"/>
          </a:p>
        </p:txBody>
      </p:sp>
      <p:sp>
        <p:nvSpPr>
          <p:cNvPr id="4" name="Espace réservé du numéro de diapositive 3"/>
          <p:cNvSpPr>
            <a:spLocks noGrp="1"/>
          </p:cNvSpPr>
          <p:nvPr>
            <p:ph type="sldNum" sz="quarter" idx="10"/>
          </p:nvPr>
        </p:nvSpPr>
        <p:spPr/>
        <p:txBody>
          <a:bodyPr/>
          <a:lstStyle/>
          <a:p>
            <a:fld id="{09D85191-96E2-4CCD-A357-67B440E4DDB4}" type="slidenum">
              <a:rPr lang="fr-FR" smtClean="0"/>
              <a:t>11</a:t>
            </a:fld>
            <a:endParaRPr lang="fr-FR"/>
          </a:p>
        </p:txBody>
      </p:sp>
    </p:spTree>
    <p:extLst>
      <p:ext uri="{BB962C8B-B14F-4D97-AF65-F5344CB8AC3E}">
        <p14:creationId xmlns:p14="http://schemas.microsoft.com/office/powerpoint/2010/main" val="368369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12</a:t>
            </a:fld>
            <a:endParaRPr lang="fr-FR"/>
          </a:p>
        </p:txBody>
      </p:sp>
    </p:spTree>
    <p:extLst>
      <p:ext uri="{BB962C8B-B14F-4D97-AF65-F5344CB8AC3E}">
        <p14:creationId xmlns:p14="http://schemas.microsoft.com/office/powerpoint/2010/main" val="312452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3577" y="4686499"/>
            <a:ext cx="5405687" cy="4439841"/>
          </a:xfrm>
        </p:spPr>
        <p:txBody>
          <a:bodyPr/>
          <a:lstStyle/>
          <a:p>
            <a:pPr marL="285750" indent="-285750">
              <a:buFont typeface="Arial" pitchFamily="34" charset="0"/>
              <a:buChar char="•"/>
            </a:pPr>
            <a:r>
              <a:rPr lang="fr-FR" sz="1200" dirty="0" smtClean="0"/>
              <a:t>2 scenarios de CC : A1B (modéré) et A2 (pessimiste)</a:t>
            </a:r>
          </a:p>
          <a:p>
            <a:pPr marL="285750" indent="-285750">
              <a:buFont typeface="Arial" pitchFamily="34" charset="0"/>
              <a:buChar char="•"/>
            </a:pPr>
            <a:r>
              <a:rPr lang="fr-FR" sz="1200" dirty="0" smtClean="0"/>
              <a:t>Hausse des prix de l’énergie</a:t>
            </a:r>
          </a:p>
          <a:p>
            <a:pPr marL="285750" indent="-285750">
              <a:buFont typeface="Arial" pitchFamily="34" charset="0"/>
              <a:buChar char="•"/>
            </a:pPr>
            <a:r>
              <a:rPr lang="fr-FR" sz="1200" dirty="0" smtClean="0"/>
              <a:t>2 ressources clés : </a:t>
            </a:r>
            <a:r>
              <a:rPr lang="fr-FR" sz="1200" b="1" dirty="0" smtClean="0"/>
              <a:t>eau et énergie</a:t>
            </a:r>
          </a:p>
          <a:p>
            <a:pPr marL="285750" indent="-285750">
              <a:buFont typeface="Arial" pitchFamily="34" charset="0"/>
              <a:buChar char="•"/>
            </a:pPr>
            <a:r>
              <a:rPr lang="fr-FR" sz="1200" dirty="0" smtClean="0"/>
              <a:t>Evaluation économique</a:t>
            </a:r>
          </a:p>
          <a:p>
            <a:pPr marL="285750" indent="-285750">
              <a:buFont typeface="Arial" pitchFamily="34" charset="0"/>
              <a:buChar char="•"/>
            </a:pPr>
            <a:r>
              <a:rPr lang="fr-FR" sz="1200" dirty="0" smtClean="0"/>
              <a:t>Application sur un projet réel</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analyser la vulnérabilité d’un aménagement au CC, et donner des informations tangibles aux acteurs de l’aménagement lors de la conception d’un projet, nous avons proposé plusieurs simulations et analyses appliquées dans le cas présent à Tolbiac </a:t>
            </a:r>
            <a:r>
              <a:rPr lang="fr-FR" sz="1200" kern="1200" dirty="0" err="1" smtClean="0">
                <a:solidFill>
                  <a:schemeClr val="tx1"/>
                </a:solidFill>
                <a:effectLst/>
                <a:latin typeface="+mn-lt"/>
                <a:ea typeface="+mn-ea"/>
                <a:cs typeface="+mn-cs"/>
              </a:rPr>
              <a:t>Chevaleret</a:t>
            </a:r>
            <a:r>
              <a:rPr lang="fr-FR" sz="1200" kern="1200" dirty="0" smtClean="0">
                <a:solidFill>
                  <a:schemeClr val="tx1"/>
                </a:solidFill>
                <a:effectLst/>
                <a:latin typeface="+mn-lt"/>
                <a:ea typeface="+mn-ea"/>
                <a:cs typeface="+mn-cs"/>
              </a:rPr>
              <a:t>. Le modèle </a:t>
            </a:r>
            <a:r>
              <a:rPr lang="fr-FR" sz="1200" kern="1200" dirty="0" err="1" smtClean="0">
                <a:solidFill>
                  <a:schemeClr val="tx1"/>
                </a:solidFill>
                <a:effectLst/>
                <a:latin typeface="+mn-lt"/>
                <a:ea typeface="+mn-ea"/>
                <a:cs typeface="+mn-cs"/>
              </a:rPr>
              <a:t>Clim’Elioth</a:t>
            </a:r>
            <a:r>
              <a:rPr lang="fr-FR" sz="1200" kern="1200" dirty="0" smtClean="0">
                <a:solidFill>
                  <a:schemeClr val="tx1"/>
                </a:solidFill>
                <a:effectLst/>
                <a:latin typeface="+mn-lt"/>
                <a:ea typeface="+mn-ea"/>
                <a:cs typeface="+mn-cs"/>
              </a:rPr>
              <a:t> développé par </a:t>
            </a:r>
            <a:r>
              <a:rPr lang="fr-FR" sz="1200" kern="1200" dirty="0" err="1" smtClean="0">
                <a:solidFill>
                  <a:schemeClr val="tx1"/>
                </a:solidFill>
                <a:effectLst/>
                <a:latin typeface="+mn-lt"/>
                <a:ea typeface="+mn-ea"/>
                <a:cs typeface="+mn-cs"/>
              </a:rPr>
              <a:t>Egis</a:t>
            </a:r>
            <a:r>
              <a:rPr lang="fr-FR" sz="1200" kern="1200" dirty="0" smtClean="0">
                <a:solidFill>
                  <a:schemeClr val="tx1"/>
                </a:solidFill>
                <a:effectLst/>
                <a:latin typeface="+mn-lt"/>
                <a:ea typeface="+mn-ea"/>
                <a:cs typeface="+mn-cs"/>
              </a:rPr>
              <a:t> Concept pour l’échelle du bâtiment a été modifié afin de répondre aux besoins du projet ADAPTATIO. Le modèle ENVI-met a permis d’approcher la question des modifications microclimatiques liées à la forme urbaine et aux matériaux et de voir leurs évolutions selon différents scénarios de CC. Les impacts économiques liés aux besoins énergétiques et en eau ont également été évalués. Le croisement de ces analyses a ensuite été effectué dans la construction d’une </a:t>
            </a:r>
            <a:r>
              <a:rPr lang="fr-FR" sz="1200" kern="1200" dirty="0" err="1" smtClean="0">
                <a:solidFill>
                  <a:schemeClr val="tx1"/>
                </a:solidFill>
                <a:effectLst/>
                <a:latin typeface="+mn-lt"/>
                <a:ea typeface="+mn-ea"/>
                <a:cs typeface="+mn-cs"/>
              </a:rPr>
              <a:t>toolbox</a:t>
            </a:r>
            <a:r>
              <a:rPr lang="fr-FR" sz="1200" kern="1200" dirty="0" smtClean="0">
                <a:solidFill>
                  <a:schemeClr val="tx1"/>
                </a:solidFill>
                <a:effectLst/>
                <a:latin typeface="+mn-lt"/>
                <a:ea typeface="+mn-ea"/>
                <a:cs typeface="+mn-cs"/>
              </a:rPr>
              <a:t> permettant de mettre en évidence par de simples manipulations les effets du CC comme de choix d’ACC. </a:t>
            </a:r>
          </a:p>
          <a:p>
            <a:r>
              <a:rPr lang="fr-FR" sz="1200" kern="1200" dirty="0" smtClean="0">
                <a:solidFill>
                  <a:schemeClr val="tx1"/>
                </a:solidFill>
                <a:effectLst/>
                <a:latin typeface="+mn-lt"/>
                <a:ea typeface="+mn-ea"/>
                <a:cs typeface="+mn-cs"/>
              </a:rPr>
              <a:t>Dans le cadre du projet ADAPTATIO, trois types de solutions ont été analysés à partir du cas de référence « très performant » (d’un point de vue énergétique) de la ZAC :</a:t>
            </a:r>
          </a:p>
          <a:p>
            <a:pPr lvl="0"/>
            <a:r>
              <a:rPr lang="fr-FR" sz="1200" kern="1200" dirty="0" smtClean="0">
                <a:solidFill>
                  <a:schemeClr val="tx1"/>
                </a:solidFill>
                <a:effectLst/>
                <a:latin typeface="+mn-lt"/>
                <a:ea typeface="+mn-ea"/>
                <a:cs typeface="+mn-cs"/>
              </a:rPr>
              <a:t>- Des tests de sensibilité sur les paramètres de performance du bâti,</a:t>
            </a:r>
          </a:p>
          <a:p>
            <a:pPr lvl="0"/>
            <a:r>
              <a:rPr lang="fr-FR" sz="1200" kern="1200" dirty="0" smtClean="0">
                <a:solidFill>
                  <a:schemeClr val="tx1"/>
                </a:solidFill>
                <a:effectLst/>
                <a:latin typeface="+mn-lt"/>
                <a:ea typeface="+mn-ea"/>
                <a:cs typeface="+mn-cs"/>
              </a:rPr>
              <a:t>- Des tests de scénarios de besoins selon différents principes bioclimatiques : solutions « Bâti » ou « espace urbain »,</a:t>
            </a:r>
          </a:p>
          <a:p>
            <a:pPr lvl="0"/>
            <a:r>
              <a:rPr lang="fr-FR" sz="1200" kern="1200" dirty="0" smtClean="0">
                <a:solidFill>
                  <a:schemeClr val="tx1"/>
                </a:solidFill>
                <a:effectLst/>
                <a:latin typeface="+mn-lt"/>
                <a:ea typeface="+mn-ea"/>
                <a:cs typeface="+mn-cs"/>
              </a:rPr>
              <a:t>- Et des choix de systèmes de production (chaud/froid) avec le calcul des consommations et coûts associés.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 outil traite les résultats de logiciels de simulation d’une part à l’échelle du bâtiment (CLIM’ELIOTH : outil d’</a:t>
            </a:r>
            <a:r>
              <a:rPr lang="fr-FR" sz="1200" kern="1200" dirty="0" err="1" smtClean="0">
                <a:solidFill>
                  <a:schemeClr val="tx1"/>
                </a:solidFill>
                <a:effectLst/>
                <a:latin typeface="+mn-lt"/>
                <a:ea typeface="+mn-ea"/>
                <a:cs typeface="+mn-cs"/>
              </a:rPr>
              <a:t>écoconception</a:t>
            </a:r>
            <a:r>
              <a:rPr lang="fr-FR" sz="1200" kern="1200" dirty="0" smtClean="0">
                <a:solidFill>
                  <a:schemeClr val="tx1"/>
                </a:solidFill>
                <a:effectLst/>
                <a:latin typeface="+mn-lt"/>
                <a:ea typeface="+mn-ea"/>
                <a:cs typeface="+mn-cs"/>
              </a:rPr>
              <a:t> développé par </a:t>
            </a:r>
            <a:r>
              <a:rPr lang="fr-FR" sz="1200" kern="1200" dirty="0" err="1" smtClean="0">
                <a:solidFill>
                  <a:schemeClr val="tx1"/>
                </a:solidFill>
                <a:effectLst/>
                <a:latin typeface="+mn-lt"/>
                <a:ea typeface="+mn-ea"/>
                <a:cs typeface="+mn-cs"/>
              </a:rPr>
              <a:t>Egis</a:t>
            </a:r>
            <a:r>
              <a:rPr lang="fr-FR" sz="1200" kern="1200" dirty="0" smtClean="0">
                <a:solidFill>
                  <a:schemeClr val="tx1"/>
                </a:solidFill>
                <a:effectLst/>
                <a:latin typeface="+mn-lt"/>
                <a:ea typeface="+mn-ea"/>
                <a:cs typeface="+mn-cs"/>
              </a:rPr>
              <a:t> Concept et abordant les enjeux énergétiques et de confort du bâti.), d’autre part à l’échelle du quartier (ENVI-MET : outil de simulation du confort urbain prenant notamment en compte les phénomènes d’évapotranspiration de la végétation). Ces logiciels utilisent des données météorologiques à horizon 2050-2100 fournies dans le cadre du projet ADAPTATIO par </a:t>
            </a:r>
            <a:r>
              <a:rPr lang="fr-FR" sz="1200" kern="1200" dirty="0" err="1" smtClean="0">
                <a:solidFill>
                  <a:schemeClr val="tx1"/>
                </a:solidFill>
                <a:effectLst/>
                <a:latin typeface="+mn-lt"/>
                <a:ea typeface="+mn-ea"/>
                <a:cs typeface="+mn-cs"/>
              </a:rPr>
              <a:t>Météonorm</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9D85191-96E2-4CCD-A357-67B440E4DDB4}" type="slidenum">
              <a:rPr lang="fr-FR" smtClean="0"/>
              <a:t>13</a:t>
            </a:fld>
            <a:endParaRPr lang="fr-FR"/>
          </a:p>
        </p:txBody>
      </p:sp>
    </p:spTree>
    <p:extLst>
      <p:ext uri="{BB962C8B-B14F-4D97-AF65-F5344CB8AC3E}">
        <p14:creationId xmlns:p14="http://schemas.microsoft.com/office/powerpoint/2010/main" val="8627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1 : Liens génériques pour accéder à l’un des 3 éditeurs de résultats</a:t>
            </a:r>
            <a:endParaRPr lang="fr-FR" dirty="0" smtClean="0">
              <a:effectLst/>
            </a:endParaRPr>
          </a:p>
          <a:p>
            <a:pPr lvl="0"/>
            <a:r>
              <a:rPr lang="fr-FR" sz="1200" kern="1200" dirty="0" smtClean="0">
                <a:solidFill>
                  <a:schemeClr val="tx1"/>
                </a:solidFill>
                <a:effectLst/>
                <a:latin typeface="+mn-lt"/>
                <a:ea typeface="+mn-ea"/>
                <a:cs typeface="+mn-cs"/>
              </a:rPr>
              <a:t>2 : Choix du scénario « climat futur souhaité » (A1B ou A2). </a:t>
            </a:r>
            <a:endParaRPr lang="fr-FR" dirty="0" smtClean="0">
              <a:effectLst/>
            </a:endParaRPr>
          </a:p>
          <a:p>
            <a:pPr lvl="0"/>
            <a:r>
              <a:rPr lang="fr-FR" sz="1200" kern="1200" dirty="0" smtClean="0">
                <a:solidFill>
                  <a:schemeClr val="tx1"/>
                </a:solidFill>
                <a:effectLst/>
                <a:latin typeface="+mn-lt"/>
                <a:ea typeface="+mn-ea"/>
                <a:cs typeface="+mn-cs"/>
              </a:rPr>
              <a:t>3 : Choix du scénario de « paramètre de sensibilité à tester ». Lors du choix d’un paramètre, les autres sont fixés automatiquement sur leur valeur médiane.</a:t>
            </a:r>
            <a:endParaRPr lang="fr-FR" dirty="0" smtClean="0">
              <a:effectLst/>
            </a:endParaRPr>
          </a:p>
          <a:p>
            <a:pPr lvl="0"/>
            <a:r>
              <a:rPr lang="fr-FR" sz="1200" kern="1200" dirty="0" smtClean="0">
                <a:solidFill>
                  <a:schemeClr val="tx1"/>
                </a:solidFill>
                <a:effectLst/>
                <a:latin typeface="+mn-lt"/>
                <a:ea typeface="+mn-ea"/>
                <a:cs typeface="+mn-cs"/>
              </a:rPr>
              <a:t>4 : Choix du scénario de « type de besoins à tester » (Besoins chauds ou Besoins froids).</a:t>
            </a:r>
            <a:endParaRPr lang="fr-FR" dirty="0" smtClean="0">
              <a:effectLst/>
            </a:endParaRPr>
          </a:p>
          <a:p>
            <a:pPr lvl="0"/>
            <a:r>
              <a:rPr lang="fr-FR" sz="1200" kern="1200" dirty="0" smtClean="0">
                <a:solidFill>
                  <a:schemeClr val="tx1"/>
                </a:solidFill>
                <a:effectLst/>
                <a:latin typeface="+mn-lt"/>
                <a:ea typeface="+mn-ea"/>
                <a:cs typeface="+mn-cs"/>
              </a:rPr>
              <a:t>5 : Indication de l’échelle des besoins (l’échelle s’ajuste automatiquement à chaque modification de scénario)</a:t>
            </a:r>
            <a:endParaRPr lang="fr-FR" dirty="0" smtClean="0">
              <a:effectLst/>
            </a:endParaRPr>
          </a:p>
          <a:p>
            <a:pPr lvl="0"/>
            <a:r>
              <a:rPr lang="fr-FR" sz="1200" kern="1200" dirty="0" smtClean="0">
                <a:solidFill>
                  <a:schemeClr val="tx1"/>
                </a:solidFill>
                <a:effectLst/>
                <a:latin typeface="+mn-lt"/>
                <a:ea typeface="+mn-ea"/>
                <a:cs typeface="+mn-cs"/>
              </a:rPr>
              <a:t>6 : Visualisation des résultats en fonction de l’étage et de l’orientation des espaces intérieurs.</a:t>
            </a:r>
            <a:endParaRPr lang="fr-FR" dirty="0" smtClean="0">
              <a:effectLst/>
            </a:endParaRPr>
          </a:p>
          <a:p>
            <a:pPr lvl="0"/>
            <a:r>
              <a:rPr lang="fr-FR" sz="1200" kern="1200" dirty="0" smtClean="0">
                <a:solidFill>
                  <a:schemeClr val="tx1"/>
                </a:solidFill>
                <a:effectLst/>
                <a:latin typeface="+mn-lt"/>
                <a:ea typeface="+mn-ea"/>
                <a:cs typeface="+mn-cs"/>
              </a:rPr>
              <a:t>7 : Les niveaux grisés indiquent (pour information) les étages de programmes d’activité et commerces (non étudiés dans notre projet).</a:t>
            </a:r>
            <a:endParaRPr lang="fr-FR" dirty="0" smtClean="0">
              <a:effectLst/>
            </a:endParaRPr>
          </a:p>
          <a:p>
            <a:pPr lvl="0"/>
            <a:r>
              <a:rPr lang="fr-FR" sz="1200" kern="1200" dirty="0" smtClean="0">
                <a:solidFill>
                  <a:schemeClr val="tx1"/>
                </a:solidFill>
                <a:effectLst/>
                <a:latin typeface="+mn-lt"/>
                <a:ea typeface="+mn-ea"/>
                <a:cs typeface="+mn-cs"/>
              </a:rPr>
              <a:t>8 : Curseurs de test comparatif de l’année climatique (2000, 2050 ou 2100) pour une valeur de paramètre de performance fixée.</a:t>
            </a:r>
            <a:endParaRPr lang="fr-FR" dirty="0" smtClean="0">
              <a:effectLst/>
            </a:endParaRPr>
          </a:p>
          <a:p>
            <a:pPr lvl="0"/>
            <a:r>
              <a:rPr lang="fr-FR" sz="1200" kern="1200" dirty="0" smtClean="0">
                <a:solidFill>
                  <a:schemeClr val="tx1"/>
                </a:solidFill>
                <a:effectLst/>
                <a:latin typeface="+mn-lt"/>
                <a:ea typeface="+mn-ea"/>
                <a:cs typeface="+mn-cs"/>
              </a:rPr>
              <a:t>9 : Curseurs de test comparatif de la valeur du paramètre de performance choisi en fonction de l’année climatique fixée (2000, 2050 ou 2100). Comme vu précédemment, le curseur décrit 5 graduations dont une valeur au centre performante, un extrême à +50% et un autre à -50%.</a:t>
            </a:r>
            <a:endParaRPr lang="fr-FR" dirty="0" smtClean="0">
              <a:effectLst/>
            </a:endParaRPr>
          </a:p>
          <a:p>
            <a:pPr lvl="0"/>
            <a:r>
              <a:rPr lang="fr-FR" sz="1200" kern="1200" dirty="0" smtClean="0">
                <a:solidFill>
                  <a:schemeClr val="tx1"/>
                </a:solidFill>
                <a:effectLst/>
                <a:latin typeface="+mn-lt"/>
                <a:ea typeface="+mn-ea"/>
                <a:cs typeface="+mn-cs"/>
              </a:rPr>
              <a:t>10 : Résultats des indicateurs affichés en moyenne pour l’ensemble du programme bâti.  </a:t>
            </a:r>
          </a:p>
          <a:p>
            <a:pPr lvl="0"/>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résultats de cette étude de sensibilité sont disponibles au travers de la </a:t>
            </a:r>
            <a:r>
              <a:rPr lang="fr-FR" sz="1200" i="1" kern="1200" dirty="0" err="1" smtClean="0">
                <a:solidFill>
                  <a:schemeClr val="tx1"/>
                </a:solidFill>
                <a:effectLst/>
                <a:latin typeface="+mn-lt"/>
                <a:ea typeface="+mn-ea"/>
                <a:cs typeface="+mn-cs"/>
              </a:rPr>
              <a:t>toolbox</a:t>
            </a:r>
            <a:r>
              <a:rPr lang="fr-FR" sz="1200" kern="1200" dirty="0" smtClean="0">
                <a:solidFill>
                  <a:schemeClr val="tx1"/>
                </a:solidFill>
                <a:effectLst/>
                <a:latin typeface="+mn-lt"/>
                <a:ea typeface="+mn-ea"/>
                <a:cs typeface="+mn-cs"/>
              </a:rPr>
              <a:t> (figure 1). Cette dernière permet de visualiser instantanément l’impact de toute variation des paramètres simulés (tableaux ci-dessus) sur les indicateurs de sortie suivant : Besoins Chaud, besoins Froid, </a:t>
            </a:r>
            <a:r>
              <a:rPr lang="fr-FR" sz="1200" kern="1200" dirty="0" err="1" smtClean="0">
                <a:solidFill>
                  <a:schemeClr val="tx1"/>
                </a:solidFill>
                <a:effectLst/>
                <a:latin typeface="+mn-lt"/>
                <a:ea typeface="+mn-ea"/>
                <a:cs typeface="+mn-cs"/>
              </a:rPr>
              <a:t>Pmax</a:t>
            </a:r>
            <a:r>
              <a:rPr lang="fr-FR" sz="1200" kern="1200" dirty="0" smtClean="0">
                <a:solidFill>
                  <a:schemeClr val="tx1"/>
                </a:solidFill>
                <a:effectLst/>
                <a:latin typeface="+mn-lt"/>
                <a:ea typeface="+mn-ea"/>
                <a:cs typeface="+mn-cs"/>
              </a:rPr>
              <a:t> Chaud et </a:t>
            </a:r>
            <a:r>
              <a:rPr lang="fr-FR" sz="1200" kern="1200" dirty="0" err="1" smtClean="0">
                <a:solidFill>
                  <a:schemeClr val="tx1"/>
                </a:solidFill>
                <a:effectLst/>
                <a:latin typeface="+mn-lt"/>
                <a:ea typeface="+mn-ea"/>
                <a:cs typeface="+mn-cs"/>
              </a:rPr>
              <a:t>Pmax</a:t>
            </a:r>
            <a:r>
              <a:rPr lang="fr-FR" sz="1200" kern="1200" dirty="0" smtClean="0">
                <a:solidFill>
                  <a:schemeClr val="tx1"/>
                </a:solidFill>
                <a:effectLst/>
                <a:latin typeface="+mn-lt"/>
                <a:ea typeface="+mn-ea"/>
                <a:cs typeface="+mn-cs"/>
              </a:rPr>
              <a:t> Froid. Chacun de ces indicateurs est donné en valeur totale moyenne annuelle, en kWh/m².an pour les besoins et en W/m² pour les puissances max, mais également par une échelle de couleur précisant une moyenne pour chaque orientation et chaque étage.</a:t>
            </a:r>
          </a:p>
          <a:p>
            <a:r>
              <a:rPr lang="fr-FR" sz="1200" kern="1200" dirty="0" smtClean="0">
                <a:solidFill>
                  <a:schemeClr val="tx1"/>
                </a:solidFill>
                <a:effectLst/>
                <a:latin typeface="+mn-lt"/>
                <a:ea typeface="+mn-ea"/>
                <a:cs typeface="+mn-cs"/>
              </a:rPr>
              <a:t>L’impact de ces indicateurs sur la base du climat actuel peut alors être visualisé et comparé aux horizons futurs (2050 et 2100) selon les deux scénarios climatiques retenus (A1B et A2).</a:t>
            </a:r>
          </a:p>
          <a:p>
            <a:r>
              <a:rPr lang="fr-FR" sz="1200" kern="1200" dirty="0" smtClean="0">
                <a:solidFill>
                  <a:schemeClr val="tx1"/>
                </a:solidFill>
                <a:effectLst/>
                <a:latin typeface="+mn-lt"/>
                <a:ea typeface="+mn-ea"/>
                <a:cs typeface="+mn-cs"/>
              </a:rPr>
              <a:t>La notice en figure 1 explique comment utiliser l’onglet résultat «</a:t>
            </a:r>
            <a:r>
              <a:rPr lang="fr-FR" sz="1200" i="1" kern="1200" dirty="0" err="1" smtClean="0">
                <a:solidFill>
                  <a:schemeClr val="tx1"/>
                </a:solidFill>
                <a:effectLst/>
                <a:latin typeface="+mn-lt"/>
                <a:ea typeface="+mn-ea"/>
                <a:cs typeface="+mn-cs"/>
              </a:rPr>
              <a:t>toolbox</a:t>
            </a:r>
            <a:r>
              <a:rPr lang="fr-FR" sz="1200" kern="1200" dirty="0" err="1" smtClean="0">
                <a:solidFill>
                  <a:schemeClr val="tx1"/>
                </a:solidFill>
                <a:effectLst/>
                <a:latin typeface="+mn-lt"/>
                <a:ea typeface="+mn-ea"/>
                <a:cs typeface="+mn-cs"/>
              </a:rPr>
              <a:t>_Sensibilité</a:t>
            </a:r>
            <a:r>
              <a:rPr lang="fr-FR" sz="1200" kern="1200" dirty="0" smtClean="0">
                <a:solidFill>
                  <a:schemeClr val="tx1"/>
                </a:solidFill>
                <a:effectLst/>
                <a:latin typeface="+mn-lt"/>
                <a:ea typeface="+mn-ea"/>
                <a:cs typeface="+mn-cs"/>
              </a:rPr>
              <a:t> » de la </a:t>
            </a:r>
            <a:r>
              <a:rPr lang="fr-FR" sz="1200" i="1" kern="1200" dirty="0" err="1" smtClean="0">
                <a:solidFill>
                  <a:schemeClr val="tx1"/>
                </a:solidFill>
                <a:effectLst/>
                <a:latin typeface="+mn-lt"/>
                <a:ea typeface="+mn-ea"/>
                <a:cs typeface="+mn-cs"/>
              </a:rPr>
              <a:t>toolbox</a:t>
            </a:r>
            <a:r>
              <a:rPr lang="fr-FR" sz="1200" kern="1200" dirty="0" smtClean="0">
                <a:solidFill>
                  <a:schemeClr val="tx1"/>
                </a:solidFill>
                <a:effectLst/>
                <a:latin typeface="+mn-lt"/>
                <a:ea typeface="+mn-ea"/>
                <a:cs typeface="+mn-cs"/>
              </a:rPr>
              <a:t>. Tous les résultats s’affichent en temps réel sur la page de test au fur et à mesure que l’utilisateur sélectionne ses scénarios. </a:t>
            </a:r>
          </a:p>
          <a:p>
            <a:r>
              <a:rPr lang="fr-FR" sz="1200" kern="1200" dirty="0" smtClean="0">
                <a:solidFill>
                  <a:schemeClr val="tx1"/>
                </a:solidFill>
                <a:effectLst/>
                <a:latin typeface="+mn-lt"/>
                <a:ea typeface="+mn-ea"/>
                <a:cs typeface="+mn-cs"/>
              </a:rPr>
              <a:t>L’utilisation de la </a:t>
            </a:r>
            <a:r>
              <a:rPr lang="fr-FR" sz="1200" i="1" kern="1200" dirty="0" err="1" smtClean="0">
                <a:solidFill>
                  <a:schemeClr val="tx1"/>
                </a:solidFill>
                <a:effectLst/>
                <a:latin typeface="+mn-lt"/>
                <a:ea typeface="+mn-ea"/>
                <a:cs typeface="+mn-cs"/>
              </a:rPr>
              <a:t>toolbox</a:t>
            </a:r>
            <a:r>
              <a:rPr lang="fr-FR" sz="1200" kern="1200" dirty="0" smtClean="0">
                <a:solidFill>
                  <a:schemeClr val="tx1"/>
                </a:solidFill>
                <a:effectLst/>
                <a:latin typeface="+mn-lt"/>
                <a:ea typeface="+mn-ea"/>
                <a:cs typeface="+mn-cs"/>
              </a:rPr>
              <a:t> permet ainsi de montrer, à bâtiment identique, l’augmentation des besoins en froid du fait du changement climatique mais également la diminution des besoins en chaud ; avec des variations plus ou moins prononcée en fonction du scénario sélectionné (A1B ou A2).</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L’onglet «</a:t>
            </a:r>
            <a:r>
              <a:rPr lang="fr-FR" sz="1200" i="1" kern="1200" dirty="0" err="1" smtClean="0">
                <a:solidFill>
                  <a:schemeClr val="tx1"/>
                </a:solidFill>
                <a:effectLst/>
                <a:latin typeface="+mn-lt"/>
                <a:ea typeface="+mn-ea"/>
                <a:cs typeface="+mn-cs"/>
              </a:rPr>
              <a:t>toolbox</a:t>
            </a:r>
            <a:r>
              <a:rPr lang="fr-FR" sz="1200" kern="1200" dirty="0" err="1" smtClean="0">
                <a:solidFill>
                  <a:schemeClr val="tx1"/>
                </a:solidFill>
                <a:effectLst/>
                <a:latin typeface="+mn-lt"/>
                <a:ea typeface="+mn-ea"/>
                <a:cs typeface="+mn-cs"/>
              </a:rPr>
              <a:t>_Besoins</a:t>
            </a:r>
            <a:r>
              <a:rPr lang="fr-FR" sz="1200" kern="1200" dirty="0" smtClean="0">
                <a:solidFill>
                  <a:schemeClr val="tx1"/>
                </a:solidFill>
                <a:effectLst/>
                <a:latin typeface="+mn-lt"/>
                <a:ea typeface="+mn-ea"/>
                <a:cs typeface="+mn-cs"/>
              </a:rPr>
              <a:t> » de la </a:t>
            </a:r>
            <a:r>
              <a:rPr lang="fr-FR" sz="1200" i="1" kern="1200" dirty="0" err="1" smtClean="0">
                <a:solidFill>
                  <a:schemeClr val="tx1"/>
                </a:solidFill>
                <a:effectLst/>
                <a:latin typeface="+mn-lt"/>
                <a:ea typeface="+mn-ea"/>
                <a:cs typeface="+mn-cs"/>
              </a:rPr>
              <a:t>toolbox</a:t>
            </a:r>
            <a:r>
              <a:rPr lang="fr-FR" sz="1200" kern="1200" dirty="0" smtClean="0">
                <a:solidFill>
                  <a:schemeClr val="tx1"/>
                </a:solidFill>
                <a:effectLst/>
                <a:latin typeface="+mn-lt"/>
                <a:ea typeface="+mn-ea"/>
                <a:cs typeface="+mn-cs"/>
              </a:rPr>
              <a:t> permet alors de représenter l’évolution des besoins en fonction de choix sur l’équipement climatique (climatisation + ventilation naturelle simple ouvrant, ou climatisation exclusive (sans possibilité de ventiler naturellement), ou climatisation + ventilation naturelle simple ouvrant + puits canadien) ou de modification de l’aménagement. </a:t>
            </a:r>
          </a:p>
          <a:p>
            <a:r>
              <a:rPr lang="fr-FR" sz="1200" kern="1200" dirty="0" smtClean="0">
                <a:solidFill>
                  <a:schemeClr val="tx1"/>
                </a:solidFill>
                <a:effectLst/>
                <a:latin typeface="+mn-lt"/>
                <a:ea typeface="+mn-ea"/>
                <a:cs typeface="+mn-cs"/>
              </a:rPr>
              <a:t>A aménagement constant, mais équipement climatique variable, nous observons ainsi une légère augmentation dans le temps des consommations totales (chaud et froid) hormis s’il ait fait le choix d’une climatisation exclusive (sans possibilité de ventiler naturellement) qui augmente significativement la consommation. Cela met également en évidence la solution la moins consommatrice d’énergie : le couplage climatisation, ventilation naturelle simple ouvrant et puits canadien.</a:t>
            </a: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14</a:t>
            </a:fld>
            <a:endParaRPr lang="fr-FR"/>
          </a:p>
        </p:txBody>
      </p:sp>
    </p:spTree>
    <p:extLst>
      <p:ext uri="{BB962C8B-B14F-4D97-AF65-F5344CB8AC3E}">
        <p14:creationId xmlns:p14="http://schemas.microsoft.com/office/powerpoint/2010/main" val="1153486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15</a:t>
            </a:fld>
            <a:endParaRPr lang="fr-FR"/>
          </a:p>
        </p:txBody>
      </p:sp>
    </p:spTree>
    <p:extLst>
      <p:ext uri="{BB962C8B-B14F-4D97-AF65-F5344CB8AC3E}">
        <p14:creationId xmlns:p14="http://schemas.microsoft.com/office/powerpoint/2010/main" val="3977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toolbox</a:t>
            </a:r>
            <a:r>
              <a:rPr lang="fr-FR" sz="1200" kern="1200" dirty="0" smtClean="0">
                <a:solidFill>
                  <a:schemeClr val="tx1"/>
                </a:solidFill>
                <a:effectLst/>
                <a:latin typeface="+mn-lt"/>
                <a:ea typeface="+mn-ea"/>
                <a:cs typeface="+mn-cs"/>
              </a:rPr>
              <a:t>  permet de comparer deux à deux des situations faisant des choix à la fois sur (figure 3) :</a:t>
            </a:r>
          </a:p>
          <a:p>
            <a:pPr lvl="0"/>
            <a:r>
              <a:rPr lang="fr-FR" sz="1200" kern="1200" dirty="0" smtClean="0">
                <a:solidFill>
                  <a:schemeClr val="tx1"/>
                </a:solidFill>
                <a:effectLst/>
                <a:latin typeface="+mn-lt"/>
                <a:ea typeface="+mn-ea"/>
                <a:cs typeface="+mn-cs"/>
              </a:rPr>
              <a:t>- La climatisation et la ventilation naturelle</a:t>
            </a:r>
          </a:p>
          <a:p>
            <a:pPr lvl="0"/>
            <a:r>
              <a:rPr lang="fr-FR" sz="1200" kern="1200" dirty="0" smtClean="0">
                <a:solidFill>
                  <a:schemeClr val="tx1"/>
                </a:solidFill>
                <a:effectLst/>
                <a:latin typeface="+mn-lt"/>
                <a:ea typeface="+mn-ea"/>
                <a:cs typeface="+mn-cs"/>
              </a:rPr>
              <a:t>- Les systèmes de production (chaud/froid)</a:t>
            </a:r>
          </a:p>
          <a:p>
            <a:r>
              <a:rPr lang="fr-FR" sz="1200" kern="1200" dirty="0" smtClean="0">
                <a:solidFill>
                  <a:schemeClr val="tx1"/>
                </a:solidFill>
                <a:effectLst/>
                <a:latin typeface="+mn-lt"/>
                <a:ea typeface="+mn-ea"/>
                <a:cs typeface="+mn-cs"/>
              </a:rPr>
              <a:t>Aucune solution ne permet a priori d’obtenir durant toute la durée de vie du projet une minimisation de tous les coûts. Il est ainsi nécessaire de faire des arbitrages entre la temporalité/le montant des coûts à supporter (abstraction faite de l’entité qui supporte ces coûts, et des autres considérations comme l’acceptabilité sociale ou politique).</a:t>
            </a:r>
            <a:r>
              <a:rPr lang="fr-FR" sz="1600" dirty="0" smtClean="0">
                <a:effectLst/>
              </a:rPr>
              <a:t> </a:t>
            </a:r>
            <a:r>
              <a:rPr lang="fr-FR" sz="1200" kern="1200" dirty="0" smtClean="0">
                <a:solidFill>
                  <a:schemeClr val="tx1"/>
                </a:solidFill>
                <a:effectLst/>
                <a:latin typeface="+mn-lt"/>
                <a:ea typeface="+mn-ea"/>
                <a:cs typeface="+mn-cs"/>
              </a:rPr>
              <a:t> </a:t>
            </a:r>
          </a:p>
          <a:p>
            <a:endParaRPr lang="fr-FR" sz="1600" dirty="0"/>
          </a:p>
        </p:txBody>
      </p:sp>
      <p:sp>
        <p:nvSpPr>
          <p:cNvPr id="4" name="Espace réservé du numéro de diapositive 3"/>
          <p:cNvSpPr>
            <a:spLocks noGrp="1"/>
          </p:cNvSpPr>
          <p:nvPr>
            <p:ph type="sldNum" sz="quarter" idx="10"/>
          </p:nvPr>
        </p:nvSpPr>
        <p:spPr/>
        <p:txBody>
          <a:bodyPr/>
          <a:lstStyle/>
          <a:p>
            <a:fld id="{09D85191-96E2-4CCD-A357-67B440E4DDB4}" type="slidenum">
              <a:rPr lang="fr-FR" smtClean="0"/>
              <a:t>16</a:t>
            </a:fld>
            <a:endParaRPr lang="fr-FR"/>
          </a:p>
        </p:txBody>
      </p:sp>
    </p:spTree>
    <p:extLst>
      <p:ext uri="{BB962C8B-B14F-4D97-AF65-F5344CB8AC3E}">
        <p14:creationId xmlns:p14="http://schemas.microsoft.com/office/powerpoint/2010/main" val="301806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17</a:t>
            </a:fld>
            <a:endParaRPr lang="fr-FR"/>
          </a:p>
        </p:txBody>
      </p:sp>
    </p:spTree>
    <p:extLst>
      <p:ext uri="{BB962C8B-B14F-4D97-AF65-F5344CB8AC3E}">
        <p14:creationId xmlns:p14="http://schemas.microsoft.com/office/powerpoint/2010/main" val="3124521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18</a:t>
            </a:fld>
            <a:endParaRPr lang="fr-FR"/>
          </a:p>
        </p:txBody>
      </p:sp>
    </p:spTree>
    <p:extLst>
      <p:ext uri="{BB962C8B-B14F-4D97-AF65-F5344CB8AC3E}">
        <p14:creationId xmlns:p14="http://schemas.microsoft.com/office/powerpoint/2010/main" val="1407822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Plusieurs questions ou sous-objectifs : </a:t>
            </a:r>
          </a:p>
          <a:p>
            <a:pPr lvl="0"/>
            <a:r>
              <a:rPr lang="fr-FR" dirty="0" smtClean="0"/>
              <a:t>Créer les conditions d’un échange entre les acteurs d’un projet d’aménagement sur l’adaptation au CC,</a:t>
            </a:r>
          </a:p>
          <a:p>
            <a:pPr lvl="0"/>
            <a:r>
              <a:rPr lang="fr-FR" dirty="0" smtClean="0"/>
              <a:t>Evaluer, selon différents scénarios climatiques, les conséquences du CC sur les besoins en eau et en énergie d’un projet d’aménagement et évaluer le coût économique de l’adaptation et de la non-adaptation,</a:t>
            </a:r>
          </a:p>
          <a:p>
            <a:pPr lvl="0"/>
            <a:r>
              <a:rPr lang="fr-FR" dirty="0" smtClean="0"/>
              <a:t>Préciser un nouveau métier dans les « services climatiques » qui s’appuiera sur la méthode de la pensée design ou « design </a:t>
            </a:r>
            <a:r>
              <a:rPr lang="fr-FR" dirty="0" err="1" smtClean="0"/>
              <a:t>thinking</a:t>
            </a:r>
            <a:r>
              <a:rPr lang="fr-FR" dirty="0" smtClean="0"/>
              <a:t> » initialement développé pour des procédés industriels. </a:t>
            </a:r>
          </a:p>
          <a:p>
            <a:pPr lvl="0"/>
            <a:r>
              <a:rPr lang="fr-FR" dirty="0" smtClean="0"/>
              <a:t>Proposer des modalités de financement de l’adaptation.</a:t>
            </a:r>
          </a:p>
          <a:p>
            <a:pPr lvl="0"/>
            <a:endParaRPr lang="fr-FR" dirty="0" smtClean="0"/>
          </a:p>
          <a:p>
            <a:pPr marL="0" lvl="0" indent="0">
              <a:buNone/>
            </a:pPr>
            <a:r>
              <a:rPr lang="fr-FR" dirty="0" smtClean="0"/>
              <a:t>Dans le cadre du projet ADAPTATIO, nous travaillerons à l’échelle du projet d’aménagement c'est-à-dire à l’échelle à laquelle on assiste à la construction physique du territoire.</a:t>
            </a:r>
          </a:p>
          <a:p>
            <a:endParaRPr lang="fr-FR" dirty="0"/>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19</a:t>
            </a:fld>
            <a:endParaRPr lang="fr-FR"/>
          </a:p>
        </p:txBody>
      </p:sp>
    </p:spTree>
    <p:extLst>
      <p:ext uri="{BB962C8B-B14F-4D97-AF65-F5344CB8AC3E}">
        <p14:creationId xmlns:p14="http://schemas.microsoft.com/office/powerpoint/2010/main" val="114182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2</a:t>
            </a:fld>
            <a:endParaRPr lang="fr-FR"/>
          </a:p>
        </p:txBody>
      </p:sp>
    </p:spTree>
    <p:extLst>
      <p:ext uri="{BB962C8B-B14F-4D97-AF65-F5344CB8AC3E}">
        <p14:creationId xmlns:p14="http://schemas.microsoft.com/office/powerpoint/2010/main" val="3124521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a:t>
            </a:r>
            <a:r>
              <a:rPr lang="fr-FR" dirty="0" err="1" smtClean="0"/>
              <a:t>toolbox</a:t>
            </a:r>
            <a:r>
              <a:rPr lang="fr-FR" dirty="0" smtClean="0"/>
              <a:t> développée dans le cadre d’ADAPTATIO vise à répondre au souhait des professionnels à disposer d’indicateurs synthétiques associés à la qualification du confort intérieur et extérieur à l’échelle d’un quartier. Une approche du coût associé est également accessible pour compléter l’analyse.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Divers ateliers de travail et d’échanges avec des opérateurs ont confirmé que la portée de la </a:t>
            </a:r>
            <a:r>
              <a:rPr lang="fr-FR" dirty="0" err="1" smtClean="0"/>
              <a:t>toolbox</a:t>
            </a:r>
            <a:r>
              <a:rPr lang="fr-FR" dirty="0" smtClean="0"/>
              <a:t> ADAPTATIO réside dans sa capacité à sensibiliser les acteurs aux enjeux associés à une nouvelle donne climatique. Il permet avant tout de créer les conditions d’un échange sans prétendre se substituer aux outils d’étude et de simulation détaillées mobilisés de manière opérationnelle par les acteurs de l’aménagement urbain. Un soin particulier devra être encore  apporté à l’interface que des tests ultérieurs pourront amener à améliorer. Ses limites actuelles sont de nécessiter une nouvelle saisie complète de données (géométrie et description des bâtiments et de leur environnement) pour chaque nouveau quartier étudié.</a:t>
            </a:r>
          </a:p>
          <a:p>
            <a:endParaRPr lang="fr-FR" dirty="0"/>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20</a:t>
            </a:fld>
            <a:endParaRPr lang="fr-FR"/>
          </a:p>
        </p:txBody>
      </p:sp>
    </p:spTree>
    <p:extLst>
      <p:ext uri="{BB962C8B-B14F-4D97-AF65-F5344CB8AC3E}">
        <p14:creationId xmlns:p14="http://schemas.microsoft.com/office/powerpoint/2010/main" val="3283970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21</a:t>
            </a:fld>
            <a:endParaRPr lang="fr-FR"/>
          </a:p>
        </p:txBody>
      </p:sp>
    </p:spTree>
    <p:extLst>
      <p:ext uri="{BB962C8B-B14F-4D97-AF65-F5344CB8AC3E}">
        <p14:creationId xmlns:p14="http://schemas.microsoft.com/office/powerpoint/2010/main" val="3124521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22</a:t>
            </a:fld>
            <a:endParaRPr lang="fr-FR"/>
          </a:p>
        </p:txBody>
      </p:sp>
    </p:spTree>
    <p:extLst>
      <p:ext uri="{BB962C8B-B14F-4D97-AF65-F5344CB8AC3E}">
        <p14:creationId xmlns:p14="http://schemas.microsoft.com/office/powerpoint/2010/main" val="1445816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23</a:t>
            </a:fld>
            <a:endParaRPr lang="fr-FR"/>
          </a:p>
        </p:txBody>
      </p:sp>
    </p:spTree>
    <p:extLst>
      <p:ext uri="{BB962C8B-B14F-4D97-AF65-F5344CB8AC3E}">
        <p14:creationId xmlns:p14="http://schemas.microsoft.com/office/powerpoint/2010/main" val="258280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3</a:t>
            </a:fld>
            <a:endParaRPr lang="fr-FR"/>
          </a:p>
        </p:txBody>
      </p:sp>
    </p:spTree>
    <p:extLst>
      <p:ext uri="{BB962C8B-B14F-4D97-AF65-F5344CB8AC3E}">
        <p14:creationId xmlns:p14="http://schemas.microsoft.com/office/powerpoint/2010/main" val="380037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4</a:t>
            </a:fld>
            <a:endParaRPr lang="fr-FR"/>
          </a:p>
        </p:txBody>
      </p:sp>
    </p:spTree>
    <p:extLst>
      <p:ext uri="{BB962C8B-B14F-4D97-AF65-F5344CB8AC3E}">
        <p14:creationId xmlns:p14="http://schemas.microsoft.com/office/powerpoint/2010/main" val="147281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5</a:t>
            </a:fld>
            <a:endParaRPr lang="fr-FR"/>
          </a:p>
        </p:txBody>
      </p:sp>
    </p:spTree>
    <p:extLst>
      <p:ext uri="{BB962C8B-B14F-4D97-AF65-F5344CB8AC3E}">
        <p14:creationId xmlns:p14="http://schemas.microsoft.com/office/powerpoint/2010/main" val="407121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Adaptation</a:t>
            </a:r>
            <a:r>
              <a:rPr lang="fr-FR" sz="1200" baseline="0" dirty="0" smtClean="0"/>
              <a:t> to </a:t>
            </a:r>
            <a:r>
              <a:rPr lang="fr-FR" sz="1200" baseline="0" dirty="0" err="1" smtClean="0"/>
              <a:t>climate</a:t>
            </a:r>
            <a:r>
              <a:rPr lang="fr-FR" sz="1200" baseline="0" dirty="0" smtClean="0"/>
              <a:t> change </a:t>
            </a:r>
            <a:r>
              <a:rPr lang="fr-FR" sz="1200" baseline="0" dirty="0" err="1" smtClean="0"/>
              <a:t>is</a:t>
            </a:r>
            <a:r>
              <a:rPr lang="fr-FR" sz="1200" baseline="0" dirty="0" smtClean="0"/>
              <a:t> a </a:t>
            </a:r>
            <a:r>
              <a:rPr lang="fr-FR" sz="1200" baseline="0" dirty="0" err="1" smtClean="0"/>
              <a:t>recent</a:t>
            </a:r>
            <a:r>
              <a:rPr lang="fr-FR" sz="1200" baseline="0" dirty="0" smtClean="0"/>
              <a:t> concept </a:t>
            </a:r>
            <a:r>
              <a:rPr lang="fr-FR" sz="1200" baseline="0" dirty="0" err="1" smtClean="0"/>
              <a:t>compared</a:t>
            </a:r>
            <a:r>
              <a:rPr lang="fr-FR" sz="1200" baseline="0" dirty="0" smtClean="0"/>
              <a:t> to mitigation. </a:t>
            </a:r>
            <a:r>
              <a:rPr lang="fr-FR" sz="1200" baseline="0" dirty="0" err="1" smtClean="0"/>
              <a:t>We</a:t>
            </a:r>
            <a:r>
              <a:rPr lang="fr-FR" sz="1200" baseline="0" dirty="0" smtClean="0"/>
              <a:t> </a:t>
            </a:r>
            <a:r>
              <a:rPr lang="fr-FR" sz="1200" baseline="0" dirty="0" err="1" smtClean="0"/>
              <a:t>also</a:t>
            </a:r>
            <a:r>
              <a:rPr lang="fr-FR" sz="1200" baseline="0" dirty="0" smtClean="0"/>
              <a:t> </a:t>
            </a:r>
            <a:r>
              <a:rPr lang="fr-FR" sz="1200" baseline="0" dirty="0" err="1" smtClean="0"/>
              <a:t>hear</a:t>
            </a:r>
            <a:r>
              <a:rPr lang="fr-FR" sz="1200" baseline="0" dirty="0" smtClean="0"/>
              <a:t> more and more about </a:t>
            </a:r>
            <a:r>
              <a:rPr lang="fr-FR" sz="1200" baseline="0" dirty="0" err="1" smtClean="0"/>
              <a:t>resilience</a:t>
            </a:r>
            <a:r>
              <a:rPr lang="fr-FR"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So if </a:t>
            </a:r>
            <a:r>
              <a:rPr lang="fr-FR" sz="1200" baseline="0" dirty="0" err="1" smtClean="0"/>
              <a:t>we</a:t>
            </a:r>
            <a:r>
              <a:rPr lang="fr-FR" sz="1200" baseline="0" dirty="0" smtClean="0"/>
              <a:t> have a </a:t>
            </a:r>
            <a:r>
              <a:rPr lang="fr-FR" sz="1200" dirty="0" smtClean="0"/>
              <a:t>report on impacts and adaptation to </a:t>
            </a:r>
            <a:r>
              <a:rPr lang="fr-FR" sz="1200" dirty="0" err="1" smtClean="0"/>
              <a:t>climate</a:t>
            </a:r>
            <a:r>
              <a:rPr lang="fr-FR" sz="1200" dirty="0" smtClean="0"/>
              <a:t> change in the second report of the IPCC in 1995,</a:t>
            </a:r>
            <a:r>
              <a:rPr lang="fr-FR" sz="1200" baseline="0" dirty="0" smtClean="0"/>
              <a:t> </a:t>
            </a:r>
            <a:r>
              <a:rPr lang="fr-FR" sz="1200" baseline="0" dirty="0" err="1" smtClean="0"/>
              <a:t>we</a:t>
            </a:r>
            <a:r>
              <a:rPr lang="fr-FR" sz="1200" baseline="0" dirty="0" smtClean="0"/>
              <a:t> have to </a:t>
            </a:r>
            <a:r>
              <a:rPr lang="fr-FR" sz="1200" baseline="0" dirty="0" err="1" smtClean="0"/>
              <a:t>wait</a:t>
            </a:r>
            <a:r>
              <a:rPr lang="fr-FR" sz="1200" baseline="0" dirty="0" smtClean="0"/>
              <a:t> 2006 in France and 2009 in Europe to have a real </a:t>
            </a:r>
            <a:r>
              <a:rPr lang="fr-FR" sz="1200" baseline="0" dirty="0" err="1" smtClean="0"/>
              <a:t>strategy</a:t>
            </a:r>
            <a:r>
              <a:rPr lang="fr-FR" sz="1200" baseline="0" dirty="0" smtClean="0"/>
              <a:t> on adaptation to </a:t>
            </a:r>
            <a:r>
              <a:rPr lang="fr-FR" sz="1200" baseline="0" dirty="0" err="1" smtClean="0"/>
              <a:t>climate</a:t>
            </a:r>
            <a:r>
              <a:rPr lang="fr-FR" sz="1200" baseline="0" dirty="0" smtClean="0"/>
              <a:t> change.</a:t>
            </a:r>
          </a:p>
          <a:p>
            <a:endParaRPr lang="fr-FR" dirty="0"/>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6</a:t>
            </a:fld>
            <a:endParaRPr lang="fr-FR"/>
          </a:p>
        </p:txBody>
      </p:sp>
    </p:spTree>
    <p:extLst>
      <p:ext uri="{BB962C8B-B14F-4D97-AF65-F5344CB8AC3E}">
        <p14:creationId xmlns:p14="http://schemas.microsoft.com/office/powerpoint/2010/main" val="334970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difficultés :</a:t>
            </a:r>
          </a:p>
          <a:p>
            <a:pPr marL="171450" indent="-171450">
              <a:buFontTx/>
              <a:buChar char="-"/>
            </a:pPr>
            <a:r>
              <a:rPr lang="fr-FR" baseline="0" dirty="0" smtClean="0"/>
              <a:t>il ne faut pas tout attendre de la sciences,</a:t>
            </a:r>
          </a:p>
          <a:p>
            <a:pPr marL="171450" indent="-171450">
              <a:buFontTx/>
              <a:buChar char="-"/>
            </a:pPr>
            <a:r>
              <a:rPr lang="fr-FR" baseline="0" dirty="0" smtClean="0"/>
              <a:t>Il est difficile d’appréhender la portée de nos actes : le CC est finalement peu visible, non immédiat et non localisée à un unique milieu ou une unique ressource</a:t>
            </a:r>
          </a:p>
          <a:p>
            <a:pPr marL="171450" indent="-171450">
              <a:buFontTx/>
              <a:buChar char="-"/>
            </a:pPr>
            <a:r>
              <a:rPr lang="fr-FR" baseline="0" dirty="0" smtClean="0"/>
              <a:t>L’incertitude</a:t>
            </a:r>
          </a:p>
          <a:p>
            <a:pPr marL="171450" indent="-171450">
              <a:buFontTx/>
              <a:buChar char="-"/>
            </a:pPr>
            <a:r>
              <a:rPr lang="fr-FR" baseline="0" dirty="0" smtClean="0"/>
              <a:t>Non reproductibilité des solutions</a:t>
            </a:r>
            <a:endParaRPr lang="fr-FR" dirty="0" smtClean="0"/>
          </a:p>
          <a:p>
            <a:endParaRPr lang="fr-FR" dirty="0" smtClean="0"/>
          </a:p>
          <a:p>
            <a:r>
              <a:rPr lang="fr-FR" dirty="0" smtClean="0"/>
              <a:t>Le projet ADAPTATIO  a ainsi pour objectif de permettre aux acteurs de l’aménagement une meilleure compréhension des conséquences du changement</a:t>
            </a:r>
            <a:r>
              <a:rPr lang="fr-FR" baseline="0" dirty="0" smtClean="0"/>
              <a:t> climatique.</a:t>
            </a:r>
            <a:endParaRPr lang="fr-FR" dirty="0"/>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7</a:t>
            </a:fld>
            <a:endParaRPr lang="fr-FR"/>
          </a:p>
        </p:txBody>
      </p:sp>
    </p:spTree>
    <p:extLst>
      <p:ext uri="{BB962C8B-B14F-4D97-AF65-F5344CB8AC3E}">
        <p14:creationId xmlns:p14="http://schemas.microsoft.com/office/powerpoint/2010/main" val="1662967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C470DF-D7D2-4F67-87D7-30AD5627B324}" type="slidenum">
              <a:rPr lang="fr-FR" smtClean="0"/>
              <a:t>8</a:t>
            </a:fld>
            <a:endParaRPr lang="fr-FR"/>
          </a:p>
        </p:txBody>
      </p:sp>
    </p:spTree>
    <p:extLst>
      <p:ext uri="{BB962C8B-B14F-4D97-AF65-F5344CB8AC3E}">
        <p14:creationId xmlns:p14="http://schemas.microsoft.com/office/powerpoint/2010/main" val="312452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4198CD4-4A50-448B-AF32-CACC6300363F}" type="slidenum">
              <a:rPr lang="fr-FR" smtClean="0"/>
              <a:t>9</a:t>
            </a:fld>
            <a:endParaRPr lang="fr-FR"/>
          </a:p>
        </p:txBody>
      </p:sp>
    </p:spTree>
    <p:extLst>
      <p:ext uri="{BB962C8B-B14F-4D97-AF65-F5344CB8AC3E}">
        <p14:creationId xmlns:p14="http://schemas.microsoft.com/office/powerpoint/2010/main" val="104919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18/09/2016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18/09/2016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18/09/2016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18/09/2016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18/09/2016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18/09/2016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18/09/2016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A309A6D-C09C-4548-B29A-6CF363A7E532}" type="datetimeFigureOut">
              <a:rPr lang="fr-FR" smtClean="0"/>
              <a:t>18/09/2016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18/09/2016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18/09/2016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18/09/2016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A309A6D-C09C-4548-B29A-6CF363A7E532}" type="datetimeFigureOut">
              <a:rPr lang="fr-FR" smtClean="0"/>
              <a:t>18/09/2016</a:t>
            </a:fld>
            <a:endParaRPr lang="fr-B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B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morgane.colombert\Desktop\DOCS PERSONNELS\01 RECHERCHE\A. Projets de recherche\5. Projets finalisés\PF2012 ADAPTATIO\REUNIONS\Adaptatio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6176" t="27586" r="13444" b="32829"/>
          <a:stretch/>
        </p:blipFill>
        <p:spPr bwMode="auto">
          <a:xfrm>
            <a:off x="683567" y="2420888"/>
            <a:ext cx="4181751" cy="944984"/>
          </a:xfrm>
          <a:prstGeom prst="rect">
            <a:avLst/>
          </a:prstGeom>
          <a:noFill/>
          <a:extLst>
            <a:ext uri="{909E8E84-426E-40DD-AFC4-6F175D3DCCD1}">
              <a14:hiddenFill xmlns:a14="http://schemas.microsoft.com/office/drawing/2010/main">
                <a:solidFill>
                  <a:srgbClr val="FFFFFF"/>
                </a:solidFill>
              </a14:hiddenFill>
            </a:ext>
          </a:extLst>
        </p:spPr>
      </p:pic>
      <p:sp>
        <p:nvSpPr>
          <p:cNvPr id="20" name="Sous-titre 2"/>
          <p:cNvSpPr txBox="1">
            <a:spLocks/>
          </p:cNvSpPr>
          <p:nvPr/>
        </p:nvSpPr>
        <p:spPr>
          <a:xfrm>
            <a:off x="685800" y="3505200"/>
            <a:ext cx="6400800"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fr-FR" dirty="0" smtClean="0"/>
              <a:t>Intégration de l’adaptation au changement climatique dans la conception des projets d’aménagements urbains : nouveau(x) outil(s) et nouveau(x) métier(s)</a:t>
            </a:r>
            <a:endParaRPr lang="fr-FR" dirty="0"/>
          </a:p>
        </p:txBody>
      </p:sp>
      <p:pic>
        <p:nvPicPr>
          <p:cNvPr id="21" name="Image 1" descr="Description : recadré cdc_climat_groupeCDC_RV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88153"/>
            <a:ext cx="1739929" cy="53430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3" descr="Description : logo EIVP 2.jpg"/>
          <p:cNvPicPr>
            <a:picLocks noChangeAspect="1" noChangeArrowheads="1"/>
          </p:cNvPicPr>
          <p:nvPr/>
        </p:nvPicPr>
        <p:blipFill>
          <a:blip r:embed="rId5">
            <a:extLst>
              <a:ext uri="{28A0092B-C50C-407E-A947-70E740481C1C}">
                <a14:useLocalDpi xmlns:a14="http://schemas.microsoft.com/office/drawing/2010/main" val="0"/>
              </a:ext>
            </a:extLst>
          </a:blip>
          <a:srcRect t="16251" b="15955"/>
          <a:stretch>
            <a:fillRect/>
          </a:stretch>
        </p:blipFill>
        <p:spPr bwMode="auto">
          <a:xfrm>
            <a:off x="2195736" y="476672"/>
            <a:ext cx="1440160" cy="947474"/>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5" descr="Description : C:\Users\morgane.colombert\AppData\Local\Microsoft\Windows\Temporary Internet Files\Content.Outlook\MJVGF1FA\Logo_Elioth_Egis_Concep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692696"/>
            <a:ext cx="1491344" cy="700932"/>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9" descr="Description : Description : http://www.pole-geniecivil-ecoconstruction.fr/assets/82/logo_CST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5272" y="692696"/>
            <a:ext cx="1746362" cy="73062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6" name="Rectangle 6"/>
          <p:cNvSpPr>
            <a:spLocks noChangeArrowheads="1"/>
          </p:cNvSpPr>
          <p:nvPr/>
        </p:nvSpPr>
        <p:spPr bwMode="auto">
          <a:xfrm>
            <a:off x="0" y="371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8"/>
          <p:cNvSpPr>
            <a:spLocks noChangeArrowheads="1"/>
          </p:cNvSpPr>
          <p:nvPr/>
        </p:nvSpPr>
        <p:spPr bwMode="auto">
          <a:xfrm>
            <a:off x="0" y="153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9"/>
          <p:cNvSpPr>
            <a:spLocks noChangeArrowheads="1"/>
          </p:cNvSpPr>
          <p:nvPr/>
        </p:nvSpPr>
        <p:spPr bwMode="auto">
          <a:xfrm>
            <a:off x="0" y="1924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fr-FR" sz="8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 name="Image 29" descr="E:\mairie_de_paris_logo.png.g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3790" y="1120740"/>
            <a:ext cx="1770698" cy="220028"/>
          </a:xfrm>
          <a:prstGeom prst="rect">
            <a:avLst/>
          </a:prstGeom>
          <a:noFill/>
          <a:ln>
            <a:noFill/>
          </a:ln>
        </p:spPr>
      </p:pic>
      <p:sp>
        <p:nvSpPr>
          <p:cNvPr id="31" name="Rectangle 30"/>
          <p:cNvSpPr/>
          <p:nvPr/>
        </p:nvSpPr>
        <p:spPr>
          <a:xfrm>
            <a:off x="122208" y="6021288"/>
            <a:ext cx="5961960" cy="584775"/>
          </a:xfrm>
          <a:prstGeom prst="rect">
            <a:avLst/>
          </a:prstGeom>
        </p:spPr>
        <p:txBody>
          <a:bodyPr wrap="square">
            <a:spAutoFit/>
          </a:bodyPr>
          <a:lstStyle/>
          <a:p>
            <a:endParaRPr lang="fr-FR" sz="1600" dirty="0">
              <a:solidFill>
                <a:schemeClr val="accent5">
                  <a:lumMod val="50000"/>
                </a:schemeClr>
              </a:solidFill>
            </a:endParaRPr>
          </a:p>
          <a:p>
            <a:r>
              <a:rPr lang="fr-FR" sz="1600" dirty="0" smtClean="0">
                <a:solidFill>
                  <a:schemeClr val="accent5">
                    <a:lumMod val="50000"/>
                  </a:schemeClr>
                </a:solidFill>
              </a:rPr>
              <a:t>Séminaire </a:t>
            </a:r>
            <a:r>
              <a:rPr lang="fr-FR" sz="1600" dirty="0">
                <a:solidFill>
                  <a:schemeClr val="accent5">
                    <a:lumMod val="50000"/>
                  </a:schemeClr>
                </a:solidFill>
              </a:rPr>
              <a:t>de </a:t>
            </a:r>
            <a:r>
              <a:rPr lang="fr-FR" sz="1600" dirty="0" smtClean="0">
                <a:solidFill>
                  <a:schemeClr val="accent5">
                    <a:lumMod val="50000"/>
                  </a:schemeClr>
                </a:solidFill>
              </a:rPr>
              <a:t>restitution, 19 septembre 2016</a:t>
            </a:r>
            <a:r>
              <a:rPr lang="fr-FR" sz="1600" dirty="0">
                <a:solidFill>
                  <a:schemeClr val="accent5">
                    <a:lumMod val="50000"/>
                  </a:schemeClr>
                </a:solidFill>
              </a:rPr>
              <a:t>	</a:t>
            </a:r>
          </a:p>
        </p:txBody>
      </p:sp>
      <p:pic>
        <p:nvPicPr>
          <p:cNvPr id="3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8453" y="6015934"/>
            <a:ext cx="2676035" cy="69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ZoneTexte 32"/>
          <p:cNvSpPr txBox="1"/>
          <p:nvPr/>
        </p:nvSpPr>
        <p:spPr>
          <a:xfrm>
            <a:off x="5004048" y="2780928"/>
            <a:ext cx="1402948" cy="369332"/>
          </a:xfrm>
          <a:prstGeom prst="rect">
            <a:avLst/>
          </a:prstGeom>
          <a:noFill/>
        </p:spPr>
        <p:txBody>
          <a:bodyPr wrap="none" rtlCol="0">
            <a:spAutoFit/>
          </a:bodyPr>
          <a:lstStyle/>
          <a:p>
            <a:r>
              <a:rPr lang="fr-FR" b="1" dirty="0" smtClean="0">
                <a:solidFill>
                  <a:schemeClr val="tx1">
                    <a:lumMod val="75000"/>
                    <a:lumOff val="25000"/>
                  </a:schemeClr>
                </a:solidFill>
              </a:rPr>
              <a:t>2012 / 2015</a:t>
            </a:r>
            <a:endParaRPr lang="fr-FR" b="1" dirty="0">
              <a:solidFill>
                <a:schemeClr val="tx1">
                  <a:lumMod val="75000"/>
                  <a:lumOff val="25000"/>
                </a:schemeClr>
              </a:solidFill>
            </a:endParaRPr>
          </a:p>
        </p:txBody>
      </p:sp>
    </p:spTree>
    <p:extLst>
      <p:ext uri="{BB962C8B-B14F-4D97-AF65-F5344CB8AC3E}">
        <p14:creationId xmlns:p14="http://schemas.microsoft.com/office/powerpoint/2010/main" val="1484243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616034"/>
            <a:ext cx="8424936" cy="5909310"/>
          </a:xfrm>
          <a:prstGeom prst="rect">
            <a:avLst/>
          </a:prstGeom>
          <a:noFill/>
        </p:spPr>
        <p:txBody>
          <a:bodyPr wrap="square" rtlCol="0">
            <a:spAutoFit/>
          </a:bodyPr>
          <a:lstStyle/>
          <a:p>
            <a:pPr marL="285750" indent="-285750">
              <a:buFont typeface="Wingdings" pitchFamily="2" charset="2"/>
              <a:buChar char="Ø"/>
            </a:pPr>
            <a:r>
              <a:rPr lang="fr-FR" dirty="0" smtClean="0"/>
              <a:t>Forte </a:t>
            </a:r>
            <a:r>
              <a:rPr lang="fr-FR" dirty="0"/>
              <a:t>présence de la thématique </a:t>
            </a:r>
            <a:r>
              <a:rPr lang="fr-FR" dirty="0" smtClean="0"/>
              <a:t>du changement climatique mais avec une prédominance de la sous-thématique de l’atténuation</a:t>
            </a:r>
          </a:p>
          <a:p>
            <a:pPr marL="285750" indent="-285750">
              <a:buFont typeface="Wingdings" pitchFamily="2" charset="2"/>
              <a:buChar char="Ø"/>
            </a:pPr>
            <a:r>
              <a:rPr lang="fr-FR" dirty="0" smtClean="0"/>
              <a:t>L’ACC traitée de façon discrète ou indirecte.</a:t>
            </a:r>
          </a:p>
          <a:p>
            <a:pPr marL="285750" indent="-285750">
              <a:buFont typeface="Wingdings" pitchFamily="2" charset="2"/>
              <a:buChar char="Ø"/>
            </a:pPr>
            <a:r>
              <a:rPr lang="fr-FR" dirty="0"/>
              <a:t>Les méthodes les plus enclines à tenir compte de l’ACC et à en développer la signification sont par ailleurs les méthodes les plus récentes (démarche </a:t>
            </a:r>
            <a:r>
              <a:rPr lang="fr-FR" dirty="0" err="1"/>
              <a:t>Ecoquartier</a:t>
            </a:r>
            <a:r>
              <a:rPr lang="fr-FR" dirty="0"/>
              <a:t>, CBDD®2013) ou encore celles développées par les collectivités elles-mêmes (Guide développement durable de Montpelier, Référentiel aménagement durable de la Ville de Paris</a:t>
            </a:r>
            <a:r>
              <a:rPr lang="fr-FR" dirty="0" smtClean="0"/>
              <a:t>).</a:t>
            </a:r>
          </a:p>
          <a:p>
            <a:pPr marL="285750" indent="-285750">
              <a:buFont typeface="Wingdings" pitchFamily="2" charset="2"/>
              <a:buChar char="Ø"/>
            </a:pPr>
            <a:r>
              <a:rPr lang="fr-FR" dirty="0" smtClean="0"/>
              <a:t>Le </a:t>
            </a:r>
            <a:r>
              <a:rPr lang="fr-FR" dirty="0"/>
              <a:t>confort d’été est un des thèmes les plus abordés des différents </a:t>
            </a:r>
            <a:r>
              <a:rPr lang="fr-FR" dirty="0" smtClean="0"/>
              <a:t>guides et </a:t>
            </a:r>
            <a:r>
              <a:rPr lang="fr-FR" dirty="0"/>
              <a:t>méthodes analysés. En effet, nous retrouvons la question du confort d’été ou de la problématique des ilots de chaleur au sein de l’ensemble des documents étudiés. </a:t>
            </a:r>
            <a:endParaRPr lang="fr-FR" dirty="0" smtClean="0"/>
          </a:p>
          <a:p>
            <a:pPr marL="285750" indent="-285750">
              <a:buFont typeface="Wingdings" pitchFamily="2" charset="2"/>
              <a:buChar char="Ø"/>
            </a:pPr>
            <a:r>
              <a:rPr lang="fr-FR" dirty="0"/>
              <a:t>La relation entre atténuation et ACC n’est pour sa part jamais explicitée malgré la nécessité de penser ces deux enjeux de façon conjointe. C’est également le cas de la mal-adaptation</a:t>
            </a:r>
            <a:r>
              <a:rPr lang="fr-FR" dirty="0" smtClean="0"/>
              <a:t>.</a:t>
            </a:r>
          </a:p>
          <a:p>
            <a:pPr marL="285750" indent="-285750">
              <a:buFont typeface="Wingdings" pitchFamily="2" charset="2"/>
              <a:buChar char="Ø"/>
            </a:pPr>
            <a:r>
              <a:rPr lang="fr-FR" dirty="0"/>
              <a:t>La plupart des méthodologies font plus grands cas de l’adaptation climatique (situation présente) que de l’adaptation au changement climatique (situation future). Par ailleurs, certaines méthodologies comme HQE aménagement vont préférer parler de manière générale d’adaptabilité et d’évolutivité, et ainsi s’intéresser aux évolutions environnementales mais aussi </a:t>
            </a:r>
            <a:r>
              <a:rPr lang="fr-FR" dirty="0" smtClean="0"/>
              <a:t>socio-économiques</a:t>
            </a:r>
            <a:r>
              <a:rPr lang="fr-FR" dirty="0"/>
              <a:t>.</a:t>
            </a:r>
          </a:p>
          <a:p>
            <a:pPr marL="285750" indent="-285750">
              <a:buFont typeface="Wingdings" pitchFamily="2" charset="2"/>
              <a:buChar char="Ø"/>
            </a:pPr>
            <a:endParaRPr lang="fr-FR" dirty="0"/>
          </a:p>
        </p:txBody>
      </p:sp>
    </p:spTree>
    <p:extLst>
      <p:ext uri="{BB962C8B-B14F-4D97-AF65-F5344CB8AC3E}">
        <p14:creationId xmlns:p14="http://schemas.microsoft.com/office/powerpoint/2010/main" val="1172784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1"/>
          <p:cNvSpPr txBox="1">
            <a:spLocks/>
          </p:cNvSpPr>
          <p:nvPr/>
        </p:nvSpPr>
        <p:spPr>
          <a:xfrm>
            <a:off x="0" y="35709"/>
            <a:ext cx="3168352" cy="258166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fr-FR" sz="2800" dirty="0"/>
          </a:p>
        </p:txBody>
      </p:sp>
      <p:sp>
        <p:nvSpPr>
          <p:cNvPr id="6" name="Titre 1"/>
          <p:cNvSpPr>
            <a:spLocks noGrp="1"/>
          </p:cNvSpPr>
          <p:nvPr>
            <p:ph type="title"/>
          </p:nvPr>
        </p:nvSpPr>
        <p:spPr>
          <a:xfrm>
            <a:off x="457200" y="533400"/>
            <a:ext cx="8229600" cy="990600"/>
          </a:xfrm>
        </p:spPr>
        <p:txBody>
          <a:bodyPr>
            <a:normAutofit/>
          </a:bodyPr>
          <a:lstStyle/>
          <a:p>
            <a:r>
              <a:rPr lang="fr-FR" sz="2800" dirty="0" smtClean="0"/>
              <a:t>Des acteurs intéressés mais non impliqués : un manque d’outils</a:t>
            </a:r>
            <a:endParaRPr lang="fr-FR" sz="2800" dirty="0"/>
          </a:p>
        </p:txBody>
      </p:sp>
      <p:sp>
        <p:nvSpPr>
          <p:cNvPr id="35" name="ZoneTexte 34"/>
          <p:cNvSpPr txBox="1"/>
          <p:nvPr/>
        </p:nvSpPr>
        <p:spPr>
          <a:xfrm>
            <a:off x="6588224" y="4010288"/>
            <a:ext cx="2304256" cy="1938992"/>
          </a:xfrm>
          <a:prstGeom prst="rect">
            <a:avLst/>
          </a:prstGeom>
          <a:noFill/>
          <a:ln>
            <a:noFill/>
          </a:ln>
        </p:spPr>
        <p:txBody>
          <a:bodyPr wrap="square" rtlCol="0">
            <a:spAutoFit/>
          </a:bodyPr>
          <a:lstStyle/>
          <a:p>
            <a:r>
              <a:rPr lang="fr-FR" sz="2400" dirty="0" smtClean="0"/>
              <a:t>ETAPE 2</a:t>
            </a:r>
          </a:p>
          <a:p>
            <a:r>
              <a:rPr lang="fr-FR" sz="2400" dirty="0" smtClean="0"/>
              <a:t>Proposer un outil avec des informations tangibles</a:t>
            </a:r>
          </a:p>
        </p:txBody>
      </p:sp>
      <p:pic>
        <p:nvPicPr>
          <p:cNvPr id="23" name="Picture 2" descr="C:\Users\morgane.colombert\Desktop\DOCS PERSONNELS\03 DIVERS\iMAGE.png"/>
          <p:cNvPicPr>
            <a:picLocks noChangeAspect="1" noChangeArrowheads="1"/>
          </p:cNvPicPr>
          <p:nvPr/>
        </p:nvPicPr>
        <p:blipFill rotWithShape="1">
          <a:blip r:embed="rId3">
            <a:extLst>
              <a:ext uri="{28A0092B-C50C-407E-A947-70E740481C1C}">
                <a14:useLocalDpi xmlns:a14="http://schemas.microsoft.com/office/drawing/2010/main" val="0"/>
              </a:ext>
            </a:extLst>
          </a:blip>
          <a:srcRect t="2757" r="47433" b="3622"/>
          <a:stretch/>
        </p:blipFill>
        <p:spPr bwMode="auto">
          <a:xfrm>
            <a:off x="107504" y="1976557"/>
            <a:ext cx="4378544" cy="4873803"/>
          </a:xfrm>
          <a:prstGeom prst="rect">
            <a:avLst/>
          </a:prstGeom>
          <a:noFill/>
          <a:extLst>
            <a:ext uri="{909E8E84-426E-40DD-AFC4-6F175D3DCCD1}">
              <a14:hiddenFill xmlns:a14="http://schemas.microsoft.com/office/drawing/2010/main">
                <a:solidFill>
                  <a:srgbClr val="FFFFFF"/>
                </a:solidFill>
              </a14:hiddenFill>
            </a:ext>
          </a:extLst>
        </p:spPr>
      </p:pic>
      <p:sp>
        <p:nvSpPr>
          <p:cNvPr id="24" name="Arc 23"/>
          <p:cNvSpPr/>
          <p:nvPr/>
        </p:nvSpPr>
        <p:spPr>
          <a:xfrm>
            <a:off x="755576" y="1700808"/>
            <a:ext cx="4104456" cy="4067454"/>
          </a:xfrm>
          <a:prstGeom prst="arc">
            <a:avLst>
              <a:gd name="adj1" fmla="val 16410506"/>
              <a:gd name="adj2" fmla="val 20747173"/>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lgn="ctr">
              <a:buFont typeface="Arial" pitchFamily="34" charset="0"/>
              <a:buChar char="•"/>
            </a:pPr>
            <a:endParaRPr lang="fr-FR"/>
          </a:p>
        </p:txBody>
      </p:sp>
      <p:sp>
        <p:nvSpPr>
          <p:cNvPr id="25" name="ZoneTexte 24"/>
          <p:cNvSpPr txBox="1"/>
          <p:nvPr/>
        </p:nvSpPr>
        <p:spPr>
          <a:xfrm>
            <a:off x="3510741" y="1516722"/>
            <a:ext cx="5633259" cy="400110"/>
          </a:xfrm>
          <a:prstGeom prst="rect">
            <a:avLst/>
          </a:prstGeom>
          <a:noFill/>
        </p:spPr>
        <p:txBody>
          <a:bodyPr wrap="square" rtlCol="0">
            <a:spAutoFit/>
          </a:bodyPr>
          <a:lstStyle/>
          <a:p>
            <a:pPr marL="171450" indent="-171450">
              <a:buFontTx/>
              <a:buChar char="-"/>
            </a:pPr>
            <a:r>
              <a:rPr lang="fr-FR" sz="2000" dirty="0" smtClean="0"/>
              <a:t>Difficulté de saisir la portée de leurs actions</a:t>
            </a:r>
            <a:endParaRPr lang="fr-FR" sz="2000" dirty="0"/>
          </a:p>
        </p:txBody>
      </p:sp>
      <p:sp>
        <p:nvSpPr>
          <p:cNvPr id="26" name="ZoneTexte 25"/>
          <p:cNvSpPr txBox="1"/>
          <p:nvPr/>
        </p:nvSpPr>
        <p:spPr>
          <a:xfrm>
            <a:off x="4211960" y="1916832"/>
            <a:ext cx="4752528" cy="400110"/>
          </a:xfrm>
          <a:prstGeom prst="rect">
            <a:avLst/>
          </a:prstGeom>
          <a:noFill/>
        </p:spPr>
        <p:txBody>
          <a:bodyPr wrap="square" rtlCol="0">
            <a:spAutoFit/>
          </a:bodyPr>
          <a:lstStyle/>
          <a:p>
            <a:pPr marL="171450" indent="-171450">
              <a:buFontTx/>
              <a:buChar char="-"/>
            </a:pPr>
            <a:r>
              <a:rPr lang="fr-FR" sz="2000" dirty="0" smtClean="0"/>
              <a:t>Incertitude sur les futurs changements</a:t>
            </a:r>
            <a:endParaRPr lang="fr-FR" sz="2000" dirty="0"/>
          </a:p>
        </p:txBody>
      </p:sp>
      <p:sp>
        <p:nvSpPr>
          <p:cNvPr id="37" name="ZoneTexte 36"/>
          <p:cNvSpPr txBox="1"/>
          <p:nvPr/>
        </p:nvSpPr>
        <p:spPr>
          <a:xfrm>
            <a:off x="4644008" y="2413337"/>
            <a:ext cx="4499992" cy="707886"/>
          </a:xfrm>
          <a:prstGeom prst="rect">
            <a:avLst/>
          </a:prstGeom>
          <a:noFill/>
        </p:spPr>
        <p:txBody>
          <a:bodyPr wrap="square" rtlCol="0">
            <a:spAutoFit/>
          </a:bodyPr>
          <a:lstStyle/>
          <a:p>
            <a:pPr marL="171450" indent="-171450">
              <a:buFontTx/>
              <a:buChar char="-"/>
            </a:pPr>
            <a:r>
              <a:rPr lang="fr-FR" sz="2000" dirty="0" smtClean="0"/>
              <a:t>Des solutions faiblement </a:t>
            </a:r>
            <a:r>
              <a:rPr lang="fr-FR" sz="2000" dirty="0" err="1" smtClean="0"/>
              <a:t>repro-ductibles</a:t>
            </a:r>
            <a:r>
              <a:rPr lang="fr-FR" sz="2000" dirty="0" smtClean="0"/>
              <a:t> (Richard et Bertrand, 2011)</a:t>
            </a:r>
            <a:endParaRPr lang="fr-FR" sz="2000" dirty="0"/>
          </a:p>
        </p:txBody>
      </p:sp>
      <p:sp>
        <p:nvSpPr>
          <p:cNvPr id="38" name="Flèche droite 37"/>
          <p:cNvSpPr/>
          <p:nvPr/>
        </p:nvSpPr>
        <p:spPr>
          <a:xfrm>
            <a:off x="4860032" y="3861048"/>
            <a:ext cx="158417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8910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ETAPE 2</a:t>
            </a:r>
          </a:p>
        </p:txBody>
      </p:sp>
      <p:sp>
        <p:nvSpPr>
          <p:cNvPr id="3" name="Espace réservé du texte 2"/>
          <p:cNvSpPr>
            <a:spLocks noGrp="1"/>
          </p:cNvSpPr>
          <p:nvPr>
            <p:ph type="body" idx="1"/>
          </p:nvPr>
        </p:nvSpPr>
        <p:spPr/>
        <p:txBody>
          <a:bodyPr>
            <a:normAutofit fontScale="77500" lnSpcReduction="20000"/>
          </a:bodyPr>
          <a:lstStyle/>
          <a:p>
            <a:r>
              <a:rPr lang="fr-FR" dirty="0"/>
              <a:t>Etudier la possibilité d’intégrer les enjeux de l'adaptation au changement climatique au sein de la pratique de l’</a:t>
            </a:r>
            <a:r>
              <a:rPr lang="fr-FR" u="sng" dirty="0"/>
              <a:t>aménagement urbain</a:t>
            </a:r>
            <a:r>
              <a:rPr lang="fr-FR" dirty="0"/>
              <a:t> en questionnant plus particulièrement, non pas la vulnérabilité du projet à des évènements climatiques mais sa </a:t>
            </a:r>
            <a:r>
              <a:rPr lang="fr-FR" u="sng" dirty="0"/>
              <a:t>vulnérabilité énergétique et hydrique</a:t>
            </a:r>
            <a:r>
              <a:rPr lang="fr-FR" dirty="0"/>
              <a:t>, ainsi que les </a:t>
            </a:r>
            <a:r>
              <a:rPr lang="fr-FR" u="sng" dirty="0"/>
              <a:t>vulnérabilités économiques</a:t>
            </a:r>
            <a:r>
              <a:rPr lang="fr-FR" dirty="0"/>
              <a:t> qui en découlent.</a:t>
            </a:r>
          </a:p>
          <a:p>
            <a:endParaRPr lang="fr-FR" dirty="0"/>
          </a:p>
        </p:txBody>
      </p:sp>
    </p:spTree>
    <p:extLst>
      <p:ext uri="{BB962C8B-B14F-4D97-AF65-F5344CB8AC3E}">
        <p14:creationId xmlns:p14="http://schemas.microsoft.com/office/powerpoint/2010/main" val="1220391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5709"/>
            <a:ext cx="6209878" cy="68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09"/>
            <a:ext cx="2749455" cy="154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393" y="2211917"/>
            <a:ext cx="612000" cy="612000"/>
          </a:xfrm>
          <a:prstGeom prst="rect">
            <a:avLst/>
          </a:prstGeom>
          <a:noFill/>
          <a:ln w="76200">
            <a:solidFill>
              <a:srgbClr val="3C74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01600">
                <a:solidFill>
                  <a:schemeClr val="tx1"/>
                </a:solidFill>
              </a:ln>
            </a:endParaRPr>
          </a:p>
        </p:txBody>
      </p:sp>
      <p:sp>
        <p:nvSpPr>
          <p:cNvPr id="6" name="ZoneTexte 5"/>
          <p:cNvSpPr txBox="1"/>
          <p:nvPr/>
        </p:nvSpPr>
        <p:spPr>
          <a:xfrm>
            <a:off x="741962" y="2067901"/>
            <a:ext cx="1503437" cy="584775"/>
          </a:xfrm>
          <a:prstGeom prst="rect">
            <a:avLst/>
          </a:prstGeom>
          <a:noFill/>
        </p:spPr>
        <p:txBody>
          <a:bodyPr wrap="square" rtlCol="0">
            <a:spAutoFit/>
          </a:bodyPr>
          <a:lstStyle/>
          <a:p>
            <a:r>
              <a:rPr lang="fr-FR" sz="1600" dirty="0" err="1" smtClean="0"/>
              <a:t>Modelised</a:t>
            </a:r>
            <a:r>
              <a:rPr lang="fr-FR" sz="1600" dirty="0" smtClean="0"/>
              <a:t> </a:t>
            </a:r>
            <a:r>
              <a:rPr lang="fr-FR" sz="1600" dirty="0" err="1" smtClean="0"/>
              <a:t>with</a:t>
            </a:r>
            <a:r>
              <a:rPr lang="fr-FR" sz="1600" dirty="0" smtClean="0"/>
              <a:t> ENVI-met</a:t>
            </a:r>
            <a:endParaRPr lang="fr-FR" sz="1600" dirty="0"/>
          </a:p>
        </p:txBody>
      </p:sp>
      <p:sp>
        <p:nvSpPr>
          <p:cNvPr id="7" name="Rectangle 6"/>
          <p:cNvSpPr/>
          <p:nvPr/>
        </p:nvSpPr>
        <p:spPr>
          <a:xfrm>
            <a:off x="52393" y="3852133"/>
            <a:ext cx="612000" cy="612000"/>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76200">
                <a:solidFill>
                  <a:schemeClr val="tx1"/>
                </a:solidFill>
              </a:ln>
            </a:endParaRPr>
          </a:p>
        </p:txBody>
      </p:sp>
      <p:sp>
        <p:nvSpPr>
          <p:cNvPr id="8" name="ZoneTexte 7"/>
          <p:cNvSpPr txBox="1"/>
          <p:nvPr/>
        </p:nvSpPr>
        <p:spPr>
          <a:xfrm>
            <a:off x="733231" y="3708117"/>
            <a:ext cx="2016223" cy="830997"/>
          </a:xfrm>
          <a:prstGeom prst="rect">
            <a:avLst/>
          </a:prstGeom>
          <a:noFill/>
        </p:spPr>
        <p:txBody>
          <a:bodyPr wrap="square" rtlCol="0">
            <a:spAutoFit/>
          </a:bodyPr>
          <a:lstStyle/>
          <a:p>
            <a:r>
              <a:rPr lang="fr-FR" sz="1600" dirty="0" err="1" smtClean="0"/>
              <a:t>Modelised</a:t>
            </a:r>
            <a:r>
              <a:rPr lang="fr-FR" sz="1600" dirty="0" smtClean="0"/>
              <a:t> </a:t>
            </a:r>
            <a:r>
              <a:rPr lang="fr-FR" sz="1600" dirty="0" err="1" smtClean="0"/>
              <a:t>with</a:t>
            </a:r>
            <a:r>
              <a:rPr lang="fr-FR" sz="1600" dirty="0" smtClean="0"/>
              <a:t> </a:t>
            </a:r>
            <a:r>
              <a:rPr lang="fr-FR" sz="1600" dirty="0" err="1" smtClean="0"/>
              <a:t>Clim’Elioth</a:t>
            </a:r>
            <a:r>
              <a:rPr lang="fr-FR" sz="1600" dirty="0" smtClean="0"/>
              <a:t> (EGIS Concept)</a:t>
            </a:r>
            <a:endParaRPr lang="fr-FR" sz="1600" dirty="0"/>
          </a:p>
        </p:txBody>
      </p:sp>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287" y="5069656"/>
            <a:ext cx="468000" cy="51066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1273343" y="5076325"/>
            <a:ext cx="468000" cy="504000"/>
          </a:xfrm>
          <a:prstGeom prst="rect">
            <a:avLst/>
          </a:prstGeom>
          <a:solidFill>
            <a:schemeClr val="bg1"/>
          </a:solidFill>
          <a:ln>
            <a:solidFill>
              <a:schemeClr val="accent1"/>
            </a:solidFill>
          </a:ln>
          <a:scene3d>
            <a:camera prst="orthographicFront"/>
            <a:lightRig rig="threePt" dir="t"/>
          </a:scene3d>
          <a:sp3d>
            <a:bevelT w="101600" prst="riblet"/>
          </a:sp3d>
        </p:spPr>
        <p:txBody>
          <a:bodyPr wrap="square" rtlCol="0">
            <a:spAutoFit/>
          </a:bodyPr>
          <a:lstStyle/>
          <a:p>
            <a:r>
              <a:rPr lang="fr-FR" sz="2400" b="1" dirty="0" smtClean="0">
                <a:latin typeface="Cambria" pitchFamily="18" charset="0"/>
              </a:rPr>
              <a:t>€</a:t>
            </a:r>
            <a:endParaRPr lang="fr-FR" sz="2400" b="1" dirty="0">
              <a:latin typeface="Cambria" pitchFamily="18" charset="0"/>
            </a:endParaRPr>
          </a:p>
        </p:txBody>
      </p:sp>
      <p:pic>
        <p:nvPicPr>
          <p:cNvPr id="18" name="Picture 8" descr="http://thumbs.dreamstime.com/z/symbole-de-climatisation-chaud-et-froid-dans-la-maison-3258942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444"/>
          <a:stretch/>
        </p:blipFill>
        <p:spPr bwMode="auto">
          <a:xfrm>
            <a:off x="1279051" y="4492339"/>
            <a:ext cx="984343" cy="50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g.freepik.com/photos-libre/_318-34068.png?size=318&amp;ex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795" y="4503405"/>
            <a:ext cx="468000" cy="46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8164" y="2661842"/>
            <a:ext cx="461769" cy="464443"/>
          </a:xfrm>
          <a:prstGeom prst="rect">
            <a:avLst/>
          </a:prstGeom>
          <a:noFill/>
          <a:ln w="9525">
            <a:solidFill>
              <a:schemeClr val="bg1"/>
            </a:solidFill>
            <a:miter lim="800000"/>
            <a:headEnd/>
            <a:tailEnd/>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p:cNvSpPr txBox="1"/>
          <p:nvPr/>
        </p:nvSpPr>
        <p:spPr>
          <a:xfrm>
            <a:off x="1903511" y="2661842"/>
            <a:ext cx="413896" cy="461665"/>
          </a:xfrm>
          <a:prstGeom prst="rect">
            <a:avLst/>
          </a:prstGeom>
          <a:solidFill>
            <a:schemeClr val="bg1"/>
          </a:solidFill>
          <a:ln>
            <a:solidFill>
              <a:schemeClr val="bg1"/>
            </a:solidFill>
          </a:ln>
          <a:scene3d>
            <a:camera prst="orthographicFront"/>
            <a:lightRig rig="threePt" dir="t"/>
          </a:scene3d>
          <a:sp3d>
            <a:bevelT w="101600" prst="riblet"/>
          </a:sp3d>
        </p:spPr>
        <p:txBody>
          <a:bodyPr wrap="square" rtlCol="0">
            <a:spAutoFit/>
          </a:bodyPr>
          <a:lstStyle/>
          <a:p>
            <a:r>
              <a:rPr lang="fr-FR" sz="2400" b="1" dirty="0" smtClean="0">
                <a:latin typeface="Cambria" pitchFamily="18" charset="0"/>
              </a:rPr>
              <a:t>€</a:t>
            </a:r>
            <a:endParaRPr lang="fr-FR" sz="2400" b="1" dirty="0">
              <a:latin typeface="Cambria" pitchFamily="18" charset="0"/>
            </a:endParaRPr>
          </a:p>
        </p:txBody>
      </p:sp>
      <p:pic>
        <p:nvPicPr>
          <p:cNvPr id="22" name="Picture 2" descr="http://img.freepik.com/photos-libre/_318-34068.png?size=318&amp;ex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4932" y="2671679"/>
            <a:ext cx="460374" cy="46037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cxnSp>
        <p:nvCxnSpPr>
          <p:cNvPr id="23" name="Connecteur droit 22"/>
          <p:cNvCxnSpPr/>
          <p:nvPr/>
        </p:nvCxnSpPr>
        <p:spPr>
          <a:xfrm>
            <a:off x="517207" y="1851877"/>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517207" y="3492093"/>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0" y="5808166"/>
            <a:ext cx="3707904" cy="1077218"/>
          </a:xfrm>
          <a:prstGeom prst="rect">
            <a:avLst/>
          </a:prstGeom>
          <a:noFill/>
        </p:spPr>
        <p:txBody>
          <a:bodyPr wrap="square" rtlCol="0">
            <a:spAutoFit/>
          </a:bodyPr>
          <a:lstStyle/>
          <a:p>
            <a:r>
              <a:rPr lang="fr-FR" sz="1600" b="1" i="1" dirty="0"/>
              <a:t>Range of actions  </a:t>
            </a:r>
            <a:r>
              <a:rPr lang="en-US" sz="1600" b="1" i="1" dirty="0"/>
              <a:t>and techniques available to increase adaptive c</a:t>
            </a:r>
            <a:r>
              <a:rPr lang="fr-FR" sz="1600" b="1" i="1" dirty="0" err="1"/>
              <a:t>apacity</a:t>
            </a:r>
            <a:r>
              <a:rPr lang="fr-FR" sz="1600" b="1" i="1" dirty="0"/>
              <a:t> and </a:t>
            </a:r>
            <a:r>
              <a:rPr lang="fr-FR" sz="1600" b="1" i="1" dirty="0" err="1"/>
              <a:t>tested</a:t>
            </a:r>
            <a:r>
              <a:rPr lang="fr-FR" sz="1600" b="1" i="1" dirty="0"/>
              <a:t> in </a:t>
            </a:r>
            <a:r>
              <a:rPr lang="fr-FR" sz="1600" b="1" i="1" dirty="0" err="1" smtClean="0"/>
              <a:t>Adaptatio</a:t>
            </a:r>
            <a:r>
              <a:rPr lang="fr-FR" sz="1600" b="1" i="1" dirty="0" smtClean="0"/>
              <a:t> </a:t>
            </a:r>
            <a:r>
              <a:rPr lang="fr-FR" sz="1600" b="1" i="1" dirty="0" err="1"/>
              <a:t>project</a:t>
            </a:r>
            <a:r>
              <a:rPr lang="fr-FR" sz="1600" b="1" i="1" dirty="0"/>
              <a:t> (</a:t>
            </a:r>
            <a:r>
              <a:rPr lang="fr-FR" sz="1600" b="1" i="1" dirty="0" err="1"/>
              <a:t>Adapted</a:t>
            </a:r>
            <a:r>
              <a:rPr lang="fr-FR" sz="1600" b="1" i="1" dirty="0"/>
              <a:t> </a:t>
            </a:r>
            <a:r>
              <a:rPr lang="fr-FR" sz="1600" b="1" i="1" dirty="0" err="1"/>
              <a:t>from</a:t>
            </a:r>
            <a:r>
              <a:rPr lang="fr-FR" sz="1600" b="1" i="1" dirty="0"/>
              <a:t> Shaw 2007</a:t>
            </a:r>
            <a:r>
              <a:rPr lang="fr-FR" sz="1600" b="1" i="1" dirty="0" smtClean="0"/>
              <a:t>).</a:t>
            </a:r>
            <a:endParaRPr lang="fr-FR" sz="1600" dirty="0"/>
          </a:p>
        </p:txBody>
      </p:sp>
      <p:sp>
        <p:nvSpPr>
          <p:cNvPr id="26" name="Rectangle 25"/>
          <p:cNvSpPr/>
          <p:nvPr/>
        </p:nvSpPr>
        <p:spPr>
          <a:xfrm>
            <a:off x="7305457" y="5157193"/>
            <a:ext cx="1731040" cy="432048"/>
          </a:xfrm>
          <a:prstGeom prst="rect">
            <a:avLst/>
          </a:prstGeom>
          <a:noFill/>
          <a:ln w="76200">
            <a:solidFill>
              <a:srgbClr val="3C74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01600">
                <a:solidFill>
                  <a:schemeClr val="tx1"/>
                </a:solidFill>
              </a:ln>
            </a:endParaRPr>
          </a:p>
        </p:txBody>
      </p:sp>
      <p:sp>
        <p:nvSpPr>
          <p:cNvPr id="28" name="Rectangle 27"/>
          <p:cNvSpPr/>
          <p:nvPr/>
        </p:nvSpPr>
        <p:spPr>
          <a:xfrm>
            <a:off x="7812360" y="1268760"/>
            <a:ext cx="1224136" cy="282923"/>
          </a:xfrm>
          <a:prstGeom prst="rect">
            <a:avLst/>
          </a:prstGeom>
          <a:noFill/>
          <a:ln w="76200">
            <a:solidFill>
              <a:srgbClr val="3C74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01600">
                <a:solidFill>
                  <a:schemeClr val="tx1"/>
                </a:solidFill>
              </a:ln>
            </a:endParaRPr>
          </a:p>
        </p:txBody>
      </p:sp>
      <p:sp>
        <p:nvSpPr>
          <p:cNvPr id="29" name="Rectangle 28"/>
          <p:cNvSpPr/>
          <p:nvPr/>
        </p:nvSpPr>
        <p:spPr>
          <a:xfrm>
            <a:off x="5508104" y="1250792"/>
            <a:ext cx="1800199" cy="306000"/>
          </a:xfrm>
          <a:prstGeom prst="rect">
            <a:avLst/>
          </a:prstGeom>
          <a:noFill/>
          <a:ln w="76200">
            <a:solidFill>
              <a:srgbClr val="3C74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01600">
                <a:solidFill>
                  <a:schemeClr val="tx1"/>
                </a:solidFill>
              </a:ln>
            </a:endParaRPr>
          </a:p>
        </p:txBody>
      </p:sp>
      <p:sp>
        <p:nvSpPr>
          <p:cNvPr id="30" name="Rectangle 29"/>
          <p:cNvSpPr/>
          <p:nvPr/>
        </p:nvSpPr>
        <p:spPr>
          <a:xfrm>
            <a:off x="3067650" y="4869161"/>
            <a:ext cx="2008405" cy="455830"/>
          </a:xfrm>
          <a:prstGeom prst="rect">
            <a:avLst/>
          </a:prstGeom>
          <a:noFill/>
          <a:ln w="76200">
            <a:solidFill>
              <a:srgbClr val="3C74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01600">
                <a:solidFill>
                  <a:schemeClr val="tx1"/>
                </a:solidFill>
              </a:ln>
            </a:endParaRPr>
          </a:p>
        </p:txBody>
      </p:sp>
      <p:sp>
        <p:nvSpPr>
          <p:cNvPr id="31" name="Rectangle 30"/>
          <p:cNvSpPr/>
          <p:nvPr/>
        </p:nvSpPr>
        <p:spPr>
          <a:xfrm>
            <a:off x="3923928" y="6506199"/>
            <a:ext cx="1728192" cy="306000"/>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76200">
                <a:solidFill>
                  <a:schemeClr val="tx1"/>
                </a:solidFill>
              </a:ln>
            </a:endParaRPr>
          </a:p>
        </p:txBody>
      </p:sp>
      <p:sp>
        <p:nvSpPr>
          <p:cNvPr id="32" name="Rectangle 31"/>
          <p:cNvSpPr/>
          <p:nvPr/>
        </p:nvSpPr>
        <p:spPr>
          <a:xfrm>
            <a:off x="5846918" y="6108646"/>
            <a:ext cx="1965442" cy="272682"/>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76200">
                <a:solidFill>
                  <a:schemeClr val="tx1"/>
                </a:solidFill>
              </a:ln>
            </a:endParaRPr>
          </a:p>
        </p:txBody>
      </p:sp>
      <p:sp>
        <p:nvSpPr>
          <p:cNvPr id="33" name="Rectangle 32"/>
          <p:cNvSpPr/>
          <p:nvPr/>
        </p:nvSpPr>
        <p:spPr>
          <a:xfrm>
            <a:off x="3995936" y="6108646"/>
            <a:ext cx="1728192" cy="261212"/>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76200">
                <a:solidFill>
                  <a:schemeClr val="tx1"/>
                </a:solidFill>
              </a:ln>
            </a:endParaRPr>
          </a:p>
        </p:txBody>
      </p:sp>
    </p:spTree>
    <p:extLst>
      <p:ext uri="{BB962C8B-B14F-4D97-AF65-F5344CB8AC3E}">
        <p14:creationId xmlns:p14="http://schemas.microsoft.com/office/powerpoint/2010/main" val="2968519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51"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8976650" cy="621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1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04664"/>
            <a:ext cx="7488832" cy="182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272966"/>
            <a:ext cx="7632848" cy="457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09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Evaluation des vulnérabilités énergétique, hydrique et économique au CC</a:t>
            </a:r>
            <a:endParaRPr lang="fr-FR" sz="2800" dirty="0"/>
          </a:p>
        </p:txBody>
      </p:sp>
      <p:sp>
        <p:nvSpPr>
          <p:cNvPr id="5" name="ZoneTexte 4"/>
          <p:cNvSpPr txBox="1"/>
          <p:nvPr/>
        </p:nvSpPr>
        <p:spPr>
          <a:xfrm>
            <a:off x="7236295" y="4987042"/>
            <a:ext cx="1907705" cy="1754326"/>
          </a:xfrm>
          <a:prstGeom prst="rect">
            <a:avLst/>
          </a:prstGeom>
          <a:noFill/>
        </p:spPr>
        <p:txBody>
          <a:bodyPr wrap="square" rtlCol="0">
            <a:spAutoFit/>
          </a:bodyPr>
          <a:lstStyle/>
          <a:p>
            <a:r>
              <a:rPr lang="fr-FR" b="1" i="1" dirty="0"/>
              <a:t>Principe de raisonnement pour l’analyse du </a:t>
            </a:r>
            <a:r>
              <a:rPr lang="fr-FR" b="1" i="1" dirty="0" smtClean="0"/>
              <a:t>surcoût </a:t>
            </a:r>
            <a:r>
              <a:rPr lang="en-US" b="1" i="1" dirty="0" smtClean="0"/>
              <a:t>(CDC </a:t>
            </a:r>
            <a:r>
              <a:rPr lang="en-US" b="1" i="1" dirty="0" err="1" smtClean="0"/>
              <a:t>Climat</a:t>
            </a:r>
            <a:r>
              <a:rPr lang="en-US" b="1" i="1" dirty="0" smtClean="0"/>
              <a:t> – I4CE)</a:t>
            </a:r>
            <a:endParaRPr lang="fr-FR" b="1" dirty="0"/>
          </a:p>
        </p:txBody>
      </p:sp>
      <p:sp>
        <p:nvSpPr>
          <p:cNvPr id="7" name="ZoneTexte 6"/>
          <p:cNvSpPr txBox="1"/>
          <p:nvPr/>
        </p:nvSpPr>
        <p:spPr>
          <a:xfrm>
            <a:off x="5436096" y="1560837"/>
            <a:ext cx="3707905" cy="2862322"/>
          </a:xfrm>
          <a:prstGeom prst="rect">
            <a:avLst/>
          </a:prstGeom>
          <a:noFill/>
        </p:spPr>
        <p:txBody>
          <a:bodyPr wrap="square" rtlCol="0">
            <a:spAutoFit/>
          </a:bodyPr>
          <a:lstStyle/>
          <a:p>
            <a:r>
              <a:rPr lang="fr-FR" dirty="0"/>
              <a:t>Pour chaque solution étudiée sont </a:t>
            </a:r>
            <a:r>
              <a:rPr lang="fr-FR" dirty="0" smtClean="0"/>
              <a:t>analysés :</a:t>
            </a:r>
          </a:p>
          <a:p>
            <a:pPr marL="285750" indent="-285750">
              <a:buFontTx/>
              <a:buChar char="-"/>
            </a:pPr>
            <a:r>
              <a:rPr lang="fr-FR" dirty="0" smtClean="0"/>
              <a:t>le </a:t>
            </a:r>
            <a:r>
              <a:rPr lang="fr-FR" dirty="0"/>
              <a:t>coût </a:t>
            </a:r>
            <a:r>
              <a:rPr lang="fr-FR" dirty="0" smtClean="0"/>
              <a:t>d’installation,</a:t>
            </a:r>
          </a:p>
          <a:p>
            <a:pPr marL="285750" indent="-285750">
              <a:buFontTx/>
              <a:buChar char="-"/>
            </a:pPr>
            <a:r>
              <a:rPr lang="fr-FR" dirty="0"/>
              <a:t>l</a:t>
            </a:r>
            <a:r>
              <a:rPr lang="fr-FR" dirty="0" smtClean="0"/>
              <a:t>e </a:t>
            </a:r>
            <a:r>
              <a:rPr lang="fr-FR" dirty="0"/>
              <a:t>coût de </a:t>
            </a:r>
            <a:r>
              <a:rPr lang="fr-FR" dirty="0" smtClean="0"/>
              <a:t>maintenance,</a:t>
            </a:r>
          </a:p>
          <a:p>
            <a:pPr marL="285750" indent="-285750">
              <a:buFontTx/>
              <a:buChar char="-"/>
            </a:pPr>
            <a:r>
              <a:rPr lang="fr-FR" dirty="0" smtClean="0"/>
              <a:t>les </a:t>
            </a:r>
            <a:r>
              <a:rPr lang="fr-FR" dirty="0"/>
              <a:t>coûts liés aux consommations d’eau et </a:t>
            </a:r>
            <a:r>
              <a:rPr lang="fr-FR" dirty="0" smtClean="0"/>
              <a:t>d’énergie,</a:t>
            </a:r>
          </a:p>
          <a:p>
            <a:pPr marL="285750" indent="-285750">
              <a:buFontTx/>
              <a:buChar char="-"/>
            </a:pPr>
            <a:r>
              <a:rPr lang="fr-FR" dirty="0" smtClean="0"/>
              <a:t>ainsi </a:t>
            </a:r>
            <a:r>
              <a:rPr lang="fr-FR" dirty="0"/>
              <a:t>que le nombre de renouvellement nécessaire de l’installation.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429003"/>
            <a:ext cx="3960000" cy="17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77867" y="2177707"/>
            <a:ext cx="677709" cy="830997"/>
          </a:xfrm>
          <a:prstGeom prst="rect">
            <a:avLst/>
          </a:prstGeom>
          <a:noFill/>
        </p:spPr>
        <p:txBody>
          <a:bodyPr wrap="square" rtlCol="0">
            <a:spAutoFit/>
          </a:bodyPr>
          <a:lstStyle/>
          <a:p>
            <a:r>
              <a:rPr lang="fr-FR" sz="1600" dirty="0" smtClean="0"/>
              <a:t> cas de base</a:t>
            </a:r>
            <a:endParaRPr lang="fr-FR" sz="1600" dirty="0"/>
          </a:p>
        </p:txBody>
      </p:sp>
      <p:sp>
        <p:nvSpPr>
          <p:cNvPr id="10" name="ZoneTexte 9"/>
          <p:cNvSpPr txBox="1"/>
          <p:nvPr/>
        </p:nvSpPr>
        <p:spPr>
          <a:xfrm>
            <a:off x="-36512" y="3501011"/>
            <a:ext cx="1224136" cy="1077218"/>
          </a:xfrm>
          <a:prstGeom prst="rect">
            <a:avLst/>
          </a:prstGeom>
          <a:noFill/>
        </p:spPr>
        <p:txBody>
          <a:bodyPr wrap="square" rtlCol="0">
            <a:spAutoFit/>
          </a:bodyPr>
          <a:lstStyle/>
          <a:p>
            <a:pPr algn="ctr"/>
            <a:r>
              <a:rPr lang="fr-FR" sz="1600" dirty="0" smtClean="0"/>
              <a:t> autre cas</a:t>
            </a:r>
          </a:p>
          <a:p>
            <a:pPr algn="ctr"/>
            <a:r>
              <a:rPr lang="fr-FR" sz="1600" dirty="0" smtClean="0"/>
              <a:t>(autre contexte climatique)</a:t>
            </a:r>
            <a:endParaRPr lang="fr-FR" sz="1600" dirty="0"/>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556792"/>
            <a:ext cx="3960000" cy="18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0" y="5229200"/>
            <a:ext cx="7236296" cy="1600438"/>
          </a:xfrm>
          <a:prstGeom prst="rect">
            <a:avLst/>
          </a:prstGeom>
          <a:solidFill>
            <a:schemeClr val="bg1"/>
          </a:solidFill>
        </p:spPr>
        <p:txBody>
          <a:bodyPr wrap="square" rtlCol="0">
            <a:spAutoFit/>
          </a:bodyPr>
          <a:lstStyle/>
          <a:p>
            <a:r>
              <a:rPr lang="fr-FR" sz="1400" dirty="0" smtClean="0"/>
              <a:t>Surcoût (théorique) = coût autre cas (investissement + maintenance + quantités consommées) – coût cas de base (investissement + maintenance + </a:t>
            </a:r>
            <a:r>
              <a:rPr lang="fr-FR" sz="1400" dirty="0"/>
              <a:t>quantités consommées)</a:t>
            </a:r>
            <a:r>
              <a:rPr lang="fr-FR" sz="1400" dirty="0" smtClean="0"/>
              <a:t> </a:t>
            </a:r>
          </a:p>
          <a:p>
            <a:r>
              <a:rPr lang="fr-FR" sz="1400" dirty="0" smtClean="0"/>
              <a:t>Pour répondre au problème posé par l’actualisation, nous faisons le choix d’un simplifié: </a:t>
            </a:r>
          </a:p>
          <a:p>
            <a:r>
              <a:rPr lang="fr-FR" sz="1400" dirty="0" smtClean="0"/>
              <a:t>Surcout annuel </a:t>
            </a:r>
            <a:r>
              <a:rPr lang="fr-FR" sz="1400" dirty="0"/>
              <a:t>= coût autre cas (</a:t>
            </a:r>
            <a:r>
              <a:rPr lang="fr-FR" sz="1400" dirty="0" smtClean="0"/>
              <a:t>maintenance </a:t>
            </a:r>
            <a:r>
              <a:rPr lang="fr-FR" sz="1400" dirty="0"/>
              <a:t>+ quantités consommées) </a:t>
            </a:r>
            <a:r>
              <a:rPr lang="fr-FR" sz="1400" dirty="0" smtClean="0"/>
              <a:t>– </a:t>
            </a:r>
            <a:r>
              <a:rPr lang="fr-FR" sz="1400" dirty="0"/>
              <a:t>coût cas de base </a:t>
            </a:r>
            <a:r>
              <a:rPr lang="fr-FR" sz="1400" dirty="0" smtClean="0"/>
              <a:t>(maintenance </a:t>
            </a:r>
            <a:r>
              <a:rPr lang="fr-FR" sz="1400" dirty="0"/>
              <a:t>+ quantités consommées) </a:t>
            </a:r>
            <a:endParaRPr lang="fr-FR" sz="1400" dirty="0" smtClean="0"/>
          </a:p>
          <a:p>
            <a:r>
              <a:rPr lang="fr-FR" sz="1400" dirty="0" smtClean="0"/>
              <a:t>Et comparaison des coûts d’investissement</a:t>
            </a:r>
          </a:p>
        </p:txBody>
      </p:sp>
    </p:spTree>
    <p:extLst>
      <p:ext uri="{BB962C8B-B14F-4D97-AF65-F5344CB8AC3E}">
        <p14:creationId xmlns:p14="http://schemas.microsoft.com/office/powerpoint/2010/main" val="4237738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ETAPE </a:t>
            </a:r>
            <a:r>
              <a:rPr lang="fr-FR" dirty="0" smtClean="0"/>
              <a:t>3</a:t>
            </a:r>
            <a:endParaRPr lang="fr-FR" dirty="0"/>
          </a:p>
        </p:txBody>
      </p:sp>
      <p:sp>
        <p:nvSpPr>
          <p:cNvPr id="3" name="Espace réservé du texte 2"/>
          <p:cNvSpPr>
            <a:spLocks noGrp="1"/>
          </p:cNvSpPr>
          <p:nvPr>
            <p:ph type="body" idx="1"/>
          </p:nvPr>
        </p:nvSpPr>
        <p:spPr/>
        <p:txBody>
          <a:bodyPr>
            <a:normAutofit/>
          </a:bodyPr>
          <a:lstStyle/>
          <a:p>
            <a:r>
              <a:rPr lang="fr-FR" dirty="0" smtClean="0"/>
              <a:t>Echanger avec les praticiens impliqués dans Tolbiac </a:t>
            </a:r>
            <a:r>
              <a:rPr lang="fr-FR" dirty="0" err="1" smtClean="0"/>
              <a:t>Chevaleret</a:t>
            </a:r>
            <a:endParaRPr lang="fr-FR" dirty="0"/>
          </a:p>
        </p:txBody>
      </p:sp>
    </p:spTree>
    <p:extLst>
      <p:ext uri="{BB962C8B-B14F-4D97-AF65-F5344CB8AC3E}">
        <p14:creationId xmlns:p14="http://schemas.microsoft.com/office/powerpoint/2010/main" val="1991895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a:t>
            </a:r>
            <a:r>
              <a:rPr lang="fr-FR" dirty="0"/>
              <a:t>du projet ADAPTATIO</a:t>
            </a:r>
          </a:p>
        </p:txBody>
      </p:sp>
      <p:pic>
        <p:nvPicPr>
          <p:cNvPr id="4" name="Picture 11" descr="Bottom-up vs Top-down approches (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383655"/>
            <a:ext cx="7714679" cy="547434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308304" y="6480477"/>
            <a:ext cx="1820150" cy="307777"/>
          </a:xfrm>
          <a:prstGeom prst="rect">
            <a:avLst/>
          </a:prstGeom>
          <a:noFill/>
        </p:spPr>
        <p:txBody>
          <a:bodyPr wrap="square" rtlCol="0">
            <a:spAutoFit/>
          </a:bodyPr>
          <a:lstStyle/>
          <a:p>
            <a:r>
              <a:rPr lang="fr-FR" sz="1400" dirty="0" smtClean="0"/>
              <a:t>Guillaume Simonet</a:t>
            </a:r>
            <a:endParaRPr lang="fr-FR" sz="1400" dirty="0"/>
          </a:p>
        </p:txBody>
      </p:sp>
    </p:spTree>
    <p:extLst>
      <p:ext uri="{BB962C8B-B14F-4D97-AF65-F5344CB8AC3E}">
        <p14:creationId xmlns:p14="http://schemas.microsoft.com/office/powerpoint/2010/main" val="3877508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du projet ADAPTATIO</a:t>
            </a:r>
          </a:p>
        </p:txBody>
      </p:sp>
      <p:pic>
        <p:nvPicPr>
          <p:cNvPr id="4" name="Picture 11" descr="Bottom-up vs Top-down approches (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383655"/>
            <a:ext cx="7714679" cy="5474345"/>
          </a:xfrm>
          <a:prstGeom prst="rect">
            <a:avLst/>
          </a:prstGeom>
          <a:noFill/>
          <a:extLst>
            <a:ext uri="{909E8E84-426E-40DD-AFC4-6F175D3DCCD1}">
              <a14:hiddenFill xmlns:a14="http://schemas.microsoft.com/office/drawing/2010/main">
                <a:solidFill>
                  <a:srgbClr val="FFFFFF"/>
                </a:solidFill>
              </a14:hiddenFill>
            </a:ext>
          </a:extLst>
        </p:spPr>
      </p:pic>
      <p:sp>
        <p:nvSpPr>
          <p:cNvPr id="13" name="Organigramme : Processus 12"/>
          <p:cNvSpPr/>
          <p:nvPr/>
        </p:nvSpPr>
        <p:spPr>
          <a:xfrm>
            <a:off x="0" y="1383655"/>
            <a:ext cx="7750175" cy="5474345"/>
          </a:xfrm>
          <a:prstGeom prst="flowChartProcess">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208593" y="6480477"/>
            <a:ext cx="1820150" cy="307777"/>
          </a:xfrm>
          <a:prstGeom prst="rect">
            <a:avLst/>
          </a:prstGeom>
          <a:noFill/>
        </p:spPr>
        <p:txBody>
          <a:bodyPr wrap="square" rtlCol="0">
            <a:spAutoFit/>
          </a:bodyPr>
          <a:lstStyle/>
          <a:p>
            <a:r>
              <a:rPr lang="fr-FR" sz="1400" dirty="0" smtClean="0"/>
              <a:t>Guillaume Simonet</a:t>
            </a:r>
            <a:endParaRPr lang="fr-FR" sz="1400" dirty="0"/>
          </a:p>
        </p:txBody>
      </p:sp>
      <p:sp>
        <p:nvSpPr>
          <p:cNvPr id="15" name="Triangle isocèle 14"/>
          <p:cNvSpPr/>
          <p:nvPr/>
        </p:nvSpPr>
        <p:spPr>
          <a:xfrm>
            <a:off x="323528" y="3508963"/>
            <a:ext cx="4536504" cy="23683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6" name="Triangle isocèle 15"/>
          <p:cNvSpPr/>
          <p:nvPr/>
        </p:nvSpPr>
        <p:spPr>
          <a:xfrm rot="10800000">
            <a:off x="2474805" y="1844821"/>
            <a:ext cx="4401449" cy="26642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7" name="ZoneTexte 16"/>
          <p:cNvSpPr txBox="1"/>
          <p:nvPr/>
        </p:nvSpPr>
        <p:spPr>
          <a:xfrm>
            <a:off x="2987824" y="1858270"/>
            <a:ext cx="3384375" cy="2062103"/>
          </a:xfrm>
          <a:prstGeom prst="rect">
            <a:avLst/>
          </a:prstGeom>
          <a:noFill/>
        </p:spPr>
        <p:txBody>
          <a:bodyPr wrap="square" rtlCol="0">
            <a:spAutoFit/>
          </a:bodyPr>
          <a:lstStyle/>
          <a:p>
            <a:pPr algn="ctr"/>
            <a:r>
              <a:rPr lang="fr-FR" sz="1600" dirty="0" smtClean="0">
                <a:solidFill>
                  <a:schemeClr val="bg1"/>
                </a:solidFill>
              </a:rPr>
              <a:t>Evaluer les conséquences </a:t>
            </a:r>
            <a:r>
              <a:rPr lang="fr-FR" sz="1600" dirty="0">
                <a:solidFill>
                  <a:schemeClr val="bg1"/>
                </a:solidFill>
              </a:rPr>
              <a:t>du CC sur les besoins en eau et en énergie d’un </a:t>
            </a:r>
            <a:r>
              <a:rPr lang="fr-FR" sz="1600" b="1" dirty="0">
                <a:solidFill>
                  <a:schemeClr val="bg1"/>
                </a:solidFill>
              </a:rPr>
              <a:t>projet d’aménagement </a:t>
            </a:r>
            <a:r>
              <a:rPr lang="fr-FR" sz="1600" dirty="0">
                <a:solidFill>
                  <a:schemeClr val="bg1"/>
                </a:solidFill>
              </a:rPr>
              <a:t>et évaluer </a:t>
            </a:r>
            <a:endParaRPr lang="fr-FR" sz="1600" dirty="0" smtClean="0">
              <a:solidFill>
                <a:schemeClr val="bg1"/>
              </a:solidFill>
            </a:endParaRPr>
          </a:p>
          <a:p>
            <a:pPr algn="ctr"/>
            <a:r>
              <a:rPr lang="fr-FR" sz="1600" dirty="0" smtClean="0">
                <a:solidFill>
                  <a:schemeClr val="bg1"/>
                </a:solidFill>
              </a:rPr>
              <a:t>le </a:t>
            </a:r>
            <a:r>
              <a:rPr lang="fr-FR" sz="1600" dirty="0">
                <a:solidFill>
                  <a:schemeClr val="bg1"/>
                </a:solidFill>
              </a:rPr>
              <a:t>coût économique </a:t>
            </a:r>
            <a:endParaRPr lang="fr-FR" sz="1600" dirty="0" smtClean="0">
              <a:solidFill>
                <a:schemeClr val="bg1"/>
              </a:solidFill>
            </a:endParaRPr>
          </a:p>
          <a:p>
            <a:pPr algn="ctr"/>
            <a:r>
              <a:rPr lang="fr-FR" sz="1600" dirty="0" smtClean="0">
                <a:solidFill>
                  <a:schemeClr val="bg1"/>
                </a:solidFill>
              </a:rPr>
              <a:t>de </a:t>
            </a:r>
            <a:r>
              <a:rPr lang="fr-FR" sz="1600" dirty="0">
                <a:solidFill>
                  <a:schemeClr val="bg1"/>
                </a:solidFill>
              </a:rPr>
              <a:t>l’adaptation et de </a:t>
            </a:r>
            <a:endParaRPr lang="fr-FR" sz="1600" dirty="0" smtClean="0">
              <a:solidFill>
                <a:schemeClr val="bg1"/>
              </a:solidFill>
            </a:endParaRPr>
          </a:p>
          <a:p>
            <a:pPr algn="ctr"/>
            <a:r>
              <a:rPr lang="fr-FR" sz="1600" dirty="0" smtClean="0">
                <a:solidFill>
                  <a:schemeClr val="bg1"/>
                </a:solidFill>
              </a:rPr>
              <a:t>la non-</a:t>
            </a:r>
          </a:p>
          <a:p>
            <a:pPr algn="ctr"/>
            <a:r>
              <a:rPr lang="fr-FR" sz="1600" dirty="0" smtClean="0">
                <a:solidFill>
                  <a:schemeClr val="bg1"/>
                </a:solidFill>
              </a:rPr>
              <a:t>adaptation </a:t>
            </a:r>
            <a:endParaRPr lang="fr-FR" sz="1600" dirty="0">
              <a:solidFill>
                <a:schemeClr val="bg1"/>
              </a:solidFill>
            </a:endParaRPr>
          </a:p>
        </p:txBody>
      </p:sp>
      <p:sp>
        <p:nvSpPr>
          <p:cNvPr id="19" name="ZoneTexte 18"/>
          <p:cNvSpPr txBox="1"/>
          <p:nvPr/>
        </p:nvSpPr>
        <p:spPr>
          <a:xfrm>
            <a:off x="1187624" y="4451628"/>
            <a:ext cx="2808312" cy="1569660"/>
          </a:xfrm>
          <a:prstGeom prst="rect">
            <a:avLst/>
          </a:prstGeom>
          <a:noFill/>
        </p:spPr>
        <p:txBody>
          <a:bodyPr wrap="square" rtlCol="0">
            <a:spAutoFit/>
          </a:bodyPr>
          <a:lstStyle/>
          <a:p>
            <a:pPr algn="ctr"/>
            <a:r>
              <a:rPr lang="fr-FR" sz="1600" dirty="0" smtClean="0">
                <a:solidFill>
                  <a:schemeClr val="bg1"/>
                </a:solidFill>
              </a:rPr>
              <a:t>Créer </a:t>
            </a:r>
            <a:r>
              <a:rPr lang="fr-FR" sz="1600" dirty="0">
                <a:solidFill>
                  <a:schemeClr val="bg1"/>
                </a:solidFill>
              </a:rPr>
              <a:t>les </a:t>
            </a:r>
            <a:endParaRPr lang="fr-FR" sz="1600" dirty="0" smtClean="0">
              <a:solidFill>
                <a:schemeClr val="bg1"/>
              </a:solidFill>
            </a:endParaRPr>
          </a:p>
          <a:p>
            <a:pPr algn="ctr"/>
            <a:r>
              <a:rPr lang="fr-FR" sz="1600" dirty="0" smtClean="0">
                <a:solidFill>
                  <a:schemeClr val="bg1"/>
                </a:solidFill>
              </a:rPr>
              <a:t>conditions </a:t>
            </a:r>
            <a:r>
              <a:rPr lang="fr-FR" sz="1600" dirty="0">
                <a:solidFill>
                  <a:schemeClr val="bg1"/>
                </a:solidFill>
              </a:rPr>
              <a:t>d’un échange entre les acteurs d’un </a:t>
            </a:r>
            <a:r>
              <a:rPr lang="fr-FR" sz="1600" b="1" dirty="0">
                <a:solidFill>
                  <a:schemeClr val="bg1"/>
                </a:solidFill>
              </a:rPr>
              <a:t>projet d’aménagement</a:t>
            </a:r>
            <a:r>
              <a:rPr lang="fr-FR" sz="1600" dirty="0">
                <a:solidFill>
                  <a:schemeClr val="bg1"/>
                </a:solidFill>
              </a:rPr>
              <a:t> sur l’adaptation au CC</a:t>
            </a:r>
          </a:p>
          <a:p>
            <a:pPr algn="ctr"/>
            <a:r>
              <a:rPr lang="fr-FR" sz="1600" dirty="0" smtClean="0">
                <a:solidFill>
                  <a:schemeClr val="bg1"/>
                </a:solidFill>
              </a:rPr>
              <a:t> </a:t>
            </a:r>
            <a:endParaRPr lang="fr-FR" sz="1600" dirty="0">
              <a:solidFill>
                <a:schemeClr val="bg1"/>
              </a:solidFill>
            </a:endParaRPr>
          </a:p>
        </p:txBody>
      </p:sp>
      <p:sp>
        <p:nvSpPr>
          <p:cNvPr id="20" name="Organigramme : Processus 19"/>
          <p:cNvSpPr/>
          <p:nvPr/>
        </p:nvSpPr>
        <p:spPr>
          <a:xfrm>
            <a:off x="4499992" y="4581128"/>
            <a:ext cx="4536504" cy="89612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fr-FR" sz="1600" dirty="0" smtClean="0"/>
              <a:t>Nouveau </a:t>
            </a:r>
            <a:r>
              <a:rPr lang="fr-FR" sz="1600" dirty="0"/>
              <a:t>métier dans les </a:t>
            </a:r>
            <a:r>
              <a:rPr lang="fr-FR" sz="1600" dirty="0" smtClean="0"/>
              <a:t>« services climatiques »</a:t>
            </a:r>
          </a:p>
          <a:p>
            <a:pPr marL="285750" indent="-285750">
              <a:buFont typeface="Arial" pitchFamily="34" charset="0"/>
              <a:buChar char="•"/>
            </a:pPr>
            <a:r>
              <a:rPr lang="fr-FR" sz="1600" dirty="0" smtClean="0"/>
              <a:t>Modalités </a:t>
            </a:r>
            <a:r>
              <a:rPr lang="fr-FR" sz="1600" dirty="0"/>
              <a:t>de financement de l’adaptation</a:t>
            </a:r>
          </a:p>
        </p:txBody>
      </p:sp>
      <p:cxnSp>
        <p:nvCxnSpPr>
          <p:cNvPr id="22" name="Connecteur droit 21"/>
          <p:cNvCxnSpPr/>
          <p:nvPr/>
        </p:nvCxnSpPr>
        <p:spPr>
          <a:xfrm>
            <a:off x="3851920" y="4194756"/>
            <a:ext cx="504056" cy="51623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355976" y="4710995"/>
            <a:ext cx="50405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3347864" y="3681511"/>
            <a:ext cx="648072" cy="477724"/>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5350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Contexte favorable</a:t>
            </a:r>
            <a:endParaRPr lang="fr-FR" dirty="0"/>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75575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0872" y="741040"/>
            <a:ext cx="8229600" cy="5856312"/>
          </a:xfrm>
        </p:spPr>
        <p:txBody>
          <a:bodyPr>
            <a:normAutofit/>
          </a:bodyPr>
          <a:lstStyle/>
          <a:p>
            <a:pPr marL="0" indent="0">
              <a:buNone/>
            </a:pPr>
            <a:r>
              <a:rPr lang="fr-FR" dirty="0" smtClean="0"/>
              <a:t>La </a:t>
            </a:r>
            <a:r>
              <a:rPr lang="fr-FR" dirty="0"/>
              <a:t>réflexion menée en commun avec des professionnels de l’aménagement urbain ont conduit à deux constats : </a:t>
            </a:r>
            <a:endParaRPr lang="fr-FR" dirty="0" smtClean="0"/>
          </a:p>
          <a:p>
            <a:pPr marL="457200" indent="-457200">
              <a:buFont typeface="+mj-lt"/>
              <a:buAutoNum type="arabicPeriod"/>
            </a:pPr>
            <a:r>
              <a:rPr lang="fr-FR" dirty="0" smtClean="0"/>
              <a:t>l’adaptation </a:t>
            </a:r>
            <a:r>
              <a:rPr lang="fr-FR" dirty="0"/>
              <a:t>ne figure pas au cahier des charges des projets en cours ou projetés à court terme, dont le déroulé et le suivi au quotidien se révèlent déjà très complexes. L’incertitude autour de l’intensité des futurs changements climatiques ne facilite pas leur prise en considération lors des projets. </a:t>
            </a:r>
            <a:endParaRPr lang="fr-FR" dirty="0" smtClean="0"/>
          </a:p>
          <a:p>
            <a:pPr marL="457200" indent="-457200">
              <a:buFont typeface="+mj-lt"/>
              <a:buAutoNum type="arabicPeriod"/>
            </a:pPr>
            <a:r>
              <a:rPr lang="fr-FR" dirty="0" smtClean="0"/>
              <a:t>Ce </a:t>
            </a:r>
            <a:r>
              <a:rPr lang="fr-FR" dirty="0"/>
              <a:t>relatif retrait par rapport à l’adaptation, dû à la prégnance des aspects opérationnels de la conduite d’opérations, est cependant accompagné d’un appétit à disposer d’éléments d’appréciation tangibles, notamment chiffrés, de l’ampleur et de l’urgence d’éventuelles mesures d’adaptation. </a:t>
            </a:r>
          </a:p>
        </p:txBody>
      </p:sp>
    </p:spTree>
    <p:extLst>
      <p:ext uri="{BB962C8B-B14F-4D97-AF65-F5344CB8AC3E}">
        <p14:creationId xmlns:p14="http://schemas.microsoft.com/office/powerpoint/2010/main" val="70135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Quelles perspectives?</a:t>
            </a:r>
            <a:endParaRPr lang="fr-FR" dirty="0"/>
          </a:p>
        </p:txBody>
      </p:sp>
      <p:sp>
        <p:nvSpPr>
          <p:cNvPr id="3" name="Espace réservé du texte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1545049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perspectives nombreuses:</a:t>
            </a:r>
            <a:endParaRPr lang="fr-FR" dirty="0"/>
          </a:p>
        </p:txBody>
      </p:sp>
      <p:sp>
        <p:nvSpPr>
          <p:cNvPr id="3" name="Espace réservé du contenu 2"/>
          <p:cNvSpPr>
            <a:spLocks noGrp="1"/>
          </p:cNvSpPr>
          <p:nvPr>
            <p:ph idx="1"/>
          </p:nvPr>
        </p:nvSpPr>
        <p:spPr/>
        <p:txBody>
          <a:bodyPr>
            <a:noAutofit/>
          </a:bodyPr>
          <a:lstStyle/>
          <a:p>
            <a:pPr lvl="0">
              <a:buFont typeface="Wingdings" pitchFamily="2" charset="2"/>
              <a:buChar char="§"/>
            </a:pPr>
            <a:r>
              <a:rPr lang="fr-FR" sz="2000" dirty="0"/>
              <a:t>organiser l’échange entre scientifiques et professionnels afin de développer une approche opérationnelle de l‘adaptation aux effets du changement climatique ;</a:t>
            </a:r>
          </a:p>
          <a:p>
            <a:pPr lvl="0">
              <a:buFont typeface="Wingdings" pitchFamily="2" charset="2"/>
              <a:buChar char="§"/>
            </a:pPr>
            <a:r>
              <a:rPr lang="fr-FR" sz="2000" dirty="0"/>
              <a:t>affiner l’approche économique de l’adaptation en explorant des scénarios contrastés d’évolution des facteurs influents ;</a:t>
            </a:r>
          </a:p>
          <a:p>
            <a:pPr lvl="0">
              <a:buFont typeface="Wingdings" pitchFamily="2" charset="2"/>
              <a:buChar char="§"/>
            </a:pPr>
            <a:r>
              <a:rPr lang="fr-FR" sz="2000" dirty="0"/>
              <a:t>intégrer d’autres indicateurs comme le niveau d’émission de GES associé aux solutions techniques retenues ;</a:t>
            </a:r>
          </a:p>
          <a:p>
            <a:pPr lvl="0">
              <a:buFont typeface="Wingdings" pitchFamily="2" charset="2"/>
              <a:buChar char="§"/>
            </a:pPr>
            <a:r>
              <a:rPr lang="fr-FR" sz="2000" dirty="0"/>
              <a:t>ouvrir la possibilité d’associer de futurs usagers du quartier au choix de solutions d’adaptation par un renforcement des possibilités de visualisation et un effort pédagogique de présentation des résultats de simulation ;</a:t>
            </a:r>
          </a:p>
          <a:p>
            <a:pPr>
              <a:buFont typeface="Wingdings" pitchFamily="2" charset="2"/>
              <a:buChar char="§"/>
            </a:pPr>
            <a:r>
              <a:rPr lang="fr-FR" sz="2000" dirty="0"/>
              <a:t>créer les conditions à la mobilisation des démarches de </a:t>
            </a:r>
            <a:r>
              <a:rPr lang="fr-FR" sz="2000" dirty="0" smtClean="0"/>
              <a:t>« design-</a:t>
            </a:r>
            <a:r>
              <a:rPr lang="fr-FR" sz="2000" dirty="0" err="1" smtClean="0"/>
              <a:t>thinking</a:t>
            </a:r>
            <a:r>
              <a:rPr lang="fr-FR" sz="2000" dirty="0" smtClean="0"/>
              <a:t> </a:t>
            </a:r>
            <a:r>
              <a:rPr lang="fr-FR" sz="2000" dirty="0"/>
              <a:t>» en valorisant les outils comme la </a:t>
            </a:r>
            <a:r>
              <a:rPr lang="fr-FR" sz="2000" dirty="0" err="1"/>
              <a:t>toolbox</a:t>
            </a:r>
            <a:r>
              <a:rPr lang="fr-FR" sz="2000" dirty="0"/>
              <a:t> ADAPTATIO en tant que support à l’intervention de designers spécialisés, qui facilitent la discussion et l’innovation</a:t>
            </a:r>
            <a:r>
              <a:rPr lang="fr-FR" sz="2000" dirty="0" smtClean="0"/>
              <a:t>.</a:t>
            </a:r>
            <a:endParaRPr lang="fr-FR" sz="2000" dirty="0"/>
          </a:p>
        </p:txBody>
      </p:sp>
    </p:spTree>
    <p:extLst>
      <p:ext uri="{BB962C8B-B14F-4D97-AF65-F5344CB8AC3E}">
        <p14:creationId xmlns:p14="http://schemas.microsoft.com/office/powerpoint/2010/main" val="255776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a:t>
            </a:r>
            <a:endParaRPr lang="fr-FR" dirty="0"/>
          </a:p>
        </p:txBody>
      </p:sp>
      <p:sp>
        <p:nvSpPr>
          <p:cNvPr id="5" name="Sous-titre 2"/>
          <p:cNvSpPr txBox="1">
            <a:spLocks/>
          </p:cNvSpPr>
          <p:nvPr/>
        </p:nvSpPr>
        <p:spPr>
          <a:xfrm>
            <a:off x="755576" y="4653136"/>
            <a:ext cx="7846640" cy="175260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r>
              <a:rPr lang="fr-FR" sz="1400" b="1" dirty="0" smtClean="0"/>
              <a:t>Morgane Colombert</a:t>
            </a:r>
            <a:r>
              <a:rPr lang="fr-FR" sz="1400" b="1" baseline="30000" dirty="0" smtClean="0"/>
              <a:t>1</a:t>
            </a:r>
            <a:r>
              <a:rPr lang="fr-FR" sz="1400" b="1" dirty="0" smtClean="0"/>
              <a:t>, Marie Gantois</a:t>
            </a:r>
            <a:r>
              <a:rPr lang="fr-FR" sz="1400" b="1" baseline="30000" dirty="0" smtClean="0"/>
              <a:t>2</a:t>
            </a:r>
            <a:r>
              <a:rPr lang="fr-FR" sz="1400" b="1" dirty="0" smtClean="0"/>
              <a:t>, Laurent Jacquet</a:t>
            </a:r>
            <a:r>
              <a:rPr lang="fr-FR" sz="1400" b="1" baseline="30000" dirty="0" smtClean="0"/>
              <a:t>3</a:t>
            </a:r>
            <a:r>
              <a:rPr lang="fr-FR" sz="1400" b="1" dirty="0" smtClean="0"/>
              <a:t>, Alexia Leseur</a:t>
            </a:r>
            <a:r>
              <a:rPr lang="fr-FR" sz="1400" b="1" baseline="30000" dirty="0" smtClean="0"/>
              <a:t>4</a:t>
            </a:r>
            <a:r>
              <a:rPr lang="fr-FR" sz="1400" b="1" dirty="0" smtClean="0"/>
              <a:t>, Antoine Mangeot</a:t>
            </a:r>
            <a:r>
              <a:rPr lang="fr-FR" sz="1400" b="1" baseline="30000" dirty="0"/>
              <a:t>1</a:t>
            </a:r>
            <a:r>
              <a:rPr lang="fr-FR" sz="1400" b="1" dirty="0" smtClean="0"/>
              <a:t>, Guillaume Meunier</a:t>
            </a:r>
            <a:r>
              <a:rPr lang="fr-FR" sz="1400" b="1" baseline="30000" dirty="0" smtClean="0"/>
              <a:t>3</a:t>
            </a:r>
            <a:r>
              <a:rPr lang="fr-FR" sz="1400" b="1" dirty="0" smtClean="0"/>
              <a:t>, Hypatia Nassopoulos</a:t>
            </a:r>
            <a:r>
              <a:rPr lang="fr-FR" sz="1400" b="1" baseline="30000" dirty="0" smtClean="0"/>
              <a:t>1</a:t>
            </a:r>
            <a:r>
              <a:rPr lang="fr-FR" sz="1400" b="1" dirty="0" smtClean="0"/>
              <a:t>, Jean-Luc Salagnac</a:t>
            </a:r>
            <a:r>
              <a:rPr lang="fr-FR" sz="1400" b="1" baseline="30000" dirty="0" smtClean="0"/>
              <a:t>5</a:t>
            </a:r>
            <a:r>
              <a:rPr lang="fr-FR" sz="1400" b="1" dirty="0" smtClean="0"/>
              <a:t> </a:t>
            </a:r>
          </a:p>
          <a:p>
            <a:r>
              <a:rPr lang="fr-FR" sz="1400" dirty="0" smtClean="0"/>
              <a:t>1</a:t>
            </a:r>
            <a:r>
              <a:rPr lang="fr-FR" sz="1400" i="1" dirty="0" smtClean="0"/>
              <a:t> Université Paris-Est, </a:t>
            </a:r>
            <a:r>
              <a:rPr lang="fr-FR" sz="1400" i="1" dirty="0" err="1" smtClean="0"/>
              <a:t>Lab’Urba</a:t>
            </a:r>
            <a:r>
              <a:rPr lang="fr-FR" sz="1400" i="1" dirty="0" smtClean="0"/>
              <a:t>, EA 3482, EIVP                               4 CDC Climat </a:t>
            </a:r>
            <a:r>
              <a:rPr lang="fr-FR" sz="1400" i="1" dirty="0" err="1" smtClean="0"/>
              <a:t>Research</a:t>
            </a:r>
            <a:endParaRPr lang="fr-FR" sz="1400" i="1" dirty="0" smtClean="0"/>
          </a:p>
          <a:p>
            <a:r>
              <a:rPr lang="en-GB" sz="1400" i="1" dirty="0" smtClean="0"/>
              <a:t>2 City of Paris, Green Spaces and Environment Department             </a:t>
            </a:r>
            <a:r>
              <a:rPr lang="fr-FR" sz="1400" i="1" dirty="0" smtClean="0"/>
              <a:t>5 Université Paris-Est, CSTB</a:t>
            </a:r>
            <a:endParaRPr lang="fr-FR" sz="1400" dirty="0" smtClean="0"/>
          </a:p>
          <a:p>
            <a:r>
              <a:rPr lang="fr-FR" sz="1400" i="1" dirty="0" smtClean="0"/>
              <a:t>3 EGIS concept, </a:t>
            </a:r>
            <a:r>
              <a:rPr lang="fr-FR" sz="1400" i="1" dirty="0" err="1" smtClean="0"/>
              <a:t>Elioth</a:t>
            </a:r>
            <a:endParaRPr lang="fr-FR" sz="1400" dirty="0"/>
          </a:p>
        </p:txBody>
      </p:sp>
    </p:spTree>
    <p:extLst>
      <p:ext uri="{BB962C8B-B14F-4D97-AF65-F5344CB8AC3E}">
        <p14:creationId xmlns:p14="http://schemas.microsoft.com/office/powerpoint/2010/main" val="2014978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Cadre bâti et climat : une longue interaction réinterrogée par l’évolution des prix de l’énergie et les projections climatiques</a:t>
            </a:r>
            <a:endParaRPr lang="fr-FR" sz="2800" dirty="0"/>
          </a:p>
        </p:txBody>
      </p:sp>
      <p:pic>
        <p:nvPicPr>
          <p:cNvPr id="3" name="Picture 5" descr="C:\Users\morgane.colombert\Desktop\Griffit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09" t="25965" r="20589" b="25961"/>
          <a:stretch/>
        </p:blipFill>
        <p:spPr bwMode="auto">
          <a:xfrm>
            <a:off x="108326" y="1844824"/>
            <a:ext cx="3528391" cy="4172568"/>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7503" y="6080108"/>
            <a:ext cx="3672409" cy="646331"/>
          </a:xfrm>
          <a:prstGeom prst="rect">
            <a:avLst/>
          </a:prstGeom>
          <a:noFill/>
        </p:spPr>
        <p:txBody>
          <a:bodyPr wrap="square" rtlCol="0">
            <a:spAutoFit/>
          </a:bodyPr>
          <a:lstStyle/>
          <a:p>
            <a:r>
              <a:rPr lang="fr-FR" b="1" i="1" dirty="0" smtClean="0"/>
              <a:t>Maisons traditionnelles (Griffiths, 1976)</a:t>
            </a:r>
            <a:endParaRPr lang="fr-FR" b="1" i="1" dirty="0"/>
          </a:p>
        </p:txBody>
      </p:sp>
      <p:sp>
        <p:nvSpPr>
          <p:cNvPr id="6" name="ZoneTexte 5"/>
          <p:cNvSpPr txBox="1"/>
          <p:nvPr/>
        </p:nvSpPr>
        <p:spPr>
          <a:xfrm>
            <a:off x="4067944" y="1916832"/>
            <a:ext cx="4824536" cy="4093428"/>
          </a:xfrm>
          <a:prstGeom prst="rect">
            <a:avLst/>
          </a:prstGeom>
          <a:noFill/>
        </p:spPr>
        <p:txBody>
          <a:bodyPr wrap="square" rtlCol="0">
            <a:spAutoFit/>
          </a:bodyPr>
          <a:lstStyle/>
          <a:p>
            <a:pPr marL="285750" indent="-285750">
              <a:buClr>
                <a:schemeClr val="tx2"/>
              </a:buClr>
              <a:buFont typeface="Wingdings" pitchFamily="2" charset="2"/>
              <a:buChar char="Ø"/>
            </a:pPr>
            <a:r>
              <a:rPr lang="fr-FR" sz="2000" dirty="0" smtClean="0"/>
              <a:t>Un cadre bâti par nature exposé aux agents climatiques.</a:t>
            </a:r>
          </a:p>
          <a:p>
            <a:pPr marL="285750" indent="-285750">
              <a:buClr>
                <a:schemeClr val="tx2"/>
              </a:buClr>
              <a:buFont typeface="Wingdings" pitchFamily="2" charset="2"/>
              <a:buChar char="Ø"/>
            </a:pPr>
            <a:r>
              <a:rPr lang="fr-FR" sz="2000" dirty="0" smtClean="0"/>
              <a:t>Une fonction essentielle des bâtiments est la protection du groupe humain contre les vicissitudes du climat.</a:t>
            </a:r>
          </a:p>
          <a:p>
            <a:pPr marL="285750" indent="-285750">
              <a:buClr>
                <a:schemeClr val="tx2"/>
              </a:buClr>
              <a:buFont typeface="Wingdings" pitchFamily="2" charset="2"/>
              <a:buChar char="Ø"/>
            </a:pPr>
            <a:r>
              <a:rPr lang="fr-FR" sz="2000" dirty="0" smtClean="0"/>
              <a:t>Ces relations très anciennes et imparables ont conduit à des constructions adaptées aux dominantes climatiques des lieux.</a:t>
            </a:r>
          </a:p>
          <a:p>
            <a:pPr marL="285750" indent="-285750">
              <a:buClr>
                <a:schemeClr val="tx2"/>
              </a:buClr>
              <a:buFont typeface="Wingdings" pitchFamily="2" charset="2"/>
              <a:buChar char="Ø"/>
            </a:pPr>
            <a:r>
              <a:rPr lang="fr-FR" sz="2000" dirty="0" smtClean="0"/>
              <a:t>Un lien entre climat local et cadre bâti.</a:t>
            </a:r>
          </a:p>
          <a:p>
            <a:pPr marL="285750" indent="-285750">
              <a:buClr>
                <a:schemeClr val="tx2"/>
              </a:buClr>
              <a:buFont typeface="Wingdings" pitchFamily="2" charset="2"/>
              <a:buChar char="Ø"/>
            </a:pPr>
            <a:r>
              <a:rPr lang="fr-FR" sz="2000" dirty="0" smtClean="0"/>
              <a:t>Une construction  de bâtiments s’appuyant majoritairement sur des matériaux disponibles localement. </a:t>
            </a:r>
            <a:endParaRPr lang="fr-FR" sz="2000" dirty="0"/>
          </a:p>
        </p:txBody>
      </p:sp>
    </p:spTree>
    <p:extLst>
      <p:ext uri="{BB962C8B-B14F-4D97-AF65-F5344CB8AC3E}">
        <p14:creationId xmlns:p14="http://schemas.microsoft.com/office/powerpoint/2010/main" val="394290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Cadre bâti et climat : une longue interaction réinterrogée par l’évolution des prix de l’énergie et les projections climatiques</a:t>
            </a:r>
            <a:endParaRPr lang="fr-FR" sz="2800" dirty="0"/>
          </a:p>
        </p:txBody>
      </p:sp>
      <p:pic>
        <p:nvPicPr>
          <p:cNvPr id="3" name="Picture 5" descr="C:\Users\morgane.colombert\Desktop\Griffit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09" t="25965" r="20589" b="25961"/>
          <a:stretch/>
        </p:blipFill>
        <p:spPr bwMode="auto">
          <a:xfrm>
            <a:off x="108326" y="1844824"/>
            <a:ext cx="3528391" cy="4172568"/>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7503" y="6080108"/>
            <a:ext cx="3672409" cy="646331"/>
          </a:xfrm>
          <a:prstGeom prst="rect">
            <a:avLst/>
          </a:prstGeom>
          <a:noFill/>
        </p:spPr>
        <p:txBody>
          <a:bodyPr wrap="square" rtlCol="0">
            <a:spAutoFit/>
          </a:bodyPr>
          <a:lstStyle/>
          <a:p>
            <a:r>
              <a:rPr lang="fr-FR" b="1" i="1" dirty="0" smtClean="0"/>
              <a:t>Maisons traditionnelles (Griffiths, 1976)</a:t>
            </a:r>
            <a:endParaRPr lang="fr-FR" b="1" i="1" dirty="0"/>
          </a:p>
        </p:txBody>
      </p:sp>
      <p:sp>
        <p:nvSpPr>
          <p:cNvPr id="7" name="ZoneTexte 6"/>
          <p:cNvSpPr txBox="1"/>
          <p:nvPr/>
        </p:nvSpPr>
        <p:spPr>
          <a:xfrm flipH="1">
            <a:off x="3707082" y="1917987"/>
            <a:ext cx="2593109" cy="4247317"/>
          </a:xfrm>
          <a:prstGeom prst="rect">
            <a:avLst/>
          </a:prstGeom>
          <a:noFill/>
        </p:spPr>
        <p:txBody>
          <a:bodyPr wrap="square" rtlCol="0">
            <a:spAutoFit/>
          </a:bodyPr>
          <a:lstStyle/>
          <a:p>
            <a:pPr marL="360000" indent="-360000">
              <a:buFont typeface="Arial" pitchFamily="34" charset="0"/>
              <a:buChar char="•"/>
            </a:pPr>
            <a:r>
              <a:rPr lang="fr-FR" dirty="0" smtClean="0"/>
              <a:t>Nouveaux procédés constructifs</a:t>
            </a:r>
          </a:p>
          <a:p>
            <a:pPr marL="360000" indent="-360000">
              <a:buFont typeface="Arial" pitchFamily="34" charset="0"/>
              <a:buChar char="•"/>
            </a:pPr>
            <a:r>
              <a:rPr lang="fr-FR" dirty="0" smtClean="0"/>
              <a:t>Nouvelles </a:t>
            </a:r>
            <a:r>
              <a:rPr lang="en-US" dirty="0" smtClean="0"/>
              <a:t>technologies </a:t>
            </a:r>
            <a:r>
              <a:rPr lang="en-US" dirty="0"/>
              <a:t>et </a:t>
            </a:r>
            <a:r>
              <a:rPr lang="fr-FR" dirty="0" smtClean="0"/>
              <a:t>équipements</a:t>
            </a:r>
            <a:r>
              <a:rPr lang="en-US" dirty="0" smtClean="0"/>
              <a:t> </a:t>
            </a:r>
            <a:r>
              <a:rPr lang="fr-FR" dirty="0"/>
              <a:t>dès la fin du 19</a:t>
            </a:r>
            <a:r>
              <a:rPr lang="fr-FR" baseline="30000" dirty="0"/>
              <a:t>ème</a:t>
            </a:r>
            <a:r>
              <a:rPr lang="fr-FR" dirty="0"/>
              <a:t> siècle et tout au long du 20</a:t>
            </a:r>
            <a:r>
              <a:rPr lang="fr-FR" baseline="30000" dirty="0"/>
              <a:t>ème</a:t>
            </a:r>
            <a:r>
              <a:rPr lang="fr-FR" dirty="0"/>
              <a:t> (béton armé, verre flotté, climatisation, ascenseurs, etc.)</a:t>
            </a:r>
          </a:p>
          <a:p>
            <a:pPr marL="360000" indent="-360000">
              <a:buFont typeface="Arial" pitchFamily="34" charset="0"/>
              <a:buChar char="•"/>
            </a:pPr>
            <a:r>
              <a:rPr lang="fr-FR" dirty="0" smtClean="0"/>
              <a:t>Globalisation de l’architecture</a:t>
            </a:r>
          </a:p>
          <a:p>
            <a:pPr marL="360000" indent="-360000">
              <a:buFont typeface="Arial" pitchFamily="34" charset="0"/>
              <a:buChar char="•"/>
            </a:pPr>
            <a:r>
              <a:rPr lang="fr-FR" dirty="0" smtClean="0"/>
              <a:t>Bas prix de l’énergie</a:t>
            </a:r>
            <a:endParaRPr lang="fr-FR" dirty="0"/>
          </a:p>
        </p:txBody>
      </p:sp>
      <p:sp>
        <p:nvSpPr>
          <p:cNvPr id="8" name="Flèche droite 7"/>
          <p:cNvSpPr/>
          <p:nvPr/>
        </p:nvSpPr>
        <p:spPr>
          <a:xfrm>
            <a:off x="3707905" y="1412776"/>
            <a:ext cx="3024335" cy="5184576"/>
          </a:xfrm>
          <a:prstGeom prst="rightArrow">
            <a:avLst>
              <a:gd name="adj1" fmla="val 83257"/>
              <a:gd name="adj2" fmla="val 22733"/>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61" descr="C:\Users\MORGAN~1.COL\AppData\Local\Temp\sydney-360219_1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4776" y="1664829"/>
            <a:ext cx="1979712" cy="1320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2" descr="C:\Users\MORGAN~1.COL\AppData\Local\Temp\la-defense-782260_19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4776" y="3401201"/>
            <a:ext cx="1979712" cy="1314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3" descr="C:\Users\MORGAN~1.COL\AppData\Local\Temp\manhattan-336708_12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4776" y="5116071"/>
            <a:ext cx="1979712" cy="11135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984776" y="2987660"/>
            <a:ext cx="1289149" cy="369332"/>
          </a:xfrm>
          <a:prstGeom prst="rect">
            <a:avLst/>
          </a:prstGeom>
        </p:spPr>
        <p:txBody>
          <a:bodyPr wrap="square">
            <a:spAutoFit/>
          </a:bodyPr>
          <a:lstStyle/>
          <a:p>
            <a:r>
              <a:rPr lang="fr-FR" b="1" i="1" dirty="0" smtClean="0"/>
              <a:t>Sydney</a:t>
            </a:r>
            <a:endParaRPr lang="fr-FR" b="1" i="1" dirty="0"/>
          </a:p>
        </p:txBody>
      </p:sp>
      <p:sp>
        <p:nvSpPr>
          <p:cNvPr id="13" name="Rectangle 12"/>
          <p:cNvSpPr/>
          <p:nvPr/>
        </p:nvSpPr>
        <p:spPr>
          <a:xfrm>
            <a:off x="6984570" y="4715852"/>
            <a:ext cx="910211" cy="369332"/>
          </a:xfrm>
          <a:prstGeom prst="rect">
            <a:avLst/>
          </a:prstGeom>
        </p:spPr>
        <p:txBody>
          <a:bodyPr wrap="square">
            <a:spAutoFit/>
          </a:bodyPr>
          <a:lstStyle/>
          <a:p>
            <a:r>
              <a:rPr lang="fr-FR" b="1" i="1" dirty="0" smtClean="0"/>
              <a:t>Paris</a:t>
            </a:r>
            <a:endParaRPr lang="fr-FR" b="1" i="1" dirty="0"/>
          </a:p>
        </p:txBody>
      </p:sp>
      <p:sp>
        <p:nvSpPr>
          <p:cNvPr id="14" name="Rectangle 13"/>
          <p:cNvSpPr/>
          <p:nvPr/>
        </p:nvSpPr>
        <p:spPr>
          <a:xfrm>
            <a:off x="6984776" y="6228020"/>
            <a:ext cx="1911655" cy="369332"/>
          </a:xfrm>
          <a:prstGeom prst="rect">
            <a:avLst/>
          </a:prstGeom>
        </p:spPr>
        <p:txBody>
          <a:bodyPr wrap="square">
            <a:spAutoFit/>
          </a:bodyPr>
          <a:lstStyle/>
          <a:p>
            <a:r>
              <a:rPr lang="fr-FR" b="1" i="1" dirty="0" smtClean="0"/>
              <a:t>New-York</a:t>
            </a:r>
            <a:endParaRPr lang="fr-FR" b="1" i="1" dirty="0"/>
          </a:p>
        </p:txBody>
      </p:sp>
    </p:spTree>
    <p:extLst>
      <p:ext uri="{BB962C8B-B14F-4D97-AF65-F5344CB8AC3E}">
        <p14:creationId xmlns:p14="http://schemas.microsoft.com/office/powerpoint/2010/main" val="270518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191" y="3789040"/>
            <a:ext cx="4137829" cy="26734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359408" y="6513767"/>
            <a:ext cx="4380944" cy="338554"/>
          </a:xfrm>
          <a:prstGeom prst="rect">
            <a:avLst/>
          </a:prstGeom>
          <a:noFill/>
        </p:spPr>
        <p:txBody>
          <a:bodyPr wrap="square" rtlCol="0">
            <a:spAutoFit/>
          </a:bodyPr>
          <a:lstStyle/>
          <a:p>
            <a:r>
              <a:rPr lang="fr-FR" sz="1600" i="1" dirty="0" err="1" smtClean="0"/>
              <a:t>Energy</a:t>
            </a:r>
            <a:r>
              <a:rPr lang="fr-FR" sz="1600" i="1" dirty="0" smtClean="0"/>
              <a:t> </a:t>
            </a:r>
            <a:r>
              <a:rPr lang="fr-FR" sz="1600" i="1" dirty="0" err="1" smtClean="0"/>
              <a:t>roadmap</a:t>
            </a:r>
            <a:r>
              <a:rPr lang="fr-FR" sz="1600" i="1" dirty="0" smtClean="0"/>
              <a:t> 2050, </a:t>
            </a:r>
            <a:r>
              <a:rPr lang="fr-FR" sz="1600" i="1" dirty="0" err="1" smtClean="0"/>
              <a:t>European</a:t>
            </a:r>
            <a:r>
              <a:rPr lang="fr-FR" sz="1600" i="1" dirty="0" smtClean="0"/>
              <a:t> Commission</a:t>
            </a:r>
            <a:endParaRPr lang="fr-FR" sz="1600" i="1" dirty="0"/>
          </a:p>
        </p:txBody>
      </p:sp>
      <p:pic>
        <p:nvPicPr>
          <p:cNvPr id="5" name="Picture 2" descr="https://www.ipcc.ch/report/graphics/images/Assessment%20Reports/AR5%20-%20WG1/SPM/FigSPM-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8432"/>
          <a:stretch/>
        </p:blipFill>
        <p:spPr bwMode="auto">
          <a:xfrm>
            <a:off x="3510163" y="1276027"/>
            <a:ext cx="4224160" cy="2008957"/>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504135" y="3293873"/>
            <a:ext cx="1601858" cy="338554"/>
          </a:xfrm>
          <a:prstGeom prst="rect">
            <a:avLst/>
          </a:prstGeom>
          <a:noFill/>
        </p:spPr>
        <p:txBody>
          <a:bodyPr wrap="square" rtlCol="0">
            <a:spAutoFit/>
          </a:bodyPr>
          <a:lstStyle/>
          <a:p>
            <a:r>
              <a:rPr lang="fr-FR" sz="1600" i="1" dirty="0" smtClean="0"/>
              <a:t>IPCC (2013)</a:t>
            </a:r>
            <a:endParaRPr lang="fr-FR" sz="1600" i="1" dirty="0"/>
          </a:p>
        </p:txBody>
      </p:sp>
      <p:sp>
        <p:nvSpPr>
          <p:cNvPr id="7" name="Flèche droite 6"/>
          <p:cNvSpPr/>
          <p:nvPr/>
        </p:nvSpPr>
        <p:spPr>
          <a:xfrm>
            <a:off x="7859247" y="2651706"/>
            <a:ext cx="1105241" cy="3027904"/>
          </a:xfrm>
          <a:prstGeom prst="rightArrow">
            <a:avLst>
              <a:gd name="adj1" fmla="val 35755"/>
              <a:gd name="adj2" fmla="val 51662"/>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8100392" y="3657825"/>
            <a:ext cx="410497" cy="1015663"/>
          </a:xfrm>
          <a:prstGeom prst="rect">
            <a:avLst/>
          </a:prstGeom>
          <a:noFill/>
        </p:spPr>
        <p:txBody>
          <a:bodyPr wrap="square" rtlCol="0">
            <a:spAutoFit/>
          </a:bodyPr>
          <a:lstStyle/>
          <a:p>
            <a:r>
              <a:rPr lang="fr-FR" sz="6000" b="1" dirty="0" smtClean="0">
                <a:solidFill>
                  <a:schemeClr val="accent1">
                    <a:lumMod val="50000"/>
                  </a:schemeClr>
                </a:solidFill>
              </a:rPr>
              <a:t>?</a:t>
            </a:r>
            <a:endParaRPr lang="fr-FR" sz="6000" b="1" dirty="0">
              <a:solidFill>
                <a:schemeClr val="accent1">
                  <a:lumMod val="50000"/>
                </a:schemeClr>
              </a:solidFill>
            </a:endParaRPr>
          </a:p>
        </p:txBody>
      </p:sp>
      <p:pic>
        <p:nvPicPr>
          <p:cNvPr id="9" name="Picture 61" descr="C:\Users\MORGAN~1.COL\AppData\Local\Temp\sydney-360219_12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44824"/>
            <a:ext cx="1979712" cy="1320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2" descr="C:\Users\MORGAN~1.COL\AppData\Local\Temp\la-defense-782260_19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617225"/>
            <a:ext cx="1979712" cy="1314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3" descr="C:\Users\MORGAN~1.COL\AppData\Local\Temp\manhattan-336708_12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367219"/>
            <a:ext cx="1979712" cy="11135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3167655"/>
            <a:ext cx="1289149" cy="369332"/>
          </a:xfrm>
          <a:prstGeom prst="rect">
            <a:avLst/>
          </a:prstGeom>
        </p:spPr>
        <p:txBody>
          <a:bodyPr wrap="square">
            <a:spAutoFit/>
          </a:bodyPr>
          <a:lstStyle/>
          <a:p>
            <a:r>
              <a:rPr lang="fr-FR" b="1" i="1" dirty="0" smtClean="0"/>
              <a:t>Sydney</a:t>
            </a:r>
            <a:endParaRPr lang="fr-FR" b="1" i="1" dirty="0"/>
          </a:p>
        </p:txBody>
      </p:sp>
      <p:sp>
        <p:nvSpPr>
          <p:cNvPr id="13" name="Rectangle 12"/>
          <p:cNvSpPr/>
          <p:nvPr/>
        </p:nvSpPr>
        <p:spPr>
          <a:xfrm>
            <a:off x="-206" y="4931876"/>
            <a:ext cx="910211" cy="369332"/>
          </a:xfrm>
          <a:prstGeom prst="rect">
            <a:avLst/>
          </a:prstGeom>
        </p:spPr>
        <p:txBody>
          <a:bodyPr wrap="square">
            <a:spAutoFit/>
          </a:bodyPr>
          <a:lstStyle/>
          <a:p>
            <a:r>
              <a:rPr lang="fr-FR" b="1" i="1" dirty="0" smtClean="0"/>
              <a:t>Paris</a:t>
            </a:r>
            <a:endParaRPr lang="fr-FR" b="1" i="1" dirty="0"/>
          </a:p>
        </p:txBody>
      </p:sp>
      <p:sp>
        <p:nvSpPr>
          <p:cNvPr id="14" name="Rectangle 13"/>
          <p:cNvSpPr/>
          <p:nvPr/>
        </p:nvSpPr>
        <p:spPr>
          <a:xfrm>
            <a:off x="0" y="6479168"/>
            <a:ext cx="1911655" cy="369332"/>
          </a:xfrm>
          <a:prstGeom prst="rect">
            <a:avLst/>
          </a:prstGeom>
        </p:spPr>
        <p:txBody>
          <a:bodyPr wrap="square">
            <a:spAutoFit/>
          </a:bodyPr>
          <a:lstStyle/>
          <a:p>
            <a:r>
              <a:rPr lang="fr-FR" b="1" i="1" dirty="0" smtClean="0"/>
              <a:t>New-York</a:t>
            </a:r>
            <a:endParaRPr lang="fr-FR" b="1" i="1" dirty="0"/>
          </a:p>
        </p:txBody>
      </p:sp>
      <p:sp>
        <p:nvSpPr>
          <p:cNvPr id="15" name="Flèche droite 14"/>
          <p:cNvSpPr/>
          <p:nvPr/>
        </p:nvSpPr>
        <p:spPr>
          <a:xfrm>
            <a:off x="2267745" y="3184368"/>
            <a:ext cx="864096" cy="1962578"/>
          </a:xfrm>
          <a:prstGeom prst="rightArrow">
            <a:avLst>
              <a:gd name="adj1" fmla="val 35755"/>
              <a:gd name="adj2" fmla="val 51662"/>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title"/>
          </p:nvPr>
        </p:nvSpPr>
        <p:spPr>
          <a:xfrm>
            <a:off x="457200" y="533400"/>
            <a:ext cx="8435280" cy="990600"/>
          </a:xfrm>
        </p:spPr>
        <p:txBody>
          <a:bodyPr>
            <a:noAutofit/>
          </a:bodyPr>
          <a:lstStyle/>
          <a:p>
            <a:r>
              <a:rPr lang="fr-FR" sz="2800" dirty="0" smtClean="0"/>
              <a:t>Cadre bâti et climat : une longue interaction réinterrogée par l’évolution des prix de l’énergie et les projections climatiques</a:t>
            </a:r>
            <a:endParaRPr lang="fr-FR" sz="2800" dirty="0"/>
          </a:p>
        </p:txBody>
      </p:sp>
    </p:spTree>
    <p:extLst>
      <p:ext uri="{BB962C8B-B14F-4D97-AF65-F5344CB8AC3E}">
        <p14:creationId xmlns:p14="http://schemas.microsoft.com/office/powerpoint/2010/main" val="147138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57200" y="332656"/>
            <a:ext cx="8229600" cy="990600"/>
          </a:xfrm>
        </p:spPr>
        <p:txBody>
          <a:bodyPr>
            <a:normAutofit/>
          </a:bodyPr>
          <a:lstStyle/>
          <a:p>
            <a:r>
              <a:rPr lang="fr-FR" sz="2800" dirty="0"/>
              <a:t>Adaptation </a:t>
            </a:r>
            <a:r>
              <a:rPr lang="fr-FR" sz="2800" dirty="0" smtClean="0"/>
              <a:t>au changement climatique : un concept récent, en comparaison avec la « mitigation »</a:t>
            </a:r>
            <a:endParaRPr lang="fr-FR" sz="2800" dirty="0"/>
          </a:p>
        </p:txBody>
      </p:sp>
      <p:sp>
        <p:nvSpPr>
          <p:cNvPr id="177" name="Flèche droite 176"/>
          <p:cNvSpPr/>
          <p:nvPr/>
        </p:nvSpPr>
        <p:spPr>
          <a:xfrm>
            <a:off x="297106" y="980728"/>
            <a:ext cx="8739390" cy="4752528"/>
          </a:xfrm>
          <a:prstGeom prst="rightArrow">
            <a:avLst>
              <a:gd name="adj1" fmla="val 86592"/>
              <a:gd name="adj2" fmla="val 14507"/>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8" name="ZoneTexte 177"/>
          <p:cNvSpPr txBox="1"/>
          <p:nvPr/>
        </p:nvSpPr>
        <p:spPr>
          <a:xfrm>
            <a:off x="395536" y="1478682"/>
            <a:ext cx="1530170" cy="86177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marL="171450" indent="-171450">
              <a:buFont typeface="Arial" pitchFamily="34" charset="0"/>
              <a:buChar char="•"/>
            </a:pPr>
            <a:r>
              <a:rPr lang="fr-FR" sz="1000" b="1" dirty="0" smtClean="0"/>
              <a:t>Rapport de </a:t>
            </a:r>
            <a:r>
              <a:rPr lang="fr-FR" sz="1000" b="1" dirty="0" err="1" smtClean="0"/>
              <a:t>Meadows</a:t>
            </a:r>
            <a:r>
              <a:rPr lang="fr-FR" sz="1000" b="1" dirty="0" smtClean="0"/>
              <a:t> &amp; al</a:t>
            </a:r>
            <a:r>
              <a:rPr lang="fr-FR" sz="1000" b="1" dirty="0"/>
              <a:t>. </a:t>
            </a:r>
            <a:r>
              <a:rPr lang="fr-FR" sz="1000" b="1" dirty="0" smtClean="0"/>
              <a:t>« </a:t>
            </a:r>
            <a:r>
              <a:rPr lang="fr-FR" sz="1000" b="1" i="1" dirty="0" smtClean="0"/>
              <a:t>The </a:t>
            </a:r>
            <a:r>
              <a:rPr lang="fr-FR" sz="1000" b="1" i="1" dirty="0" err="1" smtClean="0"/>
              <a:t>limits</a:t>
            </a:r>
            <a:r>
              <a:rPr lang="fr-FR" sz="1000" b="1" i="1" dirty="0" smtClean="0"/>
              <a:t> to </a:t>
            </a:r>
            <a:r>
              <a:rPr lang="fr-FR" sz="1000" b="1" i="1" dirty="0" err="1" smtClean="0"/>
              <a:t>Growth</a:t>
            </a:r>
            <a:r>
              <a:rPr lang="fr-FR" sz="1000" b="1" i="1" dirty="0" smtClean="0"/>
              <a:t> »</a:t>
            </a:r>
            <a:endParaRPr lang="fr-FR" sz="1000" b="1" i="1" dirty="0"/>
          </a:p>
          <a:p>
            <a:pPr marL="171450" indent="-171450">
              <a:buFont typeface="Arial" pitchFamily="34" charset="0"/>
              <a:buChar char="•"/>
            </a:pPr>
            <a:r>
              <a:rPr lang="fr-FR" sz="1000" b="1" dirty="0" smtClean="0"/>
              <a:t>Création du PNUE</a:t>
            </a:r>
            <a:endParaRPr lang="fr-FR" sz="1000" dirty="0"/>
          </a:p>
        </p:txBody>
      </p:sp>
      <p:sp>
        <p:nvSpPr>
          <p:cNvPr id="179" name="ZoneTexte 178"/>
          <p:cNvSpPr txBox="1"/>
          <p:nvPr/>
        </p:nvSpPr>
        <p:spPr>
          <a:xfrm>
            <a:off x="2843808" y="1726644"/>
            <a:ext cx="720080" cy="40011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lang="fr-FR" sz="1000" b="1" dirty="0" smtClean="0"/>
              <a:t>Création du GIEC</a:t>
            </a:r>
            <a:endParaRPr lang="fr-FR" sz="1000" dirty="0"/>
          </a:p>
        </p:txBody>
      </p:sp>
      <p:sp>
        <p:nvSpPr>
          <p:cNvPr id="180" name="ZoneTexte 179"/>
          <p:cNvSpPr txBox="1"/>
          <p:nvPr/>
        </p:nvSpPr>
        <p:spPr>
          <a:xfrm>
            <a:off x="1997714" y="1726644"/>
            <a:ext cx="774086" cy="369332"/>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lang="fr-FR" sz="900" b="1" dirty="0" smtClean="0"/>
              <a:t>Rapport </a:t>
            </a:r>
            <a:r>
              <a:rPr lang="fr-FR" sz="900" b="1" dirty="0" err="1" smtClean="0"/>
              <a:t>Bruntland</a:t>
            </a:r>
            <a:endParaRPr lang="fr-FR" sz="900" dirty="0"/>
          </a:p>
        </p:txBody>
      </p:sp>
      <p:sp>
        <p:nvSpPr>
          <p:cNvPr id="181" name="ZoneTexte 180"/>
          <p:cNvSpPr txBox="1"/>
          <p:nvPr/>
        </p:nvSpPr>
        <p:spPr>
          <a:xfrm>
            <a:off x="4699506" y="1572756"/>
            <a:ext cx="792088" cy="553998"/>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lang="fr-FR" sz="1000" b="1" dirty="0" smtClean="0"/>
              <a:t>COP 3</a:t>
            </a:r>
          </a:p>
          <a:p>
            <a:r>
              <a:rPr lang="fr-FR" sz="1000" b="1" dirty="0" smtClean="0"/>
              <a:t>Protocole de Kyoto</a:t>
            </a:r>
            <a:endParaRPr lang="fr-FR" sz="1000" dirty="0"/>
          </a:p>
        </p:txBody>
      </p:sp>
      <p:sp>
        <p:nvSpPr>
          <p:cNvPr id="182" name="ZoneTexte 181"/>
          <p:cNvSpPr txBox="1"/>
          <p:nvPr/>
        </p:nvSpPr>
        <p:spPr>
          <a:xfrm>
            <a:off x="6012160" y="5805264"/>
            <a:ext cx="3131840" cy="1015663"/>
          </a:xfrm>
          <a:prstGeom prst="rect">
            <a:avLst/>
          </a:prstGeom>
          <a:noFill/>
        </p:spPr>
        <p:txBody>
          <a:bodyPr wrap="square" rtlCol="0">
            <a:spAutoFit/>
          </a:bodyPr>
          <a:lstStyle/>
          <a:p>
            <a:r>
              <a:rPr lang="fr-FR" sz="1000" dirty="0" smtClean="0"/>
              <a:t>GIEC : Groupe Intergouvernemental d’experts sur l’évolution du climat  //  PNUE  programme des nations unies pour l’environnement  // COP : conférence </a:t>
            </a:r>
            <a:r>
              <a:rPr lang="fr-FR" sz="1000" dirty="0"/>
              <a:t>des parties signataires de la Convention </a:t>
            </a:r>
            <a:r>
              <a:rPr lang="fr-FR" sz="1000" dirty="0" smtClean="0"/>
              <a:t>Climat // CCNUCC : Convention-Cadre </a:t>
            </a:r>
            <a:r>
              <a:rPr lang="fr-FR" sz="1000" dirty="0"/>
              <a:t>des Nations Unies sur les changements </a:t>
            </a:r>
            <a:r>
              <a:rPr lang="fr-FR" sz="1000" dirty="0" smtClean="0"/>
              <a:t>climatiques</a:t>
            </a:r>
            <a:endParaRPr lang="fr-FR" sz="1000" dirty="0"/>
          </a:p>
        </p:txBody>
      </p:sp>
      <p:sp>
        <p:nvSpPr>
          <p:cNvPr id="183" name="ZoneTexte 182"/>
          <p:cNvSpPr txBox="1"/>
          <p:nvPr/>
        </p:nvSpPr>
        <p:spPr>
          <a:xfrm>
            <a:off x="3995104" y="1340768"/>
            <a:ext cx="648072" cy="40011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lang="fr-FR" sz="1000" b="1" dirty="0" smtClean="0"/>
              <a:t>COP 1 à Berlin</a:t>
            </a:r>
            <a:endParaRPr lang="fr-FR" sz="1000" dirty="0"/>
          </a:p>
        </p:txBody>
      </p:sp>
      <p:sp>
        <p:nvSpPr>
          <p:cNvPr id="184" name="ZoneTexte 183"/>
          <p:cNvSpPr txBox="1"/>
          <p:nvPr/>
        </p:nvSpPr>
        <p:spPr>
          <a:xfrm>
            <a:off x="5131554" y="3316922"/>
            <a:ext cx="1080120" cy="40011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lang="fr-FR" sz="1000" b="1" dirty="0" smtClean="0"/>
              <a:t>Paquet énergie climat</a:t>
            </a:r>
          </a:p>
        </p:txBody>
      </p:sp>
      <p:sp>
        <p:nvSpPr>
          <p:cNvPr id="185" name="ZoneTexte 184"/>
          <p:cNvSpPr txBox="1"/>
          <p:nvPr/>
        </p:nvSpPr>
        <p:spPr>
          <a:xfrm>
            <a:off x="4595934" y="4180707"/>
            <a:ext cx="607628" cy="40011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lang="fr-FR" sz="1000" b="1" dirty="0" smtClean="0"/>
              <a:t>Plan climat</a:t>
            </a:r>
          </a:p>
        </p:txBody>
      </p:sp>
      <p:sp>
        <p:nvSpPr>
          <p:cNvPr id="186" name="ZoneTexte 185"/>
          <p:cNvSpPr txBox="1"/>
          <p:nvPr/>
        </p:nvSpPr>
        <p:spPr>
          <a:xfrm>
            <a:off x="5275570" y="4180706"/>
            <a:ext cx="1408050" cy="400110"/>
          </a:xfrm>
          <a:prstGeom prst="rect">
            <a:avLst/>
          </a:prstGeom>
          <a:solidFill>
            <a:schemeClr val="accent1">
              <a:lumMod val="60000"/>
              <a:lumOff val="40000"/>
            </a:schemeClr>
          </a:solidFill>
          <a:ln w="38100">
            <a:solidFill>
              <a:schemeClr val="tx2"/>
            </a:solidFill>
          </a:ln>
        </p:spPr>
        <p:txBody>
          <a:bodyPr wrap="square" rtlCol="0">
            <a:spAutoFit/>
          </a:bodyPr>
          <a:lstStyle/>
          <a:p>
            <a:r>
              <a:rPr lang="fr-FR" sz="1000" b="1" dirty="0" smtClean="0"/>
              <a:t>Stratégie </a:t>
            </a:r>
            <a:r>
              <a:rPr lang="fr-FR" sz="1000" b="1" dirty="0"/>
              <a:t>nationale </a:t>
            </a:r>
            <a:r>
              <a:rPr lang="fr-FR" sz="1000" b="1" dirty="0" smtClean="0"/>
              <a:t>d’adaptation</a:t>
            </a:r>
            <a:endParaRPr lang="fr-FR" sz="1000" b="1" dirty="0"/>
          </a:p>
        </p:txBody>
      </p:sp>
      <p:sp>
        <p:nvSpPr>
          <p:cNvPr id="187" name="ZoneTexte 186"/>
          <p:cNvSpPr txBox="1"/>
          <p:nvPr/>
        </p:nvSpPr>
        <p:spPr>
          <a:xfrm>
            <a:off x="6372200" y="2855257"/>
            <a:ext cx="1512168" cy="861774"/>
          </a:xfrm>
          <a:prstGeom prst="rect">
            <a:avLst/>
          </a:prstGeom>
          <a:solidFill>
            <a:schemeClr val="accent1">
              <a:lumMod val="60000"/>
              <a:lumOff val="40000"/>
            </a:schemeClr>
          </a:solidFill>
          <a:ln w="38100">
            <a:solidFill>
              <a:schemeClr val="tx2"/>
            </a:solidFill>
          </a:ln>
        </p:spPr>
        <p:txBody>
          <a:bodyPr wrap="square" rtlCol="0">
            <a:spAutoFit/>
          </a:bodyPr>
          <a:lstStyle/>
          <a:p>
            <a:r>
              <a:rPr lang="en-US" sz="1000" b="1" dirty="0" smtClean="0"/>
              <a:t>“</a:t>
            </a:r>
            <a:r>
              <a:rPr lang="en-US" sz="1000" b="1" dirty="0"/>
              <a:t>White Paper: Adapting to climate change: Towards a European framework for action</a:t>
            </a:r>
            <a:r>
              <a:rPr lang="en-US" sz="1000" b="1" dirty="0" smtClean="0"/>
              <a:t>”</a:t>
            </a:r>
            <a:endParaRPr lang="en-US" sz="1000" b="1" dirty="0"/>
          </a:p>
        </p:txBody>
      </p:sp>
      <p:sp>
        <p:nvSpPr>
          <p:cNvPr id="188" name="ZoneTexte 187"/>
          <p:cNvSpPr txBox="1"/>
          <p:nvPr/>
        </p:nvSpPr>
        <p:spPr>
          <a:xfrm>
            <a:off x="251520" y="5018107"/>
            <a:ext cx="540060" cy="276999"/>
          </a:xfrm>
          <a:prstGeom prst="rect">
            <a:avLst/>
          </a:prstGeom>
          <a:noFill/>
        </p:spPr>
        <p:txBody>
          <a:bodyPr wrap="square" rtlCol="0">
            <a:spAutoFit/>
          </a:bodyPr>
          <a:lstStyle/>
          <a:p>
            <a:r>
              <a:rPr lang="fr-FR" sz="1200" b="1" dirty="0" smtClean="0"/>
              <a:t>1972</a:t>
            </a:r>
            <a:endParaRPr lang="fr-FR" sz="1200" dirty="0"/>
          </a:p>
        </p:txBody>
      </p:sp>
      <p:cxnSp>
        <p:nvCxnSpPr>
          <p:cNvPr id="189" name="Connecteur droit 188"/>
          <p:cNvCxnSpPr/>
          <p:nvPr/>
        </p:nvCxnSpPr>
        <p:spPr>
          <a:xfrm>
            <a:off x="539552" y="5295106"/>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ZoneTexte 189"/>
          <p:cNvSpPr txBox="1"/>
          <p:nvPr/>
        </p:nvSpPr>
        <p:spPr>
          <a:xfrm>
            <a:off x="1655676" y="5007074"/>
            <a:ext cx="540060" cy="276999"/>
          </a:xfrm>
          <a:prstGeom prst="rect">
            <a:avLst/>
          </a:prstGeom>
          <a:noFill/>
        </p:spPr>
        <p:txBody>
          <a:bodyPr wrap="square" rtlCol="0">
            <a:spAutoFit/>
          </a:bodyPr>
          <a:lstStyle/>
          <a:p>
            <a:r>
              <a:rPr lang="fr-FR" sz="1200" b="1" dirty="0" smtClean="0"/>
              <a:t>1987</a:t>
            </a:r>
            <a:endParaRPr lang="fr-FR" sz="1200" dirty="0"/>
          </a:p>
        </p:txBody>
      </p:sp>
      <p:cxnSp>
        <p:nvCxnSpPr>
          <p:cNvPr id="191" name="Connecteur droit 190"/>
          <p:cNvCxnSpPr/>
          <p:nvPr/>
        </p:nvCxnSpPr>
        <p:spPr>
          <a:xfrm>
            <a:off x="1943708" y="5284073"/>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ZoneTexte 191"/>
          <p:cNvSpPr txBox="1"/>
          <p:nvPr/>
        </p:nvSpPr>
        <p:spPr>
          <a:xfrm>
            <a:off x="2159732" y="5007074"/>
            <a:ext cx="540060" cy="276999"/>
          </a:xfrm>
          <a:prstGeom prst="rect">
            <a:avLst/>
          </a:prstGeom>
          <a:noFill/>
        </p:spPr>
        <p:txBody>
          <a:bodyPr wrap="square" rtlCol="0">
            <a:spAutoFit/>
          </a:bodyPr>
          <a:lstStyle/>
          <a:p>
            <a:r>
              <a:rPr lang="fr-FR" sz="1200" b="1" dirty="0" smtClean="0"/>
              <a:t>1988</a:t>
            </a:r>
            <a:endParaRPr lang="fr-FR" sz="1200" dirty="0"/>
          </a:p>
        </p:txBody>
      </p:sp>
      <p:cxnSp>
        <p:nvCxnSpPr>
          <p:cNvPr id="193" name="Connecteur droit 192"/>
          <p:cNvCxnSpPr/>
          <p:nvPr/>
        </p:nvCxnSpPr>
        <p:spPr>
          <a:xfrm>
            <a:off x="2447764" y="5284073"/>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ZoneTexte 193"/>
          <p:cNvSpPr txBox="1"/>
          <p:nvPr/>
        </p:nvSpPr>
        <p:spPr>
          <a:xfrm>
            <a:off x="3599892" y="5007074"/>
            <a:ext cx="540060" cy="276999"/>
          </a:xfrm>
          <a:prstGeom prst="rect">
            <a:avLst/>
          </a:prstGeom>
          <a:noFill/>
        </p:spPr>
        <p:txBody>
          <a:bodyPr wrap="square" rtlCol="0">
            <a:spAutoFit/>
          </a:bodyPr>
          <a:lstStyle/>
          <a:p>
            <a:r>
              <a:rPr lang="fr-FR" sz="1200" b="1" dirty="0" smtClean="0"/>
              <a:t>1995</a:t>
            </a:r>
            <a:endParaRPr lang="fr-FR" sz="1200" dirty="0"/>
          </a:p>
        </p:txBody>
      </p:sp>
      <p:cxnSp>
        <p:nvCxnSpPr>
          <p:cNvPr id="195" name="Connecteur droit 194"/>
          <p:cNvCxnSpPr/>
          <p:nvPr/>
        </p:nvCxnSpPr>
        <p:spPr>
          <a:xfrm>
            <a:off x="3887924" y="5284073"/>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ZoneTexte 195"/>
          <p:cNvSpPr txBox="1"/>
          <p:nvPr/>
        </p:nvSpPr>
        <p:spPr>
          <a:xfrm>
            <a:off x="5976156" y="5007074"/>
            <a:ext cx="540060" cy="276999"/>
          </a:xfrm>
          <a:prstGeom prst="rect">
            <a:avLst/>
          </a:prstGeom>
          <a:noFill/>
        </p:spPr>
        <p:txBody>
          <a:bodyPr wrap="square" rtlCol="0">
            <a:spAutoFit/>
          </a:bodyPr>
          <a:lstStyle/>
          <a:p>
            <a:r>
              <a:rPr lang="fr-FR" sz="1200" b="1" dirty="0" smtClean="0"/>
              <a:t>2004</a:t>
            </a:r>
            <a:endParaRPr lang="fr-FR" sz="1200" dirty="0"/>
          </a:p>
        </p:txBody>
      </p:sp>
      <p:cxnSp>
        <p:nvCxnSpPr>
          <p:cNvPr id="197" name="Connecteur droit 196"/>
          <p:cNvCxnSpPr/>
          <p:nvPr/>
        </p:nvCxnSpPr>
        <p:spPr>
          <a:xfrm>
            <a:off x="6264188" y="5284073"/>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ZoneTexte 197"/>
          <p:cNvSpPr txBox="1"/>
          <p:nvPr/>
        </p:nvSpPr>
        <p:spPr>
          <a:xfrm>
            <a:off x="6372200" y="5007074"/>
            <a:ext cx="540060" cy="276999"/>
          </a:xfrm>
          <a:prstGeom prst="rect">
            <a:avLst/>
          </a:prstGeom>
          <a:noFill/>
        </p:spPr>
        <p:txBody>
          <a:bodyPr wrap="square" rtlCol="0">
            <a:spAutoFit/>
          </a:bodyPr>
          <a:lstStyle/>
          <a:p>
            <a:r>
              <a:rPr lang="fr-FR" sz="1200" b="1" dirty="0" smtClean="0"/>
              <a:t>2006</a:t>
            </a:r>
            <a:endParaRPr lang="fr-FR" sz="1200" dirty="0"/>
          </a:p>
        </p:txBody>
      </p:sp>
      <p:cxnSp>
        <p:nvCxnSpPr>
          <p:cNvPr id="199" name="Connecteur droit 198"/>
          <p:cNvCxnSpPr/>
          <p:nvPr/>
        </p:nvCxnSpPr>
        <p:spPr>
          <a:xfrm>
            <a:off x="6660232" y="5284073"/>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ZoneTexte 199"/>
          <p:cNvSpPr txBox="1"/>
          <p:nvPr/>
        </p:nvSpPr>
        <p:spPr>
          <a:xfrm>
            <a:off x="6768244" y="5007074"/>
            <a:ext cx="540060" cy="276999"/>
          </a:xfrm>
          <a:prstGeom prst="rect">
            <a:avLst/>
          </a:prstGeom>
          <a:noFill/>
        </p:spPr>
        <p:txBody>
          <a:bodyPr wrap="square" rtlCol="0">
            <a:spAutoFit/>
          </a:bodyPr>
          <a:lstStyle/>
          <a:p>
            <a:r>
              <a:rPr lang="fr-FR" sz="1200" b="1" dirty="0" smtClean="0"/>
              <a:t>2008</a:t>
            </a:r>
            <a:endParaRPr lang="fr-FR" sz="1200" dirty="0"/>
          </a:p>
        </p:txBody>
      </p:sp>
      <p:cxnSp>
        <p:nvCxnSpPr>
          <p:cNvPr id="201" name="Connecteur droit 200"/>
          <p:cNvCxnSpPr/>
          <p:nvPr/>
        </p:nvCxnSpPr>
        <p:spPr>
          <a:xfrm>
            <a:off x="7056276" y="5284073"/>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ZoneTexte 201"/>
          <p:cNvSpPr txBox="1"/>
          <p:nvPr/>
        </p:nvSpPr>
        <p:spPr>
          <a:xfrm>
            <a:off x="4031940" y="5007074"/>
            <a:ext cx="540060" cy="276999"/>
          </a:xfrm>
          <a:prstGeom prst="rect">
            <a:avLst/>
          </a:prstGeom>
          <a:noFill/>
        </p:spPr>
        <p:txBody>
          <a:bodyPr wrap="square" rtlCol="0">
            <a:spAutoFit/>
          </a:bodyPr>
          <a:lstStyle/>
          <a:p>
            <a:r>
              <a:rPr lang="fr-FR" sz="1200" b="1" dirty="0" smtClean="0"/>
              <a:t>1997</a:t>
            </a:r>
            <a:endParaRPr lang="fr-FR" sz="1200" dirty="0"/>
          </a:p>
        </p:txBody>
      </p:sp>
      <p:cxnSp>
        <p:nvCxnSpPr>
          <p:cNvPr id="203" name="Connecteur droit 202"/>
          <p:cNvCxnSpPr/>
          <p:nvPr/>
        </p:nvCxnSpPr>
        <p:spPr>
          <a:xfrm>
            <a:off x="4319972" y="5284073"/>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ZoneTexte 203"/>
          <p:cNvSpPr txBox="1"/>
          <p:nvPr/>
        </p:nvSpPr>
        <p:spPr>
          <a:xfrm>
            <a:off x="7200292" y="5007074"/>
            <a:ext cx="540060" cy="276999"/>
          </a:xfrm>
          <a:prstGeom prst="rect">
            <a:avLst/>
          </a:prstGeom>
          <a:noFill/>
        </p:spPr>
        <p:txBody>
          <a:bodyPr wrap="square" rtlCol="0">
            <a:spAutoFit/>
          </a:bodyPr>
          <a:lstStyle/>
          <a:p>
            <a:r>
              <a:rPr lang="fr-FR" sz="1200" b="1" dirty="0" smtClean="0"/>
              <a:t>2009</a:t>
            </a:r>
            <a:endParaRPr lang="fr-FR" sz="1200" dirty="0"/>
          </a:p>
        </p:txBody>
      </p:sp>
      <p:cxnSp>
        <p:nvCxnSpPr>
          <p:cNvPr id="205" name="Connecteur droit 204"/>
          <p:cNvCxnSpPr/>
          <p:nvPr/>
        </p:nvCxnSpPr>
        <p:spPr>
          <a:xfrm>
            <a:off x="7488324" y="5284073"/>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ZoneTexte 205"/>
          <p:cNvSpPr txBox="1"/>
          <p:nvPr/>
        </p:nvSpPr>
        <p:spPr>
          <a:xfrm>
            <a:off x="7596336" y="5007074"/>
            <a:ext cx="540060" cy="276999"/>
          </a:xfrm>
          <a:prstGeom prst="rect">
            <a:avLst/>
          </a:prstGeom>
          <a:noFill/>
        </p:spPr>
        <p:txBody>
          <a:bodyPr wrap="square" rtlCol="0">
            <a:spAutoFit/>
          </a:bodyPr>
          <a:lstStyle/>
          <a:p>
            <a:r>
              <a:rPr lang="fr-FR" sz="1200" b="1" dirty="0" smtClean="0"/>
              <a:t>2011</a:t>
            </a:r>
            <a:endParaRPr lang="fr-FR" sz="1200" dirty="0"/>
          </a:p>
        </p:txBody>
      </p:sp>
      <p:cxnSp>
        <p:nvCxnSpPr>
          <p:cNvPr id="207" name="Connecteur droit 206"/>
          <p:cNvCxnSpPr/>
          <p:nvPr/>
        </p:nvCxnSpPr>
        <p:spPr>
          <a:xfrm>
            <a:off x="7848364" y="5284073"/>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Connecteur en angle 207"/>
          <p:cNvCxnSpPr>
            <a:endCxn id="188" idx="0"/>
          </p:cNvCxnSpPr>
          <p:nvPr/>
        </p:nvCxnSpPr>
        <p:spPr>
          <a:xfrm rot="5400000">
            <a:off x="-461735" y="3395750"/>
            <a:ext cx="2605643" cy="639071"/>
          </a:xfrm>
          <a:prstGeom prst="bentConnector3">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Connecteur en angle 208"/>
          <p:cNvCxnSpPr>
            <a:stCxn id="180" idx="2"/>
          </p:cNvCxnSpPr>
          <p:nvPr/>
        </p:nvCxnSpPr>
        <p:spPr>
          <a:xfrm rot="5400000">
            <a:off x="772126" y="3339567"/>
            <a:ext cx="2856222" cy="369040"/>
          </a:xfrm>
          <a:prstGeom prst="bentConnector3">
            <a:avLst>
              <a:gd name="adj1"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0" name="Connecteur en angle 209"/>
          <p:cNvCxnSpPr>
            <a:stCxn id="179" idx="2"/>
            <a:endCxn id="192" idx="0"/>
          </p:cNvCxnSpPr>
          <p:nvPr/>
        </p:nvCxnSpPr>
        <p:spPr>
          <a:xfrm rot="5400000">
            <a:off x="1376645" y="3179871"/>
            <a:ext cx="2880320" cy="774086"/>
          </a:xfrm>
          <a:prstGeom prst="bentConnector3">
            <a:avLst>
              <a:gd name="adj1"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1" name="Connecteur en angle 210"/>
          <p:cNvCxnSpPr>
            <a:stCxn id="183" idx="2"/>
            <a:endCxn id="194" idx="0"/>
          </p:cNvCxnSpPr>
          <p:nvPr/>
        </p:nvCxnSpPr>
        <p:spPr>
          <a:xfrm rot="5400000">
            <a:off x="2461433" y="3149367"/>
            <a:ext cx="3266196" cy="449218"/>
          </a:xfrm>
          <a:prstGeom prst="bentConnector3">
            <a:avLst>
              <a:gd name="adj1"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2" name="Connecteur en angle 211"/>
          <p:cNvCxnSpPr>
            <a:stCxn id="181" idx="2"/>
            <a:endCxn id="202" idx="0"/>
          </p:cNvCxnSpPr>
          <p:nvPr/>
        </p:nvCxnSpPr>
        <p:spPr>
          <a:xfrm rot="5400000">
            <a:off x="3258600" y="3170124"/>
            <a:ext cx="2880320" cy="793580"/>
          </a:xfrm>
          <a:prstGeom prst="bentConnector3">
            <a:avLst>
              <a:gd name="adj1"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3" name="Connecteur en angle 212"/>
          <p:cNvCxnSpPr>
            <a:stCxn id="184" idx="2"/>
            <a:endCxn id="200" idx="0"/>
          </p:cNvCxnSpPr>
          <p:nvPr/>
        </p:nvCxnSpPr>
        <p:spPr>
          <a:xfrm rot="16200000" flipH="1">
            <a:off x="5709923" y="3678723"/>
            <a:ext cx="1290042" cy="1366660"/>
          </a:xfrm>
          <a:prstGeom prst="bentConnector3">
            <a:avLst>
              <a:gd name="adj1" fmla="val 21375"/>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4" name="Connecteur en angle 213"/>
          <p:cNvCxnSpPr>
            <a:stCxn id="187" idx="2"/>
            <a:endCxn id="204" idx="0"/>
          </p:cNvCxnSpPr>
          <p:nvPr/>
        </p:nvCxnSpPr>
        <p:spPr>
          <a:xfrm rot="16200000" flipH="1">
            <a:off x="6654282" y="4191033"/>
            <a:ext cx="1290043" cy="342038"/>
          </a:xfrm>
          <a:prstGeom prst="bentConnector3">
            <a:avLst>
              <a:gd name="adj1"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5" name="ZoneTexte 214"/>
          <p:cNvSpPr txBox="1"/>
          <p:nvPr/>
        </p:nvSpPr>
        <p:spPr>
          <a:xfrm>
            <a:off x="7630842" y="4027130"/>
            <a:ext cx="1041135" cy="553998"/>
          </a:xfrm>
          <a:prstGeom prst="rect">
            <a:avLst/>
          </a:prstGeom>
          <a:solidFill>
            <a:schemeClr val="accent1">
              <a:lumMod val="60000"/>
              <a:lumOff val="40000"/>
            </a:schemeClr>
          </a:solidFill>
          <a:ln w="38100">
            <a:solidFill>
              <a:schemeClr val="tx2"/>
            </a:solidFill>
          </a:ln>
        </p:spPr>
        <p:txBody>
          <a:bodyPr wrap="square" rtlCol="0">
            <a:spAutoFit/>
          </a:bodyPr>
          <a:lstStyle/>
          <a:p>
            <a:r>
              <a:rPr lang="fr-FR" sz="1000" b="1" dirty="0" smtClean="0"/>
              <a:t>Plan National d’Adaptation </a:t>
            </a:r>
            <a:r>
              <a:rPr lang="fr-FR" sz="1000" b="1" dirty="0"/>
              <a:t>au </a:t>
            </a:r>
            <a:r>
              <a:rPr lang="fr-FR" sz="1000" b="1" dirty="0" smtClean="0"/>
              <a:t>CC</a:t>
            </a:r>
            <a:endParaRPr lang="fr-FR" sz="1000" b="1" dirty="0"/>
          </a:p>
        </p:txBody>
      </p:sp>
      <p:cxnSp>
        <p:nvCxnSpPr>
          <p:cNvPr id="216" name="Connecteur en angle 215"/>
          <p:cNvCxnSpPr>
            <a:stCxn id="215" idx="2"/>
            <a:endCxn id="206" idx="0"/>
          </p:cNvCxnSpPr>
          <p:nvPr/>
        </p:nvCxnSpPr>
        <p:spPr>
          <a:xfrm rot="5400000">
            <a:off x="7795915" y="4651579"/>
            <a:ext cx="425946" cy="285044"/>
          </a:xfrm>
          <a:prstGeom prst="bentConnector3">
            <a:avLst>
              <a:gd name="adj1"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7" name="Connecteur en angle 216"/>
          <p:cNvCxnSpPr>
            <a:stCxn id="186" idx="2"/>
            <a:endCxn id="198" idx="0"/>
          </p:cNvCxnSpPr>
          <p:nvPr/>
        </p:nvCxnSpPr>
        <p:spPr>
          <a:xfrm rot="16200000" flipH="1">
            <a:off x="6097783" y="4462627"/>
            <a:ext cx="426258" cy="662635"/>
          </a:xfrm>
          <a:prstGeom prst="bentConnector3">
            <a:avLst>
              <a:gd name="adj1" fmla="val 2731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8" name="Connecteur en angle 217"/>
          <p:cNvCxnSpPr>
            <a:stCxn id="185" idx="2"/>
            <a:endCxn id="196" idx="0"/>
          </p:cNvCxnSpPr>
          <p:nvPr/>
        </p:nvCxnSpPr>
        <p:spPr>
          <a:xfrm rot="16200000" flipH="1">
            <a:off x="5359839" y="4120726"/>
            <a:ext cx="426257" cy="1346438"/>
          </a:xfrm>
          <a:prstGeom prst="bentConnector3">
            <a:avLst>
              <a:gd name="adj1"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9" name="ZoneTexte 218"/>
          <p:cNvSpPr txBox="1"/>
          <p:nvPr/>
        </p:nvSpPr>
        <p:spPr>
          <a:xfrm rot="16200000">
            <a:off x="-454221" y="2101608"/>
            <a:ext cx="1241045" cy="261610"/>
          </a:xfrm>
          <a:prstGeom prst="rect">
            <a:avLst/>
          </a:prstGeom>
          <a:noFill/>
        </p:spPr>
        <p:txBody>
          <a:bodyPr wrap="none" rtlCol="0">
            <a:spAutoFit/>
          </a:bodyPr>
          <a:lstStyle/>
          <a:p>
            <a:r>
              <a:rPr lang="fr-FR" sz="1100" b="1" dirty="0" smtClean="0"/>
              <a:t>INTERNATIONAL</a:t>
            </a:r>
            <a:endParaRPr lang="fr-FR" sz="1100" b="1" dirty="0"/>
          </a:p>
        </p:txBody>
      </p:sp>
      <p:sp>
        <p:nvSpPr>
          <p:cNvPr id="220" name="ZoneTexte 219"/>
          <p:cNvSpPr txBox="1"/>
          <p:nvPr/>
        </p:nvSpPr>
        <p:spPr>
          <a:xfrm rot="16200000">
            <a:off x="-184115" y="3379826"/>
            <a:ext cx="700833" cy="261610"/>
          </a:xfrm>
          <a:prstGeom prst="rect">
            <a:avLst/>
          </a:prstGeom>
          <a:noFill/>
        </p:spPr>
        <p:txBody>
          <a:bodyPr wrap="none" rtlCol="0">
            <a:spAutoFit/>
          </a:bodyPr>
          <a:lstStyle/>
          <a:p>
            <a:r>
              <a:rPr lang="fr-FR" sz="1100" b="1" dirty="0" smtClean="0"/>
              <a:t>EUROPE</a:t>
            </a:r>
            <a:endParaRPr lang="fr-FR" sz="1100" b="1" dirty="0"/>
          </a:p>
        </p:txBody>
      </p:sp>
      <p:sp>
        <p:nvSpPr>
          <p:cNvPr id="221" name="ZoneTexte 220"/>
          <p:cNvSpPr txBox="1"/>
          <p:nvPr/>
        </p:nvSpPr>
        <p:spPr>
          <a:xfrm rot="16200000">
            <a:off x="-196939" y="4303106"/>
            <a:ext cx="726481" cy="261610"/>
          </a:xfrm>
          <a:prstGeom prst="rect">
            <a:avLst/>
          </a:prstGeom>
          <a:noFill/>
        </p:spPr>
        <p:txBody>
          <a:bodyPr wrap="none" rtlCol="0">
            <a:spAutoFit/>
          </a:bodyPr>
          <a:lstStyle/>
          <a:p>
            <a:r>
              <a:rPr lang="fr-FR" sz="1100" b="1" dirty="0" smtClean="0"/>
              <a:t>FRANCE</a:t>
            </a:r>
            <a:endParaRPr lang="fr-FR" sz="1100" b="1" dirty="0"/>
          </a:p>
        </p:txBody>
      </p:sp>
      <p:sp>
        <p:nvSpPr>
          <p:cNvPr id="222" name="Flèche droite 221"/>
          <p:cNvSpPr/>
          <p:nvPr/>
        </p:nvSpPr>
        <p:spPr>
          <a:xfrm>
            <a:off x="5563602" y="1654636"/>
            <a:ext cx="3024336" cy="544126"/>
          </a:xfrm>
          <a:prstGeom prst="rightArrow">
            <a:avLst>
              <a:gd name="adj1" fmla="val 76900"/>
              <a:gd name="adj2" fmla="val 48655"/>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COP 4 </a:t>
            </a:r>
            <a:r>
              <a:rPr lang="fr-FR" sz="1000" b="1" dirty="0" smtClean="0">
                <a:solidFill>
                  <a:schemeClr val="tx1"/>
                </a:solidFill>
                <a:sym typeface="Wingdings" pitchFamily="2" charset="2"/>
              </a:rPr>
              <a:t> COP 21 (Paris)</a:t>
            </a:r>
            <a:endParaRPr lang="fr-FR" sz="1000" b="1" dirty="0">
              <a:solidFill>
                <a:schemeClr val="tx1"/>
              </a:solidFill>
            </a:endParaRPr>
          </a:p>
        </p:txBody>
      </p:sp>
      <p:sp>
        <p:nvSpPr>
          <p:cNvPr id="223" name="ZoneTexte 222"/>
          <p:cNvSpPr txBox="1"/>
          <p:nvPr/>
        </p:nvSpPr>
        <p:spPr>
          <a:xfrm>
            <a:off x="35496" y="5805264"/>
            <a:ext cx="2807396" cy="938719"/>
          </a:xfrm>
          <a:prstGeom prst="rect">
            <a:avLst/>
          </a:prstGeom>
          <a:noFill/>
          <a:ln>
            <a:solidFill>
              <a:schemeClr val="tx1"/>
            </a:solidFill>
          </a:ln>
        </p:spPr>
        <p:txBody>
          <a:bodyPr wrap="square" rtlCol="0">
            <a:spAutoFit/>
          </a:bodyPr>
          <a:lstStyle/>
          <a:p>
            <a:r>
              <a:rPr lang="fr-FR" sz="1100" dirty="0"/>
              <a:t>« Le développement durable est un développement qui répond aux besoins du présent sans compromettre la capacité des générations futures de répondre aux </a:t>
            </a:r>
            <a:r>
              <a:rPr lang="fr-FR" sz="1100" dirty="0" smtClean="0"/>
              <a:t>leurs. »</a:t>
            </a:r>
            <a:endParaRPr lang="fr-FR" sz="1100" dirty="0"/>
          </a:p>
        </p:txBody>
      </p:sp>
      <p:sp>
        <p:nvSpPr>
          <p:cNvPr id="224" name="ZoneTexte 223"/>
          <p:cNvSpPr txBox="1"/>
          <p:nvPr/>
        </p:nvSpPr>
        <p:spPr>
          <a:xfrm>
            <a:off x="4499992" y="5795701"/>
            <a:ext cx="1396638" cy="938719"/>
          </a:xfrm>
          <a:prstGeom prst="rect">
            <a:avLst/>
          </a:prstGeom>
          <a:noFill/>
          <a:ln>
            <a:solidFill>
              <a:schemeClr val="tx1"/>
            </a:solidFill>
          </a:ln>
        </p:spPr>
        <p:txBody>
          <a:bodyPr wrap="square" rtlCol="0">
            <a:spAutoFit/>
          </a:bodyPr>
          <a:lstStyle/>
          <a:p>
            <a:r>
              <a:rPr lang="fr-FR" sz="1100" dirty="0"/>
              <a:t>Adoption d’objectifs quantitatifs pour 2010 pour les pays </a:t>
            </a:r>
            <a:r>
              <a:rPr lang="fr-FR" sz="1100" dirty="0" smtClean="0"/>
              <a:t>industrialisés</a:t>
            </a:r>
            <a:endParaRPr lang="fr-FR" sz="1100" dirty="0"/>
          </a:p>
        </p:txBody>
      </p:sp>
      <p:cxnSp>
        <p:nvCxnSpPr>
          <p:cNvPr id="225" name="Connecteur droit avec flèche 224"/>
          <p:cNvCxnSpPr/>
          <p:nvPr/>
        </p:nvCxnSpPr>
        <p:spPr>
          <a:xfrm>
            <a:off x="4427984" y="5533239"/>
            <a:ext cx="1063610" cy="217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 name="ZoneTexte 225"/>
          <p:cNvSpPr txBox="1"/>
          <p:nvPr/>
        </p:nvSpPr>
        <p:spPr>
          <a:xfrm>
            <a:off x="3275858" y="2276872"/>
            <a:ext cx="936102" cy="40011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lang="fr-FR" sz="1000" b="1" dirty="0" smtClean="0"/>
              <a:t>Conférence de Rio</a:t>
            </a:r>
            <a:endParaRPr lang="fr-FR" sz="1000" dirty="0"/>
          </a:p>
        </p:txBody>
      </p:sp>
      <p:sp>
        <p:nvSpPr>
          <p:cNvPr id="227" name="ZoneTexte 226"/>
          <p:cNvSpPr txBox="1"/>
          <p:nvPr/>
        </p:nvSpPr>
        <p:spPr>
          <a:xfrm>
            <a:off x="3023828" y="5013176"/>
            <a:ext cx="540060" cy="276999"/>
          </a:xfrm>
          <a:prstGeom prst="rect">
            <a:avLst/>
          </a:prstGeom>
          <a:noFill/>
        </p:spPr>
        <p:txBody>
          <a:bodyPr wrap="square" rtlCol="0">
            <a:spAutoFit/>
          </a:bodyPr>
          <a:lstStyle/>
          <a:p>
            <a:r>
              <a:rPr lang="fr-FR" sz="1200" b="1" dirty="0" smtClean="0"/>
              <a:t>1992</a:t>
            </a:r>
            <a:endParaRPr lang="fr-FR" sz="1200" dirty="0"/>
          </a:p>
        </p:txBody>
      </p:sp>
      <p:cxnSp>
        <p:nvCxnSpPr>
          <p:cNvPr id="228" name="Connecteur droit 227"/>
          <p:cNvCxnSpPr/>
          <p:nvPr/>
        </p:nvCxnSpPr>
        <p:spPr>
          <a:xfrm>
            <a:off x="3311860" y="5290175"/>
            <a:ext cx="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Connecteur en angle 228"/>
          <p:cNvCxnSpPr>
            <a:stCxn id="226" idx="2"/>
            <a:endCxn id="227" idx="0"/>
          </p:cNvCxnSpPr>
          <p:nvPr/>
        </p:nvCxnSpPr>
        <p:spPr>
          <a:xfrm rot="5400000">
            <a:off x="2350787" y="3620054"/>
            <a:ext cx="2336194" cy="450051"/>
          </a:xfrm>
          <a:prstGeom prst="bentConnector3">
            <a:avLst>
              <a:gd name="adj1"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0" name="ZoneTexte 229"/>
          <p:cNvSpPr txBox="1"/>
          <p:nvPr/>
        </p:nvSpPr>
        <p:spPr>
          <a:xfrm>
            <a:off x="2987824" y="5971927"/>
            <a:ext cx="1396638" cy="769441"/>
          </a:xfrm>
          <a:prstGeom prst="rect">
            <a:avLst/>
          </a:prstGeom>
          <a:noFill/>
          <a:ln w="38100">
            <a:solidFill>
              <a:schemeClr val="tx2"/>
            </a:solidFill>
          </a:ln>
        </p:spPr>
        <p:txBody>
          <a:bodyPr wrap="square" rtlCol="0">
            <a:spAutoFit/>
          </a:bodyPr>
          <a:lstStyle/>
          <a:p>
            <a:r>
              <a:rPr lang="fr-FR" sz="1100" dirty="0" smtClean="0"/>
              <a:t>Un rapport sur les impacts et l’adaptation au CC</a:t>
            </a:r>
            <a:endParaRPr lang="fr-FR" sz="1100" dirty="0"/>
          </a:p>
        </p:txBody>
      </p:sp>
      <p:cxnSp>
        <p:nvCxnSpPr>
          <p:cNvPr id="231" name="Connecteur droit avec flèche 230"/>
          <p:cNvCxnSpPr/>
          <p:nvPr/>
        </p:nvCxnSpPr>
        <p:spPr>
          <a:xfrm flipH="1">
            <a:off x="1619672" y="5517232"/>
            <a:ext cx="252486" cy="2331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Connecteur droit avec flèche 231"/>
          <p:cNvCxnSpPr/>
          <p:nvPr/>
        </p:nvCxnSpPr>
        <p:spPr>
          <a:xfrm>
            <a:off x="3945689" y="5544668"/>
            <a:ext cx="122254" cy="377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 name="ZoneTexte 232"/>
          <p:cNvSpPr txBox="1"/>
          <p:nvPr/>
        </p:nvSpPr>
        <p:spPr>
          <a:xfrm>
            <a:off x="3750225" y="1800692"/>
            <a:ext cx="883590" cy="40011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lang="fr-FR" sz="1000" b="1" dirty="0" smtClean="0"/>
              <a:t>2</a:t>
            </a:r>
            <a:r>
              <a:rPr lang="fr-FR" sz="1000" b="1" baseline="30000" dirty="0" smtClean="0"/>
              <a:t>e</a:t>
            </a:r>
            <a:r>
              <a:rPr lang="fr-FR" sz="1000" b="1" dirty="0" smtClean="0"/>
              <a:t> rapport du GIEC</a:t>
            </a:r>
            <a:endParaRPr lang="fr-FR" sz="1000" dirty="0"/>
          </a:p>
        </p:txBody>
      </p:sp>
      <p:sp>
        <p:nvSpPr>
          <p:cNvPr id="234" name="ZoneTexte 233"/>
          <p:cNvSpPr txBox="1"/>
          <p:nvPr/>
        </p:nvSpPr>
        <p:spPr>
          <a:xfrm>
            <a:off x="3282174" y="2708920"/>
            <a:ext cx="936102" cy="246221"/>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lang="fr-FR" sz="1000" b="1" dirty="0" smtClean="0"/>
              <a:t>CCNUCC</a:t>
            </a:r>
            <a:endParaRPr lang="fr-FR" sz="1000" b="1" dirty="0"/>
          </a:p>
        </p:txBody>
      </p:sp>
    </p:spTree>
    <p:extLst>
      <p:ext uri="{BB962C8B-B14F-4D97-AF65-F5344CB8AC3E}">
        <p14:creationId xmlns:p14="http://schemas.microsoft.com/office/powerpoint/2010/main" val="318364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contexte favorable mais…</a:t>
            </a:r>
            <a:endParaRPr lang="fr-FR" dirty="0"/>
          </a:p>
        </p:txBody>
      </p:sp>
      <p:sp>
        <p:nvSpPr>
          <p:cNvPr id="4" name="ZoneTexte 3"/>
          <p:cNvSpPr txBox="1"/>
          <p:nvPr/>
        </p:nvSpPr>
        <p:spPr>
          <a:xfrm>
            <a:off x="467544" y="1862822"/>
            <a:ext cx="8280920" cy="2862322"/>
          </a:xfrm>
          <a:prstGeom prst="rect">
            <a:avLst/>
          </a:prstGeom>
          <a:noFill/>
        </p:spPr>
        <p:txBody>
          <a:bodyPr wrap="square" rtlCol="0">
            <a:spAutoFit/>
          </a:bodyPr>
          <a:lstStyle/>
          <a:p>
            <a:pPr marL="342900" indent="-342900">
              <a:buFont typeface="Wingdings" pitchFamily="2" charset="2"/>
              <a:buChar char="Ø"/>
            </a:pPr>
            <a:r>
              <a:rPr lang="fr-FR" sz="2000" dirty="0"/>
              <a:t>Des changements climatiques déjà observés.</a:t>
            </a:r>
          </a:p>
          <a:p>
            <a:pPr marL="342900" indent="-342900">
              <a:buFont typeface="Wingdings" pitchFamily="2" charset="2"/>
              <a:buChar char="Ø"/>
            </a:pPr>
            <a:r>
              <a:rPr lang="fr-FR" sz="2000" dirty="0" smtClean="0"/>
              <a:t>Un </a:t>
            </a:r>
            <a:r>
              <a:rPr lang="fr-FR" sz="2000" dirty="0"/>
              <a:t>changement climatique avec des augmentations de températures </a:t>
            </a:r>
            <a:r>
              <a:rPr lang="fr-FR" sz="2000" i="1" dirty="0"/>
              <a:t>a minima </a:t>
            </a:r>
            <a:r>
              <a:rPr lang="fr-FR" sz="2000" dirty="0"/>
              <a:t>de l’ordre de 2°C.</a:t>
            </a:r>
          </a:p>
          <a:p>
            <a:pPr marL="342900" indent="-342900">
              <a:buFont typeface="Wingdings" pitchFamily="2" charset="2"/>
              <a:buChar char="Ø"/>
            </a:pPr>
            <a:r>
              <a:rPr lang="fr-FR" sz="2000" dirty="0" smtClean="0"/>
              <a:t>Des </a:t>
            </a:r>
            <a:r>
              <a:rPr lang="fr-FR" sz="2000" dirty="0"/>
              <a:t>aménagements urbains pensés, évalués avec des données climatiques passées</a:t>
            </a:r>
            <a:r>
              <a:rPr lang="fr-FR" sz="2000" dirty="0" smtClean="0"/>
              <a:t>.</a:t>
            </a:r>
          </a:p>
          <a:p>
            <a:pPr marL="342900" indent="-342900">
              <a:buFont typeface="Wingdings" pitchFamily="2" charset="2"/>
              <a:buChar char="Ø"/>
            </a:pPr>
            <a:r>
              <a:rPr lang="fr-FR" sz="2000" dirty="0" smtClean="0"/>
              <a:t>les </a:t>
            </a:r>
            <a:r>
              <a:rPr lang="fr-FR" sz="2000" dirty="0"/>
              <a:t>projets d’aménagement se font sur des temps longs et donc ceux qui sortent aujourd’hui ont été pensés plusieurs années auparavant </a:t>
            </a:r>
            <a:endParaRPr lang="fr-FR" sz="2000" dirty="0" smtClean="0"/>
          </a:p>
          <a:p>
            <a:pPr marL="342900" indent="-342900">
              <a:buFont typeface="Wingdings" pitchFamily="2" charset="2"/>
              <a:buChar char="Ø"/>
            </a:pPr>
            <a:r>
              <a:rPr lang="fr-FR" sz="2000" dirty="0" smtClean="0"/>
              <a:t>L’ACC </a:t>
            </a:r>
            <a:r>
              <a:rPr lang="fr-FR" sz="2000" dirty="0"/>
              <a:t>n’est qu’un critère parmi beaucoup </a:t>
            </a:r>
            <a:r>
              <a:rPr lang="fr-FR" sz="2000" dirty="0" smtClean="0"/>
              <a:t>d’autres.</a:t>
            </a:r>
            <a:endParaRPr lang="fr-FR" sz="2000" dirty="0"/>
          </a:p>
          <a:p>
            <a:pPr marL="342900" indent="-342900">
              <a:buFont typeface="Wingdings" pitchFamily="2" charset="2"/>
              <a:buChar char="Ø"/>
            </a:pPr>
            <a:endParaRPr lang="fr-FR" sz="2000" dirty="0" smtClean="0"/>
          </a:p>
        </p:txBody>
      </p:sp>
      <p:sp>
        <p:nvSpPr>
          <p:cNvPr id="3" name="Flèche droite 2"/>
          <p:cNvSpPr/>
          <p:nvPr/>
        </p:nvSpPr>
        <p:spPr>
          <a:xfrm>
            <a:off x="1835696" y="5386084"/>
            <a:ext cx="158417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635896" y="4797152"/>
            <a:ext cx="5112568" cy="1938992"/>
          </a:xfrm>
          <a:prstGeom prst="rect">
            <a:avLst/>
          </a:prstGeom>
          <a:noFill/>
        </p:spPr>
        <p:txBody>
          <a:bodyPr wrap="square" rtlCol="0">
            <a:spAutoFit/>
          </a:bodyPr>
          <a:lstStyle/>
          <a:p>
            <a:r>
              <a:rPr lang="fr-FR" sz="2400" dirty="0" smtClean="0"/>
              <a:t>ETAPE 1</a:t>
            </a:r>
          </a:p>
          <a:p>
            <a:r>
              <a:rPr lang="fr-FR" sz="2400" dirty="0" smtClean="0"/>
              <a:t>Quelle prise en compte aujourd’hui de l’adaptation au changement climatique dans les projets d’aménagement urbain?</a:t>
            </a:r>
            <a:endParaRPr lang="fr-FR" sz="2400" dirty="0"/>
          </a:p>
        </p:txBody>
      </p:sp>
    </p:spTree>
    <p:extLst>
      <p:ext uri="{BB962C8B-B14F-4D97-AF65-F5344CB8AC3E}">
        <p14:creationId xmlns:p14="http://schemas.microsoft.com/office/powerpoint/2010/main" val="3227101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ETAPE </a:t>
            </a:r>
            <a:r>
              <a:rPr lang="fr-FR" dirty="0" smtClean="0"/>
              <a:t>1</a:t>
            </a:r>
            <a:endParaRPr lang="fr-FR" dirty="0"/>
          </a:p>
        </p:txBody>
      </p:sp>
      <p:sp>
        <p:nvSpPr>
          <p:cNvPr id="3" name="Espace réservé du texte 2"/>
          <p:cNvSpPr>
            <a:spLocks noGrp="1"/>
          </p:cNvSpPr>
          <p:nvPr>
            <p:ph type="body" idx="1"/>
          </p:nvPr>
        </p:nvSpPr>
        <p:spPr/>
        <p:txBody>
          <a:bodyPr/>
          <a:lstStyle/>
          <a:p>
            <a:r>
              <a:rPr lang="fr-FR" dirty="0"/>
              <a:t>Quelle prise en compte aujourd’hui de l’adaptation au changement climatique dans les projets d’aménagement urbain?</a:t>
            </a:r>
          </a:p>
        </p:txBody>
      </p:sp>
    </p:spTree>
    <p:extLst>
      <p:ext uri="{BB962C8B-B14F-4D97-AF65-F5344CB8AC3E}">
        <p14:creationId xmlns:p14="http://schemas.microsoft.com/office/powerpoint/2010/main" val="4041313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6"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640"/>
            <a:ext cx="6938772" cy="70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1178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1870</TotalTime>
  <Words>1908</Words>
  <Application>Microsoft Office PowerPoint</Application>
  <PresentationFormat>Affichage à l'écran (4:3)</PresentationFormat>
  <Paragraphs>237</Paragraphs>
  <Slides>23</Slides>
  <Notes>23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Clarté</vt:lpstr>
      <vt:lpstr>Présentation PowerPoint</vt:lpstr>
      <vt:lpstr>Un Contexte favorable</vt:lpstr>
      <vt:lpstr>Cadre bâti et climat : une longue interaction réinterrogée par l’évolution des prix de l’énergie et les projections climatiques</vt:lpstr>
      <vt:lpstr>Cadre bâti et climat : une longue interaction réinterrogée par l’évolution des prix de l’énergie et les projections climatiques</vt:lpstr>
      <vt:lpstr>Cadre bâti et climat : une longue interaction réinterrogée par l’évolution des prix de l’énergie et les projections climatiques</vt:lpstr>
      <vt:lpstr>Adaptation au changement climatique : un concept récent, en comparaison avec la « mitigation »</vt:lpstr>
      <vt:lpstr>Un contexte favorable mais…</vt:lpstr>
      <vt:lpstr>ETAPE 1</vt:lpstr>
      <vt:lpstr>Présentation PowerPoint</vt:lpstr>
      <vt:lpstr>Présentation PowerPoint</vt:lpstr>
      <vt:lpstr>Des acteurs intéressés mais non impliqués : un manque d’outils</vt:lpstr>
      <vt:lpstr>ETAPE 2</vt:lpstr>
      <vt:lpstr>Présentation PowerPoint</vt:lpstr>
      <vt:lpstr>Présentation PowerPoint</vt:lpstr>
      <vt:lpstr>Présentation PowerPoint</vt:lpstr>
      <vt:lpstr>Evaluation des vulnérabilités énergétique, hydrique et économique au CC</vt:lpstr>
      <vt:lpstr>ETAPE 3</vt:lpstr>
      <vt:lpstr>Objectif du projet ADAPTATIO</vt:lpstr>
      <vt:lpstr>Objectifs du projet ADAPTATIO</vt:lpstr>
      <vt:lpstr>Présentation PowerPoint</vt:lpstr>
      <vt:lpstr>Quelles perspectives?</vt:lpstr>
      <vt:lpstr>Des perspectives nombreuses:</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dc:title>
  <dc:creator>Colombert Morgane</dc:creator>
  <cp:lastModifiedBy>Colombert Morgane</cp:lastModifiedBy>
  <cp:revision>205</cp:revision>
  <dcterms:created xsi:type="dcterms:W3CDTF">2012-10-07T14:14:45Z</dcterms:created>
  <dcterms:modified xsi:type="dcterms:W3CDTF">2016-09-18T20:49:56Z</dcterms:modified>
</cp:coreProperties>
</file>