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99" r:id="rId12"/>
    <p:sldId id="300" r:id="rId13"/>
    <p:sldId id="271" r:id="rId14"/>
    <p:sldId id="273" r:id="rId15"/>
    <p:sldId id="302" r:id="rId16"/>
    <p:sldId id="308" r:id="rId17"/>
    <p:sldId id="309" r:id="rId18"/>
    <p:sldId id="279" r:id="rId19"/>
    <p:sldId id="268" r:id="rId20"/>
    <p:sldId id="301" r:id="rId21"/>
    <p:sldId id="316" r:id="rId22"/>
    <p:sldId id="311" r:id="rId23"/>
    <p:sldId id="312" r:id="rId24"/>
    <p:sldId id="313" r:id="rId25"/>
    <p:sldId id="282" r:id="rId26"/>
    <p:sldId id="314" r:id="rId27"/>
    <p:sldId id="285" r:id="rId28"/>
    <p:sldId id="315" r:id="rId29"/>
    <p:sldId id="290" r:id="rId30"/>
    <p:sldId id="317" r:id="rId31"/>
    <p:sldId id="318" r:id="rId32"/>
    <p:sldId id="319" r:id="rId33"/>
    <p:sldId id="298" r:id="rId3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614FE-8BCE-4B1C-8E3C-795B4C95167A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540AA-FE3F-455B-8BC8-29EF0898F23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9049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37836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3783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37836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3783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0378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739BBF-DDB7-4AD6-984F-C772D1EC8BA2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9075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370927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954287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61918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rgbClr val="2594D6"/>
                </a:solidFill>
              </a:defRPr>
            </a:lvl2pPr>
            <a:lvl3pPr>
              <a:defRPr>
                <a:solidFill>
                  <a:srgbClr val="2594D6"/>
                </a:solidFill>
              </a:defRPr>
            </a:lvl3pPr>
            <a:lvl4pPr>
              <a:defRPr>
                <a:solidFill>
                  <a:srgbClr val="2594D6"/>
                </a:solidFill>
              </a:defRPr>
            </a:lvl4pPr>
            <a:lvl5pPr>
              <a:defRPr>
                <a:solidFill>
                  <a:srgbClr val="2594D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Titre 10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50"/>
                </a:solidFill>
              </a:defRPr>
            </a:lvl1pPr>
          </a:lstStyle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972000" cy="365125"/>
          </a:xfrm>
        </p:spPr>
        <p:txBody>
          <a:bodyPr/>
          <a:lstStyle/>
          <a:p>
            <a:fld id="{43570FE1-3E7A-4A10-AC34-40232C6A7B87}" type="datetime1">
              <a:rPr lang="en-US" smtClean="0"/>
              <a:pPr/>
              <a:t>9/20/2016</a:t>
            </a:fld>
            <a:endParaRPr lang="en-US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7E600E0-68D6-427E-9D9B-2C963A336697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Resource Allocation Planning in waterways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575080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469635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5843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626014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083791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36953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739970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1100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4281448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09BE1-6F78-433F-ADA4-D817D43FF608}" type="datetimeFigureOut">
              <a:rPr lang="fr-FR" smtClean="0"/>
              <a:pPr/>
              <a:t>20/09/2016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6DDCA-D5B3-4CF7-8A2B-CD17B080943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911333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12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pn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gepeteau.mines-douai.fr/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6" y="5445224"/>
            <a:ext cx="9144000" cy="1438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7" y="2420888"/>
            <a:ext cx="7056785" cy="2376264"/>
          </a:xfrm>
          <a:noFill/>
        </p:spPr>
        <p:txBody>
          <a:bodyPr>
            <a:noAutofit/>
          </a:bodyPr>
          <a:lstStyle/>
          <a:p>
            <a:r>
              <a:rPr lang="fr-FR" sz="3600" dirty="0">
                <a:solidFill>
                  <a:srgbClr val="269A66"/>
                </a:solidFill>
              </a:rPr>
              <a:t>Etude de la résilience et optimisation de la gestion des réseaux de voies navigables dans un contexte de changement climatique</a:t>
            </a:r>
            <a:endParaRPr lang="en-US" sz="3600" dirty="0">
              <a:solidFill>
                <a:srgbClr val="269A66"/>
              </a:solidFill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-36512" y="4148"/>
            <a:ext cx="2198697" cy="6849660"/>
            <a:chOff x="652077" y="4148"/>
            <a:chExt cx="1668459" cy="6160251"/>
          </a:xfrm>
        </p:grpSpPr>
        <p:pic>
          <p:nvPicPr>
            <p:cNvPr id="16" name="Image 15" descr="PhotoNOV2011 109.JPG"/>
            <p:cNvPicPr>
              <a:picLocks noChangeAspect="1"/>
            </p:cNvPicPr>
            <p:nvPr/>
          </p:nvPicPr>
          <p:blipFill rotWithShape="1">
            <a:blip r:embed="rId3" cstate="print"/>
            <a:srcRect l="55693" r="24474" b="2363"/>
            <a:stretch/>
          </p:blipFill>
          <p:spPr>
            <a:xfrm>
              <a:off x="652077" y="4148"/>
              <a:ext cx="1668459" cy="61602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4" name="Rectangle 3"/>
            <p:cNvSpPr/>
            <p:nvPr/>
          </p:nvSpPr>
          <p:spPr>
            <a:xfrm>
              <a:off x="1091238" y="2853499"/>
              <a:ext cx="504056" cy="72008"/>
            </a:xfrm>
            <a:prstGeom prst="rect">
              <a:avLst/>
            </a:prstGeom>
            <a:solidFill>
              <a:srgbClr val="371A19">
                <a:alpha val="98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pic>
        <p:nvPicPr>
          <p:cNvPr id="11" name="Image 10" descr="Logo-VNF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5975573"/>
            <a:ext cx="1224136" cy="81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medde.jp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72400" y="5618521"/>
            <a:ext cx="900344" cy="1182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 descr="250px-Irstea_(logo).sv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20975" y="5877272"/>
            <a:ext cx="967049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 13" descr="Upc_logo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60232" y="6113964"/>
            <a:ext cx="1368152" cy="64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 descr="dreal-nord-pas-de-calai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100392" y="64908"/>
            <a:ext cx="961821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 descr="logo_agence_de_leau_ap_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860032" y="6116152"/>
            <a:ext cx="1656184" cy="53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Image 17" descr="5d14478faf6e4243e346ee78577d8598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496" y="6093296"/>
            <a:ext cx="1152128" cy="684169"/>
          </a:xfrm>
          <a:prstGeom prst="rect">
            <a:avLst/>
          </a:prstGeom>
        </p:spPr>
      </p:pic>
      <p:pic>
        <p:nvPicPr>
          <p:cNvPr id="19" name="Image 18" descr="ur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07904" y="116632"/>
            <a:ext cx="3275856" cy="560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 8" descr="Mines Douai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307584" y="5880774"/>
            <a:ext cx="960160" cy="93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3549646" y="1537628"/>
            <a:ext cx="35744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Projet GEPET-EAU  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41431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928992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Projet </a:t>
            </a:r>
            <a:r>
              <a:rPr lang="fr-FR" dirty="0" err="1" smtClean="0">
                <a:solidFill>
                  <a:srgbClr val="269A66"/>
                </a:solidFill>
              </a:rPr>
              <a:t>Ecconet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28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219256" cy="5616624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buNone/>
            </a:pPr>
            <a:r>
              <a:rPr lang="fr-FR" sz="3000" dirty="0" smtClean="0">
                <a:solidFill>
                  <a:srgbClr val="269A66"/>
                </a:solidFill>
              </a:rPr>
              <a:t>Date : 2010-2012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Mutualisation de modèles climatiques et de modèles hydrologiques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Etude focalisée </a:t>
            </a:r>
            <a:r>
              <a:rPr lang="fr-FR" sz="3000" dirty="0">
                <a:solidFill>
                  <a:srgbClr val="269A66"/>
                </a:solidFill>
              </a:rPr>
              <a:t>sur </a:t>
            </a:r>
            <a:r>
              <a:rPr lang="fr-FR" sz="3000" dirty="0" smtClean="0">
                <a:solidFill>
                  <a:srgbClr val="269A66"/>
                </a:solidFill>
              </a:rPr>
              <a:t>les </a:t>
            </a:r>
            <a:r>
              <a:rPr lang="fr-FR" sz="3000" dirty="0">
                <a:solidFill>
                  <a:srgbClr val="269A66"/>
                </a:solidFill>
              </a:rPr>
              <a:t>voies navigables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Applications </a:t>
            </a:r>
            <a:r>
              <a:rPr lang="fr-FR" sz="3000" dirty="0">
                <a:solidFill>
                  <a:srgbClr val="269A66"/>
                </a:solidFill>
              </a:rPr>
              <a:t>au Rhin, </a:t>
            </a:r>
            <a:r>
              <a:rPr lang="fr-FR" sz="3000" dirty="0" smtClean="0">
                <a:solidFill>
                  <a:srgbClr val="269A66"/>
                </a:solidFill>
              </a:rPr>
              <a:t> Main et Danube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 la température, de la pluviométrie et des régimes hydrauliques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Etude économique et des impacts sur le transport fluvial</a:t>
            </a:r>
            <a:endParaRPr lang="fr-FR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Projections </a:t>
            </a:r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2021-2050 et 2071-2100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Retours</a:t>
            </a:r>
            <a:endParaRPr lang="fr-FR" sz="3000" dirty="0">
              <a:solidFill>
                <a:srgbClr val="269A66"/>
              </a:solidFill>
            </a:endParaRP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Mesure d’atténuation par rapport à la flotte de bateaux à utiliser compte tenu de l’état des VN 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 l’impact économique </a:t>
            </a:r>
          </a:p>
        </p:txBody>
      </p:sp>
    </p:spTree>
    <p:extLst>
      <p:ext uri="{BB962C8B-B14F-4D97-AF65-F5344CB8AC3E}">
        <p14:creationId xmlns="" xmlns:p14="http://schemas.microsoft.com/office/powerpoint/2010/main" val="299537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928992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Positionnement du projet </a:t>
            </a:r>
            <a:r>
              <a:rPr lang="fr-FR" dirty="0" err="1" smtClean="0">
                <a:solidFill>
                  <a:srgbClr val="269A66"/>
                </a:solidFill>
              </a:rPr>
              <a:t>Gepet</a:t>
            </a:r>
            <a:r>
              <a:rPr lang="fr-FR" dirty="0" smtClean="0">
                <a:solidFill>
                  <a:srgbClr val="269A66"/>
                </a:solidFill>
              </a:rPr>
              <a:t>-eau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28" name="Espace réservé du contenu 2"/>
          <p:cNvSpPr>
            <a:spLocks noGrp="1"/>
          </p:cNvSpPr>
          <p:nvPr>
            <p:ph idx="1"/>
          </p:nvPr>
        </p:nvSpPr>
        <p:spPr>
          <a:xfrm>
            <a:off x="323528" y="1052736"/>
            <a:ext cx="8712968" cy="561662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</a:pPr>
            <a:r>
              <a:rPr lang="fr-FR" sz="2800" dirty="0" smtClean="0">
                <a:solidFill>
                  <a:srgbClr val="269A66"/>
                </a:solidFill>
              </a:rPr>
              <a:t>Spécificités des voies navigables du Nord :</a:t>
            </a:r>
          </a:p>
          <a:p>
            <a:pPr lvl="1" algn="just">
              <a:lnSpc>
                <a:spcPct val="115000"/>
              </a:lnSpc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Rivières canalisées/canaux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artificiels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équipés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d’écluses</a:t>
            </a: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Difficultés liées à l’obtention des modèles hydrologiques + couplage avec des modèles hydrauliques</a:t>
            </a:r>
          </a:p>
          <a:p>
            <a:r>
              <a:rPr lang="fr-FR" sz="2800" dirty="0" smtClean="0">
                <a:solidFill>
                  <a:srgbClr val="269A66"/>
                </a:solidFill>
              </a:rPr>
              <a:t>Bien </a:t>
            </a:r>
            <a:r>
              <a:rPr lang="fr-FR" sz="2800" dirty="0">
                <a:solidFill>
                  <a:srgbClr val="269A66"/>
                </a:solidFill>
              </a:rPr>
              <a:t>que </a:t>
            </a:r>
            <a:r>
              <a:rPr lang="fr-FR" sz="2800" dirty="0" smtClean="0">
                <a:solidFill>
                  <a:srgbClr val="269A66"/>
                </a:solidFill>
              </a:rPr>
              <a:t>contrôlées</a:t>
            </a:r>
            <a:r>
              <a:rPr lang="fr-FR" sz="2800" dirty="0">
                <a:solidFill>
                  <a:srgbClr val="269A66"/>
                </a:solidFill>
              </a:rPr>
              <a:t>, </a:t>
            </a:r>
            <a:r>
              <a:rPr lang="fr-FR" sz="2800" dirty="0" smtClean="0">
                <a:solidFill>
                  <a:srgbClr val="269A66"/>
                </a:solidFill>
              </a:rPr>
              <a:t>les voies navigables sont impactées </a:t>
            </a:r>
            <a:r>
              <a:rPr lang="fr-FR" sz="2800" dirty="0">
                <a:solidFill>
                  <a:srgbClr val="269A66"/>
                </a:solidFill>
              </a:rPr>
              <a:t>par le changement climatique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Fortes interactions avec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bassins versants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Problématiques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d’alimentation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(étiage) et d’évacuation (crue)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Optimisation de l’usage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 ressource en eau 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Nécessité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bien connaître la dynamique des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VN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Problématique liée à la mise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en œuvre de scénarios réalistes </a:t>
            </a:r>
          </a:p>
          <a:p>
            <a:pPr lvl="1"/>
            <a:endParaRPr lang="fr-FR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668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137" y="1844824"/>
            <a:ext cx="6594359" cy="2376264"/>
          </a:xfrm>
          <a:noFill/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269A66"/>
                </a:solidFill>
              </a:rPr>
              <a:t>Gestion</a:t>
            </a:r>
            <a:r>
              <a:rPr lang="en-US" dirty="0" smtClean="0">
                <a:solidFill>
                  <a:srgbClr val="269A66"/>
                </a:solidFill>
              </a:rPr>
              <a:t> des </a:t>
            </a:r>
            <a:r>
              <a:rPr lang="en-US" dirty="0" err="1" smtClean="0">
                <a:solidFill>
                  <a:srgbClr val="269A66"/>
                </a:solidFill>
              </a:rPr>
              <a:t>voies</a:t>
            </a:r>
            <a:r>
              <a:rPr lang="en-US" dirty="0" smtClean="0">
                <a:solidFill>
                  <a:srgbClr val="269A66"/>
                </a:solidFill>
              </a:rPr>
              <a:t> </a:t>
            </a:r>
            <a:r>
              <a:rPr lang="en-US" dirty="0" err="1" smtClean="0">
                <a:solidFill>
                  <a:srgbClr val="269A66"/>
                </a:solidFill>
              </a:rPr>
              <a:t>navigables</a:t>
            </a:r>
            <a:endParaRPr lang="en-US" dirty="0" smtClean="0">
              <a:solidFill>
                <a:srgbClr val="269A66"/>
              </a:solidFill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-36512" y="-16751"/>
            <a:ext cx="2412487" cy="6875240"/>
            <a:chOff x="-36512" y="-16751"/>
            <a:chExt cx="2412487" cy="6875240"/>
          </a:xfrm>
        </p:grpSpPr>
        <p:pic>
          <p:nvPicPr>
            <p:cNvPr id="11" name="Image 10" descr="IMG_1270.JPG"/>
            <p:cNvPicPr>
              <a:picLocks noChangeAspect="1"/>
            </p:cNvPicPr>
            <p:nvPr/>
          </p:nvPicPr>
          <p:blipFill rotWithShape="1">
            <a:blip r:embed="rId3" cstate="print"/>
            <a:srcRect l="43566" r="32235" b="45401"/>
            <a:stretch/>
          </p:blipFill>
          <p:spPr>
            <a:xfrm>
              <a:off x="-36512" y="-16751"/>
              <a:ext cx="2412487" cy="687524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5" name="Rectangle 4"/>
            <p:cNvSpPr/>
            <p:nvPr/>
          </p:nvSpPr>
          <p:spPr>
            <a:xfrm>
              <a:off x="981126" y="3107064"/>
              <a:ext cx="198131" cy="4571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Rectangle 12"/>
            <p:cNvSpPr/>
            <p:nvPr/>
          </p:nvSpPr>
          <p:spPr>
            <a:xfrm rot="21061916">
              <a:off x="570483" y="3133041"/>
              <a:ext cx="198131" cy="45719"/>
            </a:xfrm>
            <a:prstGeom prst="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="" xmlns:p14="http://schemas.microsoft.com/office/powerpoint/2010/main" val="159464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/>
          <a:srcRect l="20061" t="16286" r="60067" b="59313"/>
          <a:stretch>
            <a:fillRect/>
          </a:stretch>
        </p:blipFill>
        <p:spPr bwMode="auto">
          <a:xfrm>
            <a:off x="143508" y="1484784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51520" y="4293096"/>
            <a:ext cx="8208912" cy="2160240"/>
          </a:xfrm>
        </p:spPr>
        <p:txBody>
          <a:bodyPr>
            <a:normAutofit fontScale="92500" lnSpcReduction="10000"/>
          </a:bodyPr>
          <a:lstStyle/>
          <a:p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Plus de de 50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biefs</a:t>
            </a:r>
            <a:endParaRPr lang="en-US" sz="2800" dirty="0">
              <a:solidFill>
                <a:srgbClr val="269A66"/>
              </a:solidFill>
              <a:sym typeface="Wingdings" pitchFamily="2" charset="2"/>
            </a:endParaRPr>
          </a:p>
          <a:p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Plusieurs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bassins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versants</a:t>
            </a:r>
          </a:p>
          <a:p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Fortes interactions avec les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bassins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versants</a:t>
            </a:r>
          </a:p>
          <a:p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Liaison avec les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réseaux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de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voies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navigables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</a:t>
            </a:r>
            <a:r>
              <a:rPr lang="en-US" sz="2800" dirty="0" err="1">
                <a:solidFill>
                  <a:srgbClr val="269A66"/>
                </a:solidFill>
                <a:sym typeface="Wingdings" pitchFamily="2" charset="2"/>
              </a:rPr>
              <a:t>en</a:t>
            </a:r>
            <a:r>
              <a:rPr lang="en-US" sz="2800" dirty="0">
                <a:solidFill>
                  <a:srgbClr val="269A66"/>
                </a:solidFill>
                <a:sym typeface="Wingdings" pitchFamily="2" charset="2"/>
              </a:rPr>
              <a:t> Europe</a:t>
            </a: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432048" y="0"/>
            <a:ext cx="8100392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VN dans le nord de la France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21" name="Picture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784" y="900668"/>
            <a:ext cx="5760720" cy="3680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95536" y="2812906"/>
            <a:ext cx="1224136" cy="9761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769531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Objectif de gestion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5" y="1124744"/>
            <a:ext cx="8208913" cy="5256584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269A66"/>
                </a:solidFill>
              </a:rPr>
              <a:t>Condition de navigation</a:t>
            </a:r>
            <a:endParaRPr lang="en-US" sz="2800" dirty="0">
              <a:solidFill>
                <a:srgbClr val="269A66"/>
              </a:solidFill>
            </a:endParaRPr>
          </a:p>
          <a:p>
            <a:pPr lvl="1">
              <a:buFontTx/>
              <a:buChar char="-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Conservation du </a:t>
            </a:r>
            <a:r>
              <a:rPr lang="en-US" sz="2400" dirty="0" smtClean="0">
                <a:solidFill>
                  <a:srgbClr val="FF0000"/>
                </a:solidFill>
                <a:sym typeface="Wingdings" pitchFamily="2" charset="2"/>
              </a:rPr>
              <a:t>NNN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</a:p>
          <a:p>
            <a:pPr marL="0" indent="0">
              <a:buNone/>
            </a:pP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	</a:t>
            </a:r>
            <a:r>
              <a:rPr lang="en-US" sz="2400" i="1" dirty="0" err="1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iveau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ormal de </a:t>
            </a:r>
            <a:r>
              <a:rPr lang="en-US" sz="2400" i="1" dirty="0" smtClean="0">
                <a:solidFill>
                  <a:srgbClr val="FF0000"/>
                </a:solidFill>
                <a:sym typeface="Wingdings" pitchFamily="2" charset="2"/>
              </a:rPr>
              <a:t>N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avigation</a:t>
            </a:r>
          </a:p>
          <a:p>
            <a:r>
              <a:rPr lang="en-US" sz="2800" dirty="0" err="1" smtClean="0">
                <a:solidFill>
                  <a:srgbClr val="269A66"/>
                </a:solidFill>
              </a:rPr>
              <a:t>Gestion</a:t>
            </a:r>
            <a:r>
              <a:rPr lang="en-US" sz="2800" dirty="0" smtClean="0">
                <a:solidFill>
                  <a:srgbClr val="269A66"/>
                </a:solidFill>
              </a:rPr>
              <a:t> de </a:t>
            </a:r>
            <a:r>
              <a:rPr lang="en-US" sz="2800" dirty="0" err="1" smtClean="0">
                <a:solidFill>
                  <a:srgbClr val="269A66"/>
                </a:solidFill>
              </a:rPr>
              <a:t>l’eau</a:t>
            </a:r>
            <a:endParaRPr lang="en-US" sz="2800" dirty="0">
              <a:solidFill>
                <a:srgbClr val="269A66"/>
              </a:solidFill>
            </a:endParaRPr>
          </a:p>
          <a:p>
            <a:pPr lvl="1"/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Régulation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niveaux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1"/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Répartition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ressource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eau</a:t>
            </a:r>
          </a:p>
          <a:p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Gestion</a:t>
            </a:r>
            <a:r>
              <a:rPr lang="en-US" sz="2800" dirty="0" smtClean="0">
                <a:solidFill>
                  <a:srgbClr val="269A66"/>
                </a:solidFill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efficiente</a:t>
            </a:r>
            <a:r>
              <a:rPr lang="en-US" sz="2800" dirty="0" smtClean="0">
                <a:solidFill>
                  <a:srgbClr val="269A66"/>
                </a:solidFill>
                <a:sym typeface="Wingdings" pitchFamily="2" charset="2"/>
              </a:rPr>
              <a:t> des </a:t>
            </a: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voies</a:t>
            </a:r>
            <a:r>
              <a:rPr lang="en-US" sz="2800" dirty="0" smtClean="0">
                <a:solidFill>
                  <a:srgbClr val="269A66"/>
                </a:solidFill>
                <a:sym typeface="Wingdings" pitchFamily="2" charset="2"/>
              </a:rPr>
              <a:t> </a:t>
            </a: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navigables</a:t>
            </a:r>
            <a:endParaRPr lang="en-US" sz="2800" dirty="0">
              <a:solidFill>
                <a:srgbClr val="269A66"/>
              </a:solidFill>
              <a:sym typeface="Wingdings" pitchFamily="2" charset="2"/>
            </a:endParaRPr>
          </a:p>
          <a:p>
            <a:pPr lvl="1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Etude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résilience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</a:p>
          <a:p>
            <a:pPr lvl="2"/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Accroissement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 la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demande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 navigation </a:t>
            </a:r>
          </a:p>
          <a:p>
            <a:pPr lvl="2"/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Accroissement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des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événements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climatiques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</a:p>
          <a:p>
            <a:pPr lvl="1"/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Répartition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optimale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ressource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en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eau</a:t>
            </a:r>
            <a:endParaRPr lang="en-US" sz="2400" dirty="0" smtClean="0">
              <a:solidFill>
                <a:srgbClr val="002060"/>
              </a:solidFill>
              <a:sym typeface="Wingdings" pitchFamily="2" charset="2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001" r="4001"/>
          <a:stretch/>
        </p:blipFill>
        <p:spPr bwMode="auto">
          <a:xfrm>
            <a:off x="5557316" y="1052736"/>
            <a:ext cx="3479180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430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269A66"/>
                </a:solidFill>
              </a:rPr>
              <a:t>Régulation</a:t>
            </a:r>
            <a:r>
              <a:rPr lang="en-US" dirty="0">
                <a:solidFill>
                  <a:srgbClr val="269A66"/>
                </a:solidFill>
              </a:rPr>
              <a:t> des </a:t>
            </a:r>
            <a:r>
              <a:rPr lang="en-US" dirty="0" err="1">
                <a:solidFill>
                  <a:srgbClr val="269A66"/>
                </a:solidFill>
              </a:rPr>
              <a:t>niveaux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08720"/>
            <a:ext cx="8856985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</a:rPr>
              <a:t>Phénomène</a:t>
            </a:r>
            <a:r>
              <a:rPr lang="en-US" sz="2800" dirty="0" smtClean="0">
                <a:solidFill>
                  <a:srgbClr val="269A66"/>
                </a:solidFill>
              </a:rPr>
              <a:t> de </a:t>
            </a:r>
            <a:r>
              <a:rPr lang="en-US" sz="2800" dirty="0" err="1">
                <a:solidFill>
                  <a:srgbClr val="269A66"/>
                </a:solidFill>
              </a:rPr>
              <a:t>r</a:t>
            </a:r>
            <a:r>
              <a:rPr lang="en-US" sz="2800" dirty="0" err="1" smtClean="0">
                <a:solidFill>
                  <a:srgbClr val="269A66"/>
                </a:solidFill>
              </a:rPr>
              <a:t>ésonance</a:t>
            </a:r>
            <a:endParaRPr lang="en-US" sz="2800" dirty="0">
              <a:solidFill>
                <a:srgbClr val="269A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pparition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Due aux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bassinées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(&gt; cm)</a:t>
            </a:r>
          </a:p>
          <a:p>
            <a:pPr lvl="1">
              <a:buFontTx/>
              <a:buChar char="-"/>
            </a:pP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Atténuation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lente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0">
              <a:buNone/>
            </a:pPr>
            <a:r>
              <a:rPr lang="en-US" sz="2800" dirty="0" smtClean="0">
                <a:solidFill>
                  <a:srgbClr val="269A66"/>
                </a:solidFill>
              </a:rPr>
              <a:t>Conception </a:t>
            </a:r>
          </a:p>
          <a:p>
            <a:pPr lvl="0"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Modèles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hydrauliques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IDZ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IR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Régulateurs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	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- MPC (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prédictif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et LQ (optimal)</a:t>
            </a:r>
          </a:p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Objectifs</a:t>
            </a:r>
            <a:endParaRPr lang="en-US" sz="2800" dirty="0" smtClean="0">
              <a:solidFill>
                <a:srgbClr val="269A66"/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Réduction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l’amplitude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des 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</a:b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Rejet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des perturbations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6710" t="10785" r="7971" b="12524"/>
          <a:stretch>
            <a:fillRect/>
          </a:stretch>
        </p:blipFill>
        <p:spPr bwMode="auto">
          <a:xfrm>
            <a:off x="3794747" y="1412776"/>
            <a:ext cx="531797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84168" y="1516410"/>
            <a:ext cx="2304256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499992" y="1516410"/>
            <a:ext cx="1584176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388424" y="1516410"/>
            <a:ext cx="648072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211960" y="1516410"/>
            <a:ext cx="288032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267921" y="120863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 de navigation</a:t>
            </a:r>
            <a:endParaRPr lang="fr-FR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179377" y="2668538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804248" y="3138975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279544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269A66"/>
                </a:solidFill>
              </a:rPr>
              <a:t>Régulation</a:t>
            </a:r>
            <a:r>
              <a:rPr lang="en-US" dirty="0">
                <a:solidFill>
                  <a:srgbClr val="269A66"/>
                </a:solidFill>
              </a:rPr>
              <a:t> des </a:t>
            </a:r>
            <a:r>
              <a:rPr lang="en-US" dirty="0" err="1">
                <a:solidFill>
                  <a:srgbClr val="269A66"/>
                </a:solidFill>
              </a:rPr>
              <a:t>niveaux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08720"/>
            <a:ext cx="8856985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</a:rPr>
              <a:t>Phénomène</a:t>
            </a:r>
            <a:r>
              <a:rPr lang="en-US" sz="2800" dirty="0" smtClean="0">
                <a:solidFill>
                  <a:srgbClr val="269A66"/>
                </a:solidFill>
              </a:rPr>
              <a:t> de </a:t>
            </a:r>
            <a:r>
              <a:rPr lang="en-US" sz="2800" dirty="0" err="1">
                <a:solidFill>
                  <a:srgbClr val="269A66"/>
                </a:solidFill>
              </a:rPr>
              <a:t>r</a:t>
            </a:r>
            <a:r>
              <a:rPr lang="en-US" sz="2800" dirty="0" err="1" smtClean="0">
                <a:solidFill>
                  <a:srgbClr val="269A66"/>
                </a:solidFill>
              </a:rPr>
              <a:t>ésonance</a:t>
            </a:r>
            <a:endParaRPr lang="en-US" sz="2800" dirty="0">
              <a:solidFill>
                <a:srgbClr val="269A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pparition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Due aux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bassinées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(&gt; cm)</a:t>
            </a:r>
          </a:p>
          <a:p>
            <a:pPr lvl="1">
              <a:buFontTx/>
              <a:buChar char="-"/>
            </a:pP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Atténuation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lente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0">
              <a:buNone/>
            </a:pPr>
            <a:r>
              <a:rPr lang="en-US" sz="2800" dirty="0" smtClean="0">
                <a:solidFill>
                  <a:srgbClr val="269A66"/>
                </a:solidFill>
              </a:rPr>
              <a:t>Conception </a:t>
            </a:r>
          </a:p>
          <a:p>
            <a:pPr lvl="0"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Modèles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hydrauliques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IDZ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IR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Régulateurs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	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- MPC (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prédictif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et LQ (optimal)</a:t>
            </a:r>
          </a:p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Objectifs</a:t>
            </a:r>
            <a:endParaRPr lang="en-US" sz="2800" dirty="0" smtClean="0">
              <a:solidFill>
                <a:srgbClr val="269A66"/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Réduction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l’amplitude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des 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</a:b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Rejet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des perturbations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6710" t="10785" r="7971" b="12524"/>
          <a:stretch>
            <a:fillRect/>
          </a:stretch>
        </p:blipFill>
        <p:spPr bwMode="auto">
          <a:xfrm>
            <a:off x="3794747" y="1412776"/>
            <a:ext cx="531797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84168" y="1516410"/>
            <a:ext cx="2304256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499992" y="1516410"/>
            <a:ext cx="1584176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388424" y="1516410"/>
            <a:ext cx="648072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211960" y="1516410"/>
            <a:ext cx="288032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267921" y="120863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 de navigation</a:t>
            </a:r>
            <a:endParaRPr lang="fr-FR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179377" y="2668538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804248" y="3138975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4572000" y="4351768"/>
            <a:ext cx="1872208" cy="2029560"/>
            <a:chOff x="4186039" y="3861048"/>
            <a:chExt cx="1872208" cy="2029560"/>
          </a:xfrm>
        </p:grpSpPr>
        <p:pic>
          <p:nvPicPr>
            <p:cNvPr id="14" name="Image 13" descr="WaterLevel_NonControlled_pres.png"/>
            <p:cNvPicPr>
              <a:picLocks noChangeAspect="1"/>
            </p:cNvPicPr>
            <p:nvPr/>
          </p:nvPicPr>
          <p:blipFill rotWithShape="1">
            <a:blip r:embed="rId4" cstate="print"/>
            <a:srcRect t="5314" r="35958" b="2082"/>
            <a:stretch/>
          </p:blipFill>
          <p:spPr>
            <a:xfrm>
              <a:off x="4186039" y="3861048"/>
              <a:ext cx="1872208" cy="2029560"/>
            </a:xfrm>
            <a:prstGeom prst="rect">
              <a:avLst/>
            </a:prstGeom>
          </p:spPr>
        </p:pic>
        <p:cxnSp>
          <p:nvCxnSpPr>
            <p:cNvPr id="16" name="Connecteur droit 15"/>
            <p:cNvCxnSpPr/>
            <p:nvPr/>
          </p:nvCxnSpPr>
          <p:spPr>
            <a:xfrm>
              <a:off x="6058247" y="3913981"/>
              <a:ext cx="0" cy="17811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4932040" y="4135711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contrôle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844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08504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269A66"/>
                </a:solidFill>
              </a:rPr>
              <a:t>Régulation</a:t>
            </a:r>
            <a:r>
              <a:rPr lang="en-US" dirty="0">
                <a:solidFill>
                  <a:srgbClr val="269A66"/>
                </a:solidFill>
              </a:rPr>
              <a:t> des </a:t>
            </a:r>
            <a:r>
              <a:rPr lang="en-US" dirty="0" err="1">
                <a:solidFill>
                  <a:srgbClr val="269A66"/>
                </a:solidFill>
              </a:rPr>
              <a:t>niveaux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19" y="908720"/>
            <a:ext cx="8856985" cy="594928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</a:rPr>
              <a:t>Phénomène</a:t>
            </a:r>
            <a:r>
              <a:rPr lang="en-US" sz="2800" dirty="0" smtClean="0">
                <a:solidFill>
                  <a:srgbClr val="269A66"/>
                </a:solidFill>
              </a:rPr>
              <a:t> de </a:t>
            </a:r>
            <a:r>
              <a:rPr lang="en-US" sz="2800" dirty="0" err="1">
                <a:solidFill>
                  <a:srgbClr val="269A66"/>
                </a:solidFill>
              </a:rPr>
              <a:t>r</a:t>
            </a:r>
            <a:r>
              <a:rPr lang="en-US" sz="2800" dirty="0" err="1" smtClean="0">
                <a:solidFill>
                  <a:srgbClr val="269A66"/>
                </a:solidFill>
              </a:rPr>
              <a:t>ésonance</a:t>
            </a:r>
            <a:endParaRPr lang="en-US" sz="2800" dirty="0">
              <a:solidFill>
                <a:srgbClr val="269A66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pparition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1">
              <a:buFontTx/>
              <a:buChar char="-"/>
            </a:pP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Due aux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bassinées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(&gt; cm)</a:t>
            </a:r>
          </a:p>
          <a:p>
            <a:pPr lvl="1">
              <a:buFontTx/>
              <a:buChar char="-"/>
            </a:pP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Atténuation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16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lente</a:t>
            </a: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marL="457200" lvl="1" indent="0">
              <a:buNone/>
            </a:pPr>
            <a:endParaRPr lang="en-US" sz="16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 lvl="0">
              <a:buNone/>
            </a:pPr>
            <a:r>
              <a:rPr lang="en-US" sz="2800" dirty="0" smtClean="0">
                <a:solidFill>
                  <a:srgbClr val="269A66"/>
                </a:solidFill>
              </a:rPr>
              <a:t>Conception </a:t>
            </a:r>
          </a:p>
          <a:p>
            <a:pPr lvl="0"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Modèles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hydrauliques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-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IDZ 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</a:t>
            </a:r>
            <a:r>
              <a:rPr lang="en-US" sz="1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IR</a:t>
            </a:r>
            <a:endParaRPr lang="en-US" sz="1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0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Régulateurs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	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- MPC (</a:t>
            </a:r>
            <a:r>
              <a:rPr lang="en-US" sz="1600" dirty="0" err="1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prédictif</a:t>
            </a:r>
            <a:r>
              <a:rPr lang="en-US" sz="16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) et LQ (optimal)</a:t>
            </a:r>
          </a:p>
          <a:p>
            <a:pPr>
              <a:buNone/>
            </a:pPr>
            <a:r>
              <a:rPr lang="en-US" sz="2800" dirty="0" err="1" smtClean="0">
                <a:solidFill>
                  <a:srgbClr val="269A66"/>
                </a:solidFill>
                <a:sym typeface="Wingdings" pitchFamily="2" charset="2"/>
              </a:rPr>
              <a:t>Objectifs</a:t>
            </a:r>
            <a:endParaRPr lang="en-US" sz="2800" dirty="0" smtClean="0">
              <a:solidFill>
                <a:srgbClr val="269A66"/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Réduction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l’amplitude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des </a:t>
            </a:r>
            <a:b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</a:b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vagues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Rejet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sym typeface="Wingdings" pitchFamily="2" charset="2"/>
              </a:rPr>
              <a:t>des perturbations</a:t>
            </a: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 l="6710" t="10785" r="7971" b="12524"/>
          <a:stretch>
            <a:fillRect/>
          </a:stretch>
        </p:blipFill>
        <p:spPr bwMode="auto">
          <a:xfrm>
            <a:off x="3794747" y="1412776"/>
            <a:ext cx="531797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6084168" y="1516410"/>
            <a:ext cx="2304256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4499992" y="1516410"/>
            <a:ext cx="1584176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388424" y="1516410"/>
            <a:ext cx="648072" cy="2376264"/>
          </a:xfrm>
          <a:prstGeom prst="rect">
            <a:avLst/>
          </a:prstGeom>
          <a:solidFill>
            <a:srgbClr val="FF000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4211960" y="1516410"/>
            <a:ext cx="288032" cy="2376264"/>
          </a:xfrm>
          <a:prstGeom prst="rect">
            <a:avLst/>
          </a:prstGeom>
          <a:solidFill>
            <a:srgbClr val="92D05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267921" y="1208633"/>
            <a:ext cx="19159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Période de navigation</a:t>
            </a:r>
            <a:endParaRPr lang="fr-FR" sz="1400" dirty="0">
              <a:solidFill>
                <a:srgbClr val="92D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llipse 6"/>
          <p:cNvSpPr/>
          <p:nvPr/>
        </p:nvSpPr>
        <p:spPr>
          <a:xfrm>
            <a:off x="6179377" y="2668538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6804248" y="3138975"/>
            <a:ext cx="327314" cy="470437"/>
          </a:xfrm>
          <a:prstGeom prst="ellipse">
            <a:avLst/>
          </a:prstGeom>
          <a:noFill/>
          <a:ln>
            <a:solidFill>
              <a:srgbClr val="FF0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2" name="Groupe 11"/>
          <p:cNvGrpSpPr/>
          <p:nvPr/>
        </p:nvGrpSpPr>
        <p:grpSpPr>
          <a:xfrm>
            <a:off x="4572000" y="4351768"/>
            <a:ext cx="1872208" cy="2029560"/>
            <a:chOff x="4186039" y="3861048"/>
            <a:chExt cx="1872208" cy="2029560"/>
          </a:xfrm>
        </p:grpSpPr>
        <p:pic>
          <p:nvPicPr>
            <p:cNvPr id="14" name="Image 13" descr="WaterLevel_NonControlled_pres.png"/>
            <p:cNvPicPr>
              <a:picLocks noChangeAspect="1"/>
            </p:cNvPicPr>
            <p:nvPr/>
          </p:nvPicPr>
          <p:blipFill rotWithShape="1">
            <a:blip r:embed="rId4" cstate="print"/>
            <a:srcRect t="5314" r="35958" b="2082"/>
            <a:stretch/>
          </p:blipFill>
          <p:spPr>
            <a:xfrm>
              <a:off x="4186039" y="3861048"/>
              <a:ext cx="1872208" cy="2029560"/>
            </a:xfrm>
            <a:prstGeom prst="rect">
              <a:avLst/>
            </a:prstGeom>
          </p:spPr>
        </p:pic>
        <p:cxnSp>
          <p:nvCxnSpPr>
            <p:cNvPr id="16" name="Connecteur droit 15"/>
            <p:cNvCxnSpPr/>
            <p:nvPr/>
          </p:nvCxnSpPr>
          <p:spPr>
            <a:xfrm>
              <a:off x="6058247" y="3913981"/>
              <a:ext cx="0" cy="17811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ZoneTexte 16"/>
          <p:cNvSpPr txBox="1"/>
          <p:nvPr/>
        </p:nvSpPr>
        <p:spPr>
          <a:xfrm>
            <a:off x="4932040" y="4135711"/>
            <a:ext cx="12795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Sans contrôle</a:t>
            </a:r>
            <a:endParaRPr lang="fr-FR" sz="1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7056723" y="4293096"/>
            <a:ext cx="1835757" cy="2010535"/>
            <a:chOff x="6660232" y="3880073"/>
            <a:chExt cx="1835757" cy="2010535"/>
          </a:xfrm>
        </p:grpSpPr>
        <p:pic>
          <p:nvPicPr>
            <p:cNvPr id="20" name="Image 19" descr="WaterLevel_Controlled_pres.png"/>
            <p:cNvPicPr>
              <a:picLocks noChangeAspect="1"/>
            </p:cNvPicPr>
            <p:nvPr/>
          </p:nvPicPr>
          <p:blipFill rotWithShape="1">
            <a:blip r:embed="rId5" cstate="print"/>
            <a:srcRect l="-192" t="5574" r="37178" b="2354"/>
            <a:stretch/>
          </p:blipFill>
          <p:spPr>
            <a:xfrm>
              <a:off x="6660232" y="3880073"/>
              <a:ext cx="1835410" cy="2010535"/>
            </a:xfrm>
            <a:prstGeom prst="rect">
              <a:avLst/>
            </a:prstGeom>
          </p:spPr>
        </p:pic>
        <p:cxnSp>
          <p:nvCxnSpPr>
            <p:cNvPr id="23" name="Connecteur droit 22"/>
            <p:cNvCxnSpPr/>
            <p:nvPr/>
          </p:nvCxnSpPr>
          <p:spPr>
            <a:xfrm>
              <a:off x="8495989" y="3913981"/>
              <a:ext cx="0" cy="1781175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Flèche droite 23"/>
          <p:cNvSpPr/>
          <p:nvPr/>
        </p:nvSpPr>
        <p:spPr>
          <a:xfrm>
            <a:off x="6542248" y="5163860"/>
            <a:ext cx="550032" cy="209356"/>
          </a:xfrm>
          <a:prstGeom prst="rightArrow">
            <a:avLst/>
          </a:prstGeom>
          <a:solidFill>
            <a:srgbClr val="008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221181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Répartition de la ressource en eau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6449" y="1052736"/>
            <a:ext cx="7429927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2800" b="1" dirty="0" smtClean="0">
                <a:solidFill>
                  <a:srgbClr val="269A66"/>
                </a:solidFill>
              </a:rPr>
              <a:t>Gestion de la ressource :</a:t>
            </a:r>
            <a:endParaRPr lang="fr-FR" sz="2800" b="1" dirty="0">
              <a:solidFill>
                <a:srgbClr val="269A66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Demande de navigation (bassinées)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Entrées/sorties contrôlées</a:t>
            </a: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Entrées/sorties non contrôlées</a:t>
            </a:r>
            <a:endParaRPr lang="fr-FR" sz="16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bg1">
                  <a:lumMod val="50000"/>
                </a:schemeClr>
              </a:solidFill>
              <a:latin typeface="+mj-lt"/>
              <a:cs typeface="Arial" panose="020B0604020202020204" pitchFamily="34" charset="0"/>
            </a:endParaRPr>
          </a:p>
          <a:p>
            <a:endParaRPr lang="fr-FR" sz="2400" dirty="0" smtClean="0">
              <a:solidFill>
                <a:srgbClr val="008A3E"/>
              </a:solidFill>
              <a:latin typeface="+mj-lt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fr-FR" sz="2400" dirty="0" smtClean="0">
                <a:solidFill>
                  <a:srgbClr val="008A3E"/>
                </a:solidFill>
                <a:latin typeface="+mj-lt"/>
                <a:cs typeface="Arial" panose="020B0604020202020204" pitchFamily="34" charset="0"/>
                <a:sym typeface="Wingdings" panose="05000000000000000000" pitchFamily="2" charset="2"/>
              </a:rPr>
              <a:t> Répartition grâce aux ouvrages contrôlés</a:t>
            </a:r>
            <a:endParaRPr lang="fr-FR" sz="2400" dirty="0">
              <a:solidFill>
                <a:srgbClr val="008A3E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/>
          <p:nvPr/>
        </p:nvPicPr>
        <p:blipFill rotWithShape="1">
          <a:blip r:embed="rId2" cstate="print"/>
          <a:srcRect l="15504" t="30627" r="52750" b="48750"/>
          <a:stretch/>
        </p:blipFill>
        <p:spPr bwMode="auto">
          <a:xfrm>
            <a:off x="1547664" y="2925622"/>
            <a:ext cx="5184576" cy="2087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vers le bas 13"/>
          <p:cNvSpPr/>
          <p:nvPr/>
        </p:nvSpPr>
        <p:spPr>
          <a:xfrm rot="7376509">
            <a:off x="3744453" y="3561826"/>
            <a:ext cx="180728" cy="70016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courbée vers le bas 7"/>
          <p:cNvSpPr/>
          <p:nvPr/>
        </p:nvSpPr>
        <p:spPr>
          <a:xfrm>
            <a:off x="4499992" y="4536738"/>
            <a:ext cx="648072" cy="216024"/>
          </a:xfrm>
          <a:prstGeom prst="curved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Flèche courbée vers le bas 19"/>
          <p:cNvSpPr/>
          <p:nvPr/>
        </p:nvSpPr>
        <p:spPr>
          <a:xfrm>
            <a:off x="4551984" y="4163370"/>
            <a:ext cx="648072" cy="216024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Flèche vers le bas 22"/>
          <p:cNvSpPr/>
          <p:nvPr/>
        </p:nvSpPr>
        <p:spPr>
          <a:xfrm rot="16200000">
            <a:off x="5794088" y="1628031"/>
            <a:ext cx="210164" cy="35008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 vers le bas 26"/>
          <p:cNvSpPr/>
          <p:nvPr/>
        </p:nvSpPr>
        <p:spPr>
          <a:xfrm rot="16200000">
            <a:off x="4569952" y="1981788"/>
            <a:ext cx="210164" cy="350084"/>
          </a:xfrm>
          <a:prstGeom prst="down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8" name="Flèche vers le bas 27"/>
          <p:cNvSpPr/>
          <p:nvPr/>
        </p:nvSpPr>
        <p:spPr>
          <a:xfrm rot="16200000">
            <a:off x="5011956" y="2356788"/>
            <a:ext cx="210164" cy="35008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9" name="Flèche vers le bas 28"/>
          <p:cNvSpPr/>
          <p:nvPr/>
        </p:nvSpPr>
        <p:spPr>
          <a:xfrm rot="7376509">
            <a:off x="5640911" y="4713274"/>
            <a:ext cx="180728" cy="70016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30547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507288" cy="998984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269A66"/>
                </a:solidFill>
              </a:rPr>
              <a:t>Etude du changement </a:t>
            </a:r>
            <a:r>
              <a:rPr lang="fr-FR" dirty="0" smtClean="0">
                <a:solidFill>
                  <a:srgbClr val="269A66"/>
                </a:solidFill>
              </a:rPr>
              <a:t>climatique</a:t>
            </a:r>
            <a:endParaRPr lang="fr-FR" dirty="0">
              <a:solidFill>
                <a:srgbClr val="269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3" y="1052736"/>
            <a:ext cx="8473517" cy="5013176"/>
          </a:xfrm>
        </p:spPr>
        <p:txBody>
          <a:bodyPr>
            <a:normAutofit/>
          </a:bodyPr>
          <a:lstStyle/>
          <a:p>
            <a:r>
              <a:rPr lang="fr-FR" sz="3000" dirty="0" smtClean="0">
                <a:solidFill>
                  <a:srgbClr val="269A66"/>
                </a:solidFill>
              </a:rPr>
              <a:t>Détermination </a:t>
            </a:r>
            <a:r>
              <a:rPr lang="fr-FR" sz="3000" dirty="0">
                <a:solidFill>
                  <a:srgbClr val="269A66"/>
                </a:solidFill>
              </a:rPr>
              <a:t>de la résilience des </a:t>
            </a:r>
            <a:r>
              <a:rPr lang="fr-FR" sz="3000" dirty="0" smtClean="0">
                <a:solidFill>
                  <a:srgbClr val="269A66"/>
                </a:solidFill>
              </a:rPr>
              <a:t>voies navigables</a:t>
            </a:r>
            <a:endParaRPr lang="fr-FR" sz="3000" dirty="0">
              <a:solidFill>
                <a:srgbClr val="269A66"/>
              </a:solidFill>
            </a:endParaRP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Sélection d’un modèle hydraulique du réseau des VN</a:t>
            </a: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Identification des interactions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avec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bassins versants</a:t>
            </a: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Simulation de scénarios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d’étiage/montée des eaux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des limites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fonctionnelles des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VN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Explore 2070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Projections par bassins</a:t>
            </a:r>
            <a:b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versants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Projections climatiques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Projections hydrauliques</a:t>
            </a:r>
          </a:p>
          <a:p>
            <a:pPr lvl="2"/>
            <a:r>
              <a:rPr lang="fr-FR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Modèles GR4J et </a:t>
            </a:r>
            <a:r>
              <a:rPr lang="fr-FR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Modcou</a:t>
            </a:r>
            <a:endParaRPr lang="fr-FR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sym typeface="Wingdings" pitchFamily="2" charset="2"/>
            </a:endParaRPr>
          </a:p>
          <a:p>
            <a:pPr lvl="2"/>
            <a:endParaRPr lang="fr-FR" sz="2000" dirty="0" smtClean="0">
              <a:solidFill>
                <a:srgbClr val="FF0000"/>
              </a:solidFill>
              <a:latin typeface="+mj-lt"/>
              <a:sym typeface="Wingdings" pitchFamily="2" charset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5521" t="42206" r="38920" b="13875"/>
          <a:stretch>
            <a:fillRect/>
          </a:stretch>
        </p:blipFill>
        <p:spPr bwMode="auto">
          <a:xfrm>
            <a:off x="4860032" y="3447019"/>
            <a:ext cx="4081029" cy="315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2148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269A66"/>
                </a:solidFill>
              </a:rPr>
              <a:t>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980728"/>
            <a:ext cx="7704856" cy="576064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 err="1">
                <a:solidFill>
                  <a:srgbClr val="269A66"/>
                </a:solidFill>
              </a:rPr>
              <a:t>Contexte</a:t>
            </a:r>
            <a:endParaRPr lang="en-US" sz="3000" b="1" dirty="0">
              <a:solidFill>
                <a:srgbClr val="269A66"/>
              </a:solidFill>
            </a:endParaRPr>
          </a:p>
          <a:p>
            <a:pPr lvl="1"/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Transport 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par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voies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navigables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Europe</a:t>
            </a:r>
          </a:p>
          <a:p>
            <a:pPr lvl="1"/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Changement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climatique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000" b="1" dirty="0" err="1">
                <a:solidFill>
                  <a:srgbClr val="269A66"/>
                </a:solidFill>
              </a:rPr>
              <a:t>Expérience</a:t>
            </a:r>
            <a:r>
              <a:rPr lang="en-US" sz="3000" b="1" dirty="0">
                <a:solidFill>
                  <a:srgbClr val="269A66"/>
                </a:solidFill>
              </a:rPr>
              <a:t> </a:t>
            </a:r>
            <a:r>
              <a:rPr lang="en-US" sz="3000" b="1" dirty="0" err="1" smtClean="0">
                <a:solidFill>
                  <a:srgbClr val="269A66"/>
                </a:solidFill>
              </a:rPr>
              <a:t>Européenne</a:t>
            </a:r>
            <a:endParaRPr lang="en-US" sz="3000" b="1" dirty="0" smtClean="0">
              <a:solidFill>
                <a:srgbClr val="269A66"/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Projet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Kliwas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Projet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Ecconet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Positionnement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du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projet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Gepet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-eau</a:t>
            </a:r>
          </a:p>
          <a:p>
            <a:pPr marL="0" indent="0">
              <a:buNone/>
            </a:pPr>
            <a:r>
              <a:rPr lang="en-US" sz="3000" b="1" dirty="0" err="1">
                <a:solidFill>
                  <a:srgbClr val="269A66"/>
                </a:solidFill>
              </a:rPr>
              <a:t>Gestion</a:t>
            </a:r>
            <a:r>
              <a:rPr lang="en-US" sz="3000" b="1" dirty="0">
                <a:solidFill>
                  <a:srgbClr val="269A66"/>
                </a:solidFill>
              </a:rPr>
              <a:t> des </a:t>
            </a:r>
            <a:r>
              <a:rPr lang="en-US" sz="3000" b="1" dirty="0" err="1">
                <a:solidFill>
                  <a:srgbClr val="269A66"/>
                </a:solidFill>
              </a:rPr>
              <a:t>voies</a:t>
            </a:r>
            <a:r>
              <a:rPr lang="en-US" sz="3000" b="1" dirty="0">
                <a:solidFill>
                  <a:srgbClr val="269A66"/>
                </a:solidFill>
              </a:rPr>
              <a:t> </a:t>
            </a:r>
            <a:r>
              <a:rPr lang="en-US" sz="3000" b="1" dirty="0" err="1">
                <a:solidFill>
                  <a:srgbClr val="269A66"/>
                </a:solidFill>
              </a:rPr>
              <a:t>navigables</a:t>
            </a:r>
            <a:endParaRPr lang="en-US" sz="3000" b="1" dirty="0">
              <a:solidFill>
                <a:srgbClr val="269A66"/>
              </a:solidFill>
            </a:endParaRPr>
          </a:p>
          <a:p>
            <a:pPr lvl="1"/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Voies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navigables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France</a:t>
            </a: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Objectifs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gestion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Démarche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pour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l’étude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l’impact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du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changement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climatique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en-US" sz="3000" b="1" dirty="0" err="1" smtClean="0">
                <a:solidFill>
                  <a:srgbClr val="269A66"/>
                </a:solidFill>
              </a:rPr>
              <a:t>Outils</a:t>
            </a:r>
            <a:r>
              <a:rPr lang="en-US" sz="3000" b="1" dirty="0" smtClean="0">
                <a:solidFill>
                  <a:srgbClr val="269A66"/>
                </a:solidFill>
              </a:rPr>
              <a:t> </a:t>
            </a:r>
            <a:r>
              <a:rPr lang="en-US" sz="3000" b="1" dirty="0" err="1" smtClean="0">
                <a:solidFill>
                  <a:srgbClr val="269A66"/>
                </a:solidFill>
              </a:rPr>
              <a:t>développés</a:t>
            </a:r>
            <a:endParaRPr lang="en-US" sz="3000" b="1" dirty="0">
              <a:solidFill>
                <a:srgbClr val="269A66"/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Modèle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pour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l’étude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la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résilience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Gestion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adaptative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optimale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664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507288" cy="998984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269A66"/>
                </a:solidFill>
              </a:rPr>
              <a:t>Etude du changement </a:t>
            </a:r>
            <a:r>
              <a:rPr lang="fr-FR" dirty="0" smtClean="0">
                <a:solidFill>
                  <a:srgbClr val="269A66"/>
                </a:solidFill>
              </a:rPr>
              <a:t>climatique</a:t>
            </a:r>
            <a:endParaRPr lang="fr-FR" dirty="0">
              <a:solidFill>
                <a:srgbClr val="269A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7544" y="1052736"/>
            <a:ext cx="8676456" cy="5013176"/>
          </a:xfrm>
        </p:spPr>
        <p:txBody>
          <a:bodyPr>
            <a:normAutofit/>
          </a:bodyPr>
          <a:lstStyle/>
          <a:p>
            <a:r>
              <a:rPr lang="fr-FR" sz="3000" dirty="0" smtClean="0">
                <a:solidFill>
                  <a:srgbClr val="269A66"/>
                </a:solidFill>
              </a:rPr>
              <a:t>Détermination </a:t>
            </a:r>
            <a:r>
              <a:rPr lang="fr-FR" sz="3000" dirty="0">
                <a:solidFill>
                  <a:srgbClr val="269A66"/>
                </a:solidFill>
              </a:rPr>
              <a:t>de la résilience des </a:t>
            </a:r>
            <a:r>
              <a:rPr lang="fr-FR" sz="3000" dirty="0" smtClean="0">
                <a:solidFill>
                  <a:srgbClr val="269A66"/>
                </a:solidFill>
              </a:rPr>
              <a:t>voies navigables</a:t>
            </a:r>
            <a:endParaRPr lang="fr-FR" sz="3000" dirty="0">
              <a:solidFill>
                <a:srgbClr val="269A66"/>
              </a:solidFill>
            </a:endParaRP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Sélection d’un modèle hydraulique du réseau des VN</a:t>
            </a: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Identification des interactions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avec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les bassins versants</a:t>
            </a: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Simulation de scénarios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d’étiage/montée des eaux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des limites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fonctionnelles des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VN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Explore 2070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Projections par bassins</a:t>
            </a:r>
            <a:b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versants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Projections climatiques</a:t>
            </a:r>
          </a:p>
          <a:p>
            <a:pPr lvl="1"/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Projections hydrauliques</a:t>
            </a:r>
          </a:p>
          <a:p>
            <a:pPr lvl="2"/>
            <a:r>
              <a:rPr lang="fr-FR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Modèles GR4J et </a:t>
            </a:r>
            <a:r>
              <a:rPr lang="fr-FR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sym typeface="Wingdings" pitchFamily="2" charset="2"/>
              </a:rPr>
              <a:t>Modcou</a:t>
            </a:r>
            <a:endParaRPr lang="fr-FR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+mj-lt"/>
              <a:sym typeface="Wingdings" pitchFamily="2" charset="2"/>
            </a:endParaRPr>
          </a:p>
          <a:p>
            <a:pPr lvl="2"/>
            <a:endParaRPr lang="fr-FR" sz="2000" dirty="0" smtClean="0">
              <a:solidFill>
                <a:srgbClr val="FF0000"/>
              </a:solidFill>
              <a:latin typeface="+mj-lt"/>
              <a:sym typeface="Wingdings" pitchFamily="2" charset="2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 l="25441" t="42206" r="36779" b="13875"/>
          <a:stretch>
            <a:fillRect/>
          </a:stretch>
        </p:blipFill>
        <p:spPr bwMode="auto">
          <a:xfrm>
            <a:off x="4836605" y="3490607"/>
            <a:ext cx="4104456" cy="3063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827584" y="6021288"/>
            <a:ext cx="4341706" cy="7920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Température</a:t>
            </a:r>
            <a:r>
              <a:rPr kumimoji="0" lang="en-US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+ 2.3 °C, </a:t>
            </a:r>
            <a:r>
              <a:rPr kumimoji="0" lang="en-US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Pluie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-7%</a:t>
            </a:r>
            <a:endParaRPr kumimoji="0" lang="en-US" i="0" u="none" strike="noStrike" kern="1200" cap="none" spc="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baseline="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Débit</a:t>
            </a:r>
            <a:r>
              <a:rPr lang="en-US" baseline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-54% (GR4J)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-22% (MODCOU)	</a:t>
            </a:r>
            <a:endParaRPr kumimoji="0" lang="en-US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Arc 9"/>
          <p:cNvSpPr/>
          <p:nvPr/>
        </p:nvSpPr>
        <p:spPr>
          <a:xfrm flipV="1">
            <a:off x="4543666" y="5782398"/>
            <a:ext cx="3628734" cy="962381"/>
          </a:xfrm>
          <a:prstGeom prst="arc">
            <a:avLst>
              <a:gd name="adj1" fmla="val 11211639"/>
              <a:gd name="adj2" fmla="val 21244173"/>
            </a:avLst>
          </a:prstGeom>
          <a:ln w="47625">
            <a:solidFill>
              <a:srgbClr val="FF000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15532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137" y="1844824"/>
            <a:ext cx="6594359" cy="2376264"/>
          </a:xfrm>
          <a:noFill/>
        </p:spPr>
        <p:txBody>
          <a:bodyPr>
            <a:noAutofit/>
          </a:bodyPr>
          <a:lstStyle/>
          <a:p>
            <a:r>
              <a:rPr lang="en-US" sz="3600" dirty="0" err="1" smtClean="0">
                <a:solidFill>
                  <a:srgbClr val="269A66"/>
                </a:solidFill>
              </a:rPr>
              <a:t>Outils</a:t>
            </a:r>
            <a:r>
              <a:rPr lang="en-US" sz="3600" dirty="0" smtClean="0">
                <a:solidFill>
                  <a:srgbClr val="269A66"/>
                </a:solidFill>
              </a:rPr>
              <a:t> </a:t>
            </a:r>
            <a:r>
              <a:rPr lang="en-US" sz="3600" dirty="0" err="1" smtClean="0">
                <a:solidFill>
                  <a:srgbClr val="269A66"/>
                </a:solidFill>
              </a:rPr>
              <a:t>développés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5462" r="16970"/>
          <a:stretch/>
        </p:blipFill>
        <p:spPr>
          <a:xfrm>
            <a:off x="-36512" y="0"/>
            <a:ext cx="252080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75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>
                <a:solidFill>
                  <a:srgbClr val="269A66"/>
                </a:solidFill>
              </a:rPr>
              <a:t>Modèle </a:t>
            </a:r>
            <a:r>
              <a:rPr lang="fr-FR" dirty="0" smtClean="0">
                <a:solidFill>
                  <a:srgbClr val="269A66"/>
                </a:solidFill>
              </a:rPr>
              <a:t>volumique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13" y="1139547"/>
            <a:ext cx="4845959" cy="2085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47504" y="3227779"/>
            <a:ext cx="6328751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3000" dirty="0" smtClean="0">
                <a:solidFill>
                  <a:srgbClr val="269A66"/>
                </a:solidFill>
              </a:rPr>
              <a:t>Modèle de bief</a:t>
            </a:r>
            <a:endParaRPr lang="fr-FR" sz="3000" dirty="0">
              <a:solidFill>
                <a:srgbClr val="269A66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Réservoir avec un volume Vi(t):</a:t>
            </a: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Structures avec </a:t>
            </a:r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Confluents</a:t>
            </a:r>
          </a:p>
          <a:p>
            <a:pPr algn="just"/>
            <a:r>
              <a:rPr lang="fr-F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	        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 Diffluents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Tx/>
              <a:buChar char="-"/>
            </a:pPr>
            <a:endParaRPr lang="fr-FR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/>
          <p:nvPr/>
        </p:nvPicPr>
        <p:blipFill rotWithShape="1">
          <a:blip r:embed="rId3" cstate="print"/>
          <a:srcRect l="15504" t="28645" r="52750" b="44918"/>
          <a:stretch/>
        </p:blipFill>
        <p:spPr bwMode="auto">
          <a:xfrm>
            <a:off x="6228184" y="1208554"/>
            <a:ext cx="2612225" cy="173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lèche vers le bas 13"/>
          <p:cNvSpPr/>
          <p:nvPr/>
        </p:nvSpPr>
        <p:spPr>
          <a:xfrm rot="4098087">
            <a:off x="5426669" y="1584962"/>
            <a:ext cx="408932" cy="700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="" xmlns:a14="http://schemas.microsoft.com/office/drawing/2010/main" Requires="a14">
          <p:sp>
            <p:nvSpPr>
              <p:cNvPr id="5" name="Rectangle 4"/>
              <p:cNvSpPr/>
              <p:nvPr/>
            </p:nvSpPr>
            <p:spPr>
              <a:xfrm>
                <a:off x="467545" y="4091875"/>
                <a:ext cx="8372864" cy="4791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sSub>
                            <m:sSub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𝑡</m:t>
                                  </m:r>
                                  <m:r>
                                    <a:rPr lang="fr-FR" i="1">
                                      <a:solidFill>
                                        <a:srgbClr val="002060"/>
                                      </a:solidFill>
                                      <a:latin typeface="Cambria Math"/>
                                    </a:rPr>
                                    <m:t>−1</m:t>
                                  </m:r>
                                </m:e>
                              </m:d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+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𝑐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𝑠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𝑒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,</m:t>
                              </m:r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𝑡</m:t>
                              </m:r>
                            </m:e>
                          </m:d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  <m:t>𝑢</m:t>
                              </m:r>
                            </m:sup>
                          </m:sSubSup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𝑡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)+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𝑉</m:t>
                          </m:r>
                        </m:e>
                        <m:sub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  <m:sup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𝑔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,</m:t>
                          </m:r>
                          <m:r>
                            <a:rPr lang="fr-FR" i="1">
                              <a:solidFill>
                                <a:srgbClr val="002060"/>
                              </a:solidFill>
                              <a:latin typeface="Cambria Math"/>
                            </a:rPr>
                            <m:t>𝑢</m:t>
                          </m:r>
                        </m:sup>
                      </m:sSubSup>
                    </m:oMath>
                  </m:oMathPara>
                </a14:m>
                <a:endParaRPr lang="fr-FR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5" y="4091875"/>
                <a:ext cx="8372864" cy="479170"/>
              </a:xfrm>
              <a:prstGeom prst="rect">
                <a:avLst/>
              </a:prstGeom>
              <a:blipFill rotWithShape="1">
                <a:blip r:embed="rId4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=""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5004048" y="4523923"/>
                <a:ext cx="2458240" cy="18091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{"/>
                          <m:endChr m:val=""/>
                          <m:ctrlPr>
                            <a:rPr lang="fr-FR" i="1" smtClean="0">
                              <a:solidFill>
                                <a:srgbClr val="002060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fr-FR" i="1">
                                  <a:solidFill>
                                    <a:srgbClr val="002060"/>
                                  </a:solidFill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∈</m:t>
                                    </m:r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𝑉</m:t>
                                    </m:r>
                                  </m:e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</m:sub>
                                  <m:sup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,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𝑡</m:t>
                                    </m:r>
                                  </m:e>
                                </m:d>
                                <m:r>
                                  <a:rPr lang="fr-FR" i="1">
                                    <a:solidFill>
                                      <a:srgbClr val="002060"/>
                                    </a:solidFill>
                                    <a:latin typeface="Cambria Math"/>
                                  </a:rPr>
                                  <m:t>=</m:t>
                                </m:r>
                                <m:nary>
                                  <m:naryPr>
                                    <m:chr m:val="∑"/>
                                    <m:limLoc m:val="undOvr"/>
                                    <m:ctrlP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</m:ctrlPr>
                                  </m:naryPr>
                                  <m:sub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𝑗</m:t>
                                    </m:r>
                                    <m:r>
                                      <a:rPr lang="fr-FR" i="1">
                                        <a:solidFill>
                                          <a:srgbClr val="002060"/>
                                        </a:solidFill>
                                        <a:latin typeface="Cambria Math"/>
                                      </a:rPr>
                                      <m:t>∈</m:t>
                                    </m:r>
                                    <m:sSub>
                                      <m:sSub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fr-FR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Θ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sub>
                                  <m:sup/>
                                  <m:e>
                                    <m:sSubSup>
                                      <m:sSubSup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𝑠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,</m:t>
                                        </m:r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𝑐</m:t>
                                        </m:r>
                                      </m:sup>
                                    </m:sSubSup>
                                    <m:d>
                                      <m:dPr>
                                        <m:ctrlP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fr-FR" i="1">
                                            <a:solidFill>
                                              <a:srgbClr val="002060"/>
                                            </a:solidFill>
                                            <a:latin typeface="Cambria Math"/>
                                          </a:rPr>
                                          <m:t>𝑡</m:t>
                                        </m:r>
                                      </m:e>
                                    </m:d>
                                  </m:e>
                                </m:nary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fr-FR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4523923"/>
                <a:ext cx="2458240" cy="1809150"/>
              </a:xfrm>
              <a:prstGeom prst="rect">
                <a:avLst/>
              </a:prstGeom>
              <a:blipFill rotWithShape="1">
                <a:blip r:embed="rId5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="" xmlns:p14="http://schemas.microsoft.com/office/powerpoint/2010/main" val="81876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Définition du problème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5107" t="20930" r="32900" b="24095"/>
          <a:stretch/>
        </p:blipFill>
        <p:spPr bwMode="auto">
          <a:xfrm>
            <a:off x="6483804" y="1052736"/>
            <a:ext cx="2192652" cy="162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968" y="3356992"/>
            <a:ext cx="3166897" cy="2170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Flèche vers le bas 20"/>
          <p:cNvSpPr/>
          <p:nvPr/>
        </p:nvSpPr>
        <p:spPr>
          <a:xfrm rot="10800000">
            <a:off x="7259412" y="2596697"/>
            <a:ext cx="408932" cy="7001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ZoneTexte 21"/>
          <p:cNvSpPr txBox="1"/>
          <p:nvPr/>
        </p:nvSpPr>
        <p:spPr>
          <a:xfrm>
            <a:off x="547503" y="980728"/>
            <a:ext cx="5536665" cy="57400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fr-FR" sz="3000" dirty="0" smtClean="0">
                <a:solidFill>
                  <a:srgbClr val="269A66"/>
                </a:solidFill>
              </a:rPr>
              <a:t>Capacité  d’un bief</a:t>
            </a:r>
            <a:endParaRPr lang="fr-FR" sz="3000" dirty="0">
              <a:solidFill>
                <a:srgbClr val="269A66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Objectif relatif d</a:t>
            </a:r>
            <a:r>
              <a:rPr lang="fr-FR" sz="24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=0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Contraintes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just"/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Modèle dynamique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avec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fr-FR" sz="24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a+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(t), les volumes entrants, 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</a:rPr>
              <a:t>f</a:t>
            </a:r>
            <a:r>
              <a:rPr lang="fr-FR" sz="24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a-</a:t>
            </a: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(t),  les volumes sortants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lvl="0" indent="-342900" algn="just">
              <a:buFontTx/>
              <a:buChar char="-"/>
            </a:pPr>
            <a:r>
              <a:rPr lang="fr-F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Les contraintes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fr-FR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9852" y="3212976"/>
            <a:ext cx="441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fr-FR" sz="2000" baseline="-25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baseline="30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NNN</a:t>
            </a:r>
            <a:r>
              <a:rPr lang="fr-FR" sz="2000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fr-FR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fr-FR" sz="2000" baseline="-25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baseline="30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HNL</a:t>
            </a:r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cs typeface="Arial" panose="020B0604020202020204" pitchFamily="34" charset="0"/>
              </a:rPr>
              <a:t>≤ d</a:t>
            </a:r>
            <a:r>
              <a:rPr lang="fr-FR" sz="2000" baseline="-25000" dirty="0">
                <a:solidFill>
                  <a:srgbClr val="002060"/>
                </a:solidFill>
                <a:cs typeface="Arial" panose="020B0604020202020204" pitchFamily="34" charset="0"/>
              </a:rPr>
              <a:t>i </a:t>
            </a:r>
            <a:r>
              <a:rPr lang="fr-FR" sz="2000" dirty="0">
                <a:solidFill>
                  <a:srgbClr val="002060"/>
                </a:solidFill>
                <a:cs typeface="Arial" panose="020B0604020202020204" pitchFamily="34" charset="0"/>
              </a:rPr>
              <a:t>≤ </a:t>
            </a:r>
            <a:r>
              <a:rPr lang="fr-FR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fr-FR" sz="2000" baseline="-25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baseline="30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NNN</a:t>
            </a:r>
            <a:r>
              <a:rPr lang="fr-FR" sz="2000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sz="2000" dirty="0">
                <a:solidFill>
                  <a:srgbClr val="002060"/>
                </a:solidFill>
                <a:cs typeface="Arial" panose="020B0604020202020204" pitchFamily="34" charset="0"/>
              </a:rPr>
              <a:t>- </a:t>
            </a:r>
            <a:r>
              <a:rPr lang="fr-FR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fr-FR" sz="2000" baseline="-25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baseline="30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LNL</a:t>
            </a:r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endParaRPr lang="fr-FR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84372" y="4164835"/>
            <a:ext cx="36876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</a:rPr>
              <a:t>d</a:t>
            </a:r>
            <a:r>
              <a:rPr lang="fr-FR" sz="2000" baseline="-25000" dirty="0" smtClean="0">
                <a:solidFill>
                  <a:srgbClr val="002060"/>
                </a:solidFill>
              </a:rPr>
              <a:t>i</a:t>
            </a:r>
            <a:r>
              <a:rPr lang="fr-FR" sz="2000" dirty="0" smtClean="0">
                <a:solidFill>
                  <a:srgbClr val="002060"/>
                </a:solidFill>
              </a:rPr>
              <a:t>(t)=d</a:t>
            </a:r>
            <a:r>
              <a:rPr lang="fr-FR" sz="2000" baseline="-25000" dirty="0" smtClean="0">
                <a:solidFill>
                  <a:srgbClr val="002060"/>
                </a:solidFill>
              </a:rPr>
              <a:t>i</a:t>
            </a:r>
            <a:r>
              <a:rPr lang="fr-FR" sz="2000" dirty="0" smtClean="0">
                <a:solidFill>
                  <a:srgbClr val="002060"/>
                </a:solidFill>
              </a:rPr>
              <a:t>(t-1)+ </a:t>
            </a:r>
            <a:r>
              <a:rPr lang="fr-FR" sz="2000" dirty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fr-FR" sz="2000" baseline="-25000" dirty="0">
                <a:solidFill>
                  <a:srgbClr val="002060"/>
                </a:solidFill>
              </a:rPr>
              <a:t>a</a:t>
            </a:r>
            <a:r>
              <a:rPr lang="fr-FR" sz="2000" baseline="-25000" dirty="0" smtClean="0">
                <a:solidFill>
                  <a:srgbClr val="002060"/>
                </a:solidFill>
              </a:rPr>
              <a:t>+</a:t>
            </a:r>
            <a:r>
              <a:rPr lang="fr-FR" sz="2000" dirty="0" smtClean="0">
                <a:solidFill>
                  <a:srgbClr val="002060"/>
                </a:solidFill>
              </a:rPr>
              <a:t>(t) </a:t>
            </a:r>
            <a:r>
              <a:rPr lang="fr-FR" sz="2000" dirty="0">
                <a:solidFill>
                  <a:srgbClr val="002060"/>
                </a:solidFill>
              </a:rPr>
              <a:t>- </a:t>
            </a:r>
            <a:r>
              <a:rPr lang="fr-FR" sz="2000" dirty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fr-FR" sz="2000" baseline="-25000" dirty="0">
                <a:solidFill>
                  <a:srgbClr val="002060"/>
                </a:solidFill>
              </a:rPr>
              <a:t>a-</a:t>
            </a:r>
            <a:r>
              <a:rPr lang="fr-FR" sz="2000" dirty="0" smtClean="0">
                <a:solidFill>
                  <a:srgbClr val="002060"/>
                </a:solidFill>
              </a:rPr>
              <a:t>(t)</a:t>
            </a:r>
            <a:endParaRPr lang="fr-FR" sz="2000" dirty="0">
              <a:solidFill>
                <a:srgbClr val="00206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69852" y="2060848"/>
            <a:ext cx="44193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d</a:t>
            </a:r>
            <a:r>
              <a:rPr lang="fr-FR" sz="2000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i </a:t>
            </a:r>
            <a:r>
              <a:rPr lang="fr-FR" sz="2000" dirty="0">
                <a:solidFill>
                  <a:srgbClr val="002060"/>
                </a:solidFill>
                <a:cs typeface="Arial" panose="020B0604020202020204" pitchFamily="34" charset="0"/>
              </a:rPr>
              <a:t>(t)</a:t>
            </a:r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= </a:t>
            </a:r>
            <a:r>
              <a:rPr lang="fr-FR" sz="2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V</a:t>
            </a:r>
            <a:r>
              <a:rPr lang="fr-FR" sz="2000" baseline="-25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baseline="30000" dirty="0" err="1" smtClean="0">
                <a:solidFill>
                  <a:srgbClr val="002060"/>
                </a:solidFill>
                <a:cs typeface="Arial" panose="020B0604020202020204" pitchFamily="34" charset="0"/>
              </a:rPr>
              <a:t>NNN</a:t>
            </a:r>
            <a:r>
              <a:rPr lang="fr-FR" sz="2000" baseline="30000" dirty="0" smtClean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– V</a:t>
            </a:r>
            <a:r>
              <a:rPr lang="fr-FR" sz="2000" baseline="-25000" dirty="0" smtClean="0">
                <a:solidFill>
                  <a:srgbClr val="002060"/>
                </a:solidFill>
                <a:cs typeface="Arial" panose="020B0604020202020204" pitchFamily="34" charset="0"/>
              </a:rPr>
              <a:t>i</a:t>
            </a:r>
            <a:r>
              <a:rPr lang="fr-FR" sz="2000" dirty="0" smtClean="0">
                <a:solidFill>
                  <a:srgbClr val="002060"/>
                </a:solidFill>
                <a:cs typeface="Arial" panose="020B0604020202020204" pitchFamily="34" charset="0"/>
              </a:rPr>
              <a:t>(t) </a:t>
            </a:r>
            <a:endParaRPr lang="fr-FR" sz="2000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37" name="Flèche vers le bas 36"/>
          <p:cNvSpPr/>
          <p:nvPr/>
        </p:nvSpPr>
        <p:spPr>
          <a:xfrm rot="6512217">
            <a:off x="5144544" y="2908359"/>
            <a:ext cx="289380" cy="171772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997001" y="5949280"/>
            <a:ext cx="11480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>
                <a:solidFill>
                  <a:srgbClr val="002060"/>
                </a:solidFill>
              </a:rPr>
              <a:t>l</a:t>
            </a:r>
            <a:r>
              <a:rPr lang="fr-FR" sz="2000" baseline="-25000" dirty="0">
                <a:solidFill>
                  <a:srgbClr val="002060"/>
                </a:solidFill>
              </a:rPr>
              <a:t>a </a:t>
            </a:r>
            <a:r>
              <a:rPr lang="fr-FR" sz="2000" dirty="0">
                <a:solidFill>
                  <a:srgbClr val="002060"/>
                </a:solidFill>
              </a:rPr>
              <a:t>≤ </a:t>
            </a:r>
            <a:r>
              <a:rPr lang="fr-FR" sz="2000" dirty="0">
                <a:solidFill>
                  <a:srgbClr val="002060"/>
                </a:solidFill>
                <a:latin typeface="Symbol" panose="05050102010706020507" pitchFamily="18" charset="2"/>
              </a:rPr>
              <a:t>f</a:t>
            </a:r>
            <a:r>
              <a:rPr lang="fr-FR" sz="2000" baseline="-25000" dirty="0">
                <a:solidFill>
                  <a:srgbClr val="002060"/>
                </a:solidFill>
              </a:rPr>
              <a:t>a </a:t>
            </a:r>
            <a:r>
              <a:rPr lang="fr-FR" sz="2000" dirty="0">
                <a:solidFill>
                  <a:srgbClr val="002060"/>
                </a:solidFill>
              </a:rPr>
              <a:t>≤</a:t>
            </a:r>
            <a:r>
              <a:rPr lang="fr-FR" sz="2000" dirty="0" err="1">
                <a:solidFill>
                  <a:srgbClr val="002060"/>
                </a:solidFill>
              </a:rPr>
              <a:t>u</a:t>
            </a:r>
            <a:r>
              <a:rPr lang="fr-FR" sz="2000" baseline="-25000" dirty="0" err="1">
                <a:solidFill>
                  <a:srgbClr val="002060"/>
                </a:solidFill>
              </a:rPr>
              <a:t>a</a:t>
            </a:r>
            <a:endParaRPr lang="fr-FR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853778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331651" y="1027773"/>
            <a:ext cx="3088221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69A66"/>
                </a:solidFill>
              </a:rPr>
              <a:t>Définition</a:t>
            </a:r>
            <a:endParaRPr lang="en-US" sz="2800" dirty="0" smtClean="0">
              <a:solidFill>
                <a:srgbClr val="269A66"/>
              </a:solidFill>
            </a:endParaRPr>
          </a:p>
          <a:p>
            <a:endParaRPr lang="en-US" sz="2800" b="1" dirty="0">
              <a:solidFill>
                <a:srgbClr val="269A66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N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noeuds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arcs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2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sommets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supplémentaires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Monotype Corsiva" panose="03010101010201010101" pitchFamily="66" charset="0"/>
                <a:cs typeface="Arial" panose="020B0604020202020204" pitchFamily="34" charset="0"/>
              </a:rPr>
              <a:t>O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source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puits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L’arc </a:t>
            </a:r>
            <a:r>
              <a:rPr lang="fr-FR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 = (i; j) </a:t>
            </a:r>
            <a:r>
              <a:rPr lang="fr-FR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représente un lien existant entre deux </a:t>
            </a:r>
            <a:r>
              <a:rPr lang="fr-FR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noeuds</a:t>
            </a:r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5112" t="42206" r="67965" b="54545"/>
          <a:stretch/>
        </p:blipFill>
        <p:spPr bwMode="auto">
          <a:xfrm>
            <a:off x="1009738" y="1546584"/>
            <a:ext cx="1279669" cy="33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786" t="16417" r="36082" b="20336"/>
          <a:stretch/>
        </p:blipFill>
        <p:spPr bwMode="auto">
          <a:xfrm>
            <a:off x="3480179" y="1641704"/>
            <a:ext cx="5557267" cy="4022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71614" y="1546584"/>
            <a:ext cx="132315" cy="41171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6856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B05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>
                <a:solidFill>
                  <a:srgbClr val="269A66"/>
                </a:solidFill>
              </a:rPr>
              <a:t>Modélisation par graphe de transport</a:t>
            </a:r>
            <a:endParaRPr lang="en-US" dirty="0">
              <a:solidFill>
                <a:srgbClr val="269A6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0276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9361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Modélisation par graphe de transport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1651" y="1027773"/>
            <a:ext cx="337625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69A66"/>
                </a:solidFill>
              </a:rPr>
              <a:t>Définition</a:t>
            </a:r>
            <a:endParaRPr lang="en-US" sz="2800" dirty="0" smtClean="0">
              <a:solidFill>
                <a:srgbClr val="269A66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(k): flux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dynamique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associé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à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l’arc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a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limite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min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</a:t>
            </a:r>
            <a:r>
              <a:rPr lang="en-US" sz="20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limite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max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Tel que : l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 ≤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 ≤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</a:t>
            </a:r>
            <a:r>
              <a:rPr lang="en-US" sz="20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 rot="16200000">
            <a:off x="4605956" y="3735179"/>
            <a:ext cx="210165" cy="422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10" t="26191" r="36551" b="15584"/>
          <a:stretch/>
        </p:blipFill>
        <p:spPr bwMode="auto">
          <a:xfrm>
            <a:off x="3563888" y="1653887"/>
            <a:ext cx="5539621" cy="38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1816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44624"/>
            <a:ext cx="8229600" cy="93610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Modélisation par graphe de transport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31651" y="1027773"/>
            <a:ext cx="3448261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solidFill>
                  <a:srgbClr val="269A66"/>
                </a:solidFill>
              </a:rPr>
              <a:t>Définition</a:t>
            </a:r>
            <a:endParaRPr lang="en-US" sz="2800" dirty="0" smtClean="0">
              <a:solidFill>
                <a:srgbClr val="269A66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(k): flux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dynamique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associé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à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l’arc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a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limite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min</a:t>
            </a: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</a:t>
            </a:r>
            <a:r>
              <a:rPr lang="en-US" sz="20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limite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max</a:t>
            </a:r>
          </a:p>
          <a:p>
            <a:pPr marL="342900" indent="-342900">
              <a:buFontTx/>
              <a:buChar char="-"/>
            </a:pPr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Tel que : l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 ≤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 ≤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</a:t>
            </a:r>
            <a:r>
              <a:rPr lang="en-US" sz="20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endParaRPr lang="en-US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w</a:t>
            </a:r>
            <a:r>
              <a:rPr lang="en-US" sz="2000" baseline="-25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coût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associé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à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l’arc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 a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(k):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capacité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dynamique</a:t>
            </a:r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Contraint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par  </a:t>
            </a:r>
            <a:r>
              <a:rPr lang="en-US" sz="2000" u="sng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</a:t>
            </a:r>
            <a:r>
              <a:rPr lang="en-US" sz="2000" u="sng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≤ d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(k) ≤ d</a:t>
            </a:r>
            <a:r>
              <a:rPr lang="en-US" sz="2000" baseline="-25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</a:t>
            </a:r>
            <a:endParaRPr lang="fr-FR" sz="2000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21" name="Flèche vers le bas 20"/>
          <p:cNvSpPr/>
          <p:nvPr/>
        </p:nvSpPr>
        <p:spPr>
          <a:xfrm rot="16200000">
            <a:off x="4605956" y="3735179"/>
            <a:ext cx="210165" cy="4220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10" t="26191" r="36551" b="15584"/>
          <a:stretch/>
        </p:blipFill>
        <p:spPr bwMode="auto">
          <a:xfrm>
            <a:off x="3563888" y="1653887"/>
            <a:ext cx="5539621" cy="3863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6578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Optimisation de la répartition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39552" y="1362248"/>
            <a:ext cx="4539707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Un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graphe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étant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défini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, le but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consiste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à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satisfaire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tous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les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objectifs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chaque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noeuds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i.e.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D</a:t>
            </a:r>
            <a:r>
              <a:rPr lang="en-US" sz="2400" baseline="-250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),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en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optimisant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les flux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Symbol" panose="05050102010706020507" pitchFamily="18" charset="2"/>
                <a:cs typeface="Arial" panose="020B0604020202020204" pitchFamily="34" charset="0"/>
              </a:rPr>
              <a:t>f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(k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)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à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coût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minimal</a:t>
            </a:r>
          </a:p>
          <a:p>
            <a:pPr algn="just"/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  <a:p>
            <a:pPr marL="342900" indent="-342900" algn="just">
              <a:buFont typeface="Wingdings"/>
              <a:buChar char="à"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Problème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de satisfaction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contraintes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(CSP)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[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Houda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et al, 2016]</a:t>
            </a:r>
          </a:p>
          <a:p>
            <a:pPr marL="342900" indent="-342900" algn="just">
              <a:buFont typeface="Wingdings"/>
              <a:buChar char="à"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Optimisation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quadratique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(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descente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de gradient) 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[</a:t>
            </a:r>
            <a:r>
              <a:rPr lang="en-US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Duviella</a:t>
            </a:r>
            <a:r>
              <a:rPr lang="en-US" sz="20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  <a:sym typeface="Wingdings" panose="05000000000000000000" pitchFamily="2" charset="2"/>
              </a:rPr>
              <a:t> et al, 2016]</a:t>
            </a:r>
          </a:p>
          <a:p>
            <a:pPr marL="342900" indent="-342900" algn="just">
              <a:buFont typeface="Wingdings"/>
              <a:buChar char="à"/>
            </a:pPr>
            <a:endParaRPr lang="fr-FR" sz="20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6510" t="26191" r="36551" b="15584"/>
          <a:stretch/>
        </p:blipFill>
        <p:spPr bwMode="auto">
          <a:xfrm>
            <a:off x="5303405" y="1556792"/>
            <a:ext cx="3717062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8349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Outil </a:t>
            </a:r>
            <a:r>
              <a:rPr lang="fr-FR" dirty="0">
                <a:solidFill>
                  <a:srgbClr val="269A66"/>
                </a:solidFill>
              </a:rPr>
              <a:t>d’optimisation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11" name="Image 10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052" t="9169" r="14696" b="7613"/>
          <a:stretch>
            <a:fillRect/>
          </a:stretch>
        </p:blipFill>
        <p:spPr bwMode="auto">
          <a:xfrm>
            <a:off x="860830" y="1052736"/>
            <a:ext cx="7599393" cy="44644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34370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137" y="1844824"/>
            <a:ext cx="6594359" cy="2376264"/>
          </a:xfrm>
          <a:noFill/>
        </p:spPr>
        <p:txBody>
          <a:bodyPr>
            <a:noAutofit/>
          </a:bodyPr>
          <a:lstStyle/>
          <a:p>
            <a:r>
              <a:rPr lang="en-US" dirty="0" err="1" smtClean="0">
                <a:solidFill>
                  <a:srgbClr val="269A66"/>
                </a:solidFill>
              </a:rPr>
              <a:t>Cas</a:t>
            </a:r>
            <a:r>
              <a:rPr lang="en-US" dirty="0" smtClean="0">
                <a:solidFill>
                  <a:srgbClr val="269A66"/>
                </a:solidFill>
              </a:rPr>
              <a:t> </a:t>
            </a:r>
            <a:r>
              <a:rPr lang="en-US" dirty="0" err="1" smtClean="0">
                <a:solidFill>
                  <a:srgbClr val="269A66"/>
                </a:solidFill>
              </a:rPr>
              <a:t>d’étude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214" r="65659"/>
          <a:stretch/>
        </p:blipFill>
        <p:spPr>
          <a:xfrm>
            <a:off x="5054" y="12708"/>
            <a:ext cx="257189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478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Le transport en Europe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124744"/>
            <a:ext cx="5040560" cy="540060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en-US" sz="3000" b="1" dirty="0" err="1" smtClean="0">
                <a:solidFill>
                  <a:srgbClr val="269A66"/>
                </a:solidFill>
              </a:rPr>
              <a:t>Programme</a:t>
            </a:r>
            <a:r>
              <a:rPr lang="en-US" sz="3000" b="1" dirty="0" smtClean="0">
                <a:solidFill>
                  <a:srgbClr val="269A66"/>
                </a:solidFill>
              </a:rPr>
              <a:t> Ten-T</a:t>
            </a:r>
          </a:p>
          <a:p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Nouvelle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politique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d’infrastructures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Réduire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les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écarts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entre les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réseaux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transport des pays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européens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Suppression </a:t>
            </a:r>
            <a:r>
              <a:rPr lang="en-US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des </a:t>
            </a:r>
            <a:r>
              <a:rPr lang="en-US" sz="26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goulots</a:t>
            </a:r>
            <a:r>
              <a:rPr lang="en-US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d'étranglement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Surmonter les obstacles techniques (compatibilité entre les normes de transport)</a:t>
            </a:r>
          </a:p>
          <a:p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Améliorer les flux de transport pour les passagers </a:t>
            </a:r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et </a:t>
            </a:r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les </a:t>
            </a:r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marchandises</a:t>
            </a:r>
            <a:endParaRPr lang="en-US" sz="26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 l="20922" t="17726" r="46679" b="23955"/>
          <a:stretch>
            <a:fillRect/>
          </a:stretch>
        </p:blipFill>
        <p:spPr bwMode="auto">
          <a:xfrm>
            <a:off x="5700125" y="980728"/>
            <a:ext cx="3264363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844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Sous-réseau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126" b="4041"/>
          <a:stretch/>
        </p:blipFill>
        <p:spPr bwMode="auto">
          <a:xfrm>
            <a:off x="179512" y="871016"/>
            <a:ext cx="8689684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5980135" y="5013176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078120" y="2736352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282937" y="3976489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5606401" y="3861048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5832712" y="3501008"/>
            <a:ext cx="45719" cy="45719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/>
          <p:nvPr/>
        </p:nvCxnSpPr>
        <p:spPr>
          <a:xfrm flipH="1" flipV="1">
            <a:off x="3117144" y="2757620"/>
            <a:ext cx="2165793" cy="1223973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>
            <a:stCxn id="11" idx="7"/>
            <a:endCxn id="12" idx="4"/>
          </p:cNvCxnSpPr>
          <p:nvPr/>
        </p:nvCxnSpPr>
        <p:spPr>
          <a:xfrm flipV="1">
            <a:off x="5645425" y="3546727"/>
            <a:ext cx="210147" cy="321016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>
            <a:endCxn id="11" idx="4"/>
          </p:cNvCxnSpPr>
          <p:nvPr/>
        </p:nvCxnSpPr>
        <p:spPr>
          <a:xfrm flipV="1">
            <a:off x="5547046" y="3906767"/>
            <a:ext cx="82215" cy="242314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5328656" y="4022209"/>
            <a:ext cx="218390" cy="126871"/>
          </a:xfrm>
          <a:prstGeom prst="straightConnector1">
            <a:avLst/>
          </a:prstGeom>
          <a:ln w="38100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>
            <a:stCxn id="4" idx="7"/>
          </p:cNvCxnSpPr>
          <p:nvPr/>
        </p:nvCxnSpPr>
        <p:spPr>
          <a:xfrm flipH="1" flipV="1">
            <a:off x="5542112" y="4118748"/>
            <a:ext cx="477047" cy="901123"/>
          </a:xfrm>
          <a:prstGeom prst="straightConnector1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5724128" y="4221088"/>
            <a:ext cx="66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NR</a:t>
            </a:r>
            <a:r>
              <a:rPr lang="fr-FR" baseline="-25000" dirty="0" smtClean="0"/>
              <a:t>1</a:t>
            </a:r>
            <a:endParaRPr lang="fr-FR" baseline="-25000" dirty="0"/>
          </a:p>
        </p:txBody>
      </p:sp>
      <p:sp>
        <p:nvSpPr>
          <p:cNvPr id="28" name="ZoneTexte 27"/>
          <p:cNvSpPr txBox="1"/>
          <p:nvPr/>
        </p:nvSpPr>
        <p:spPr>
          <a:xfrm>
            <a:off x="3923928" y="2996952"/>
            <a:ext cx="66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NR</a:t>
            </a:r>
            <a:r>
              <a:rPr lang="fr-FR" baseline="-25000" dirty="0"/>
              <a:t>2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5716449" y="3573016"/>
            <a:ext cx="667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NR</a:t>
            </a:r>
            <a:r>
              <a:rPr lang="fr-FR" baseline="-25000" dirty="0"/>
              <a:t>3</a:t>
            </a:r>
          </a:p>
        </p:txBody>
      </p:sp>
      <p:sp>
        <p:nvSpPr>
          <p:cNvPr id="30" name="Rectangle 29"/>
          <p:cNvSpPr/>
          <p:nvPr/>
        </p:nvSpPr>
        <p:spPr>
          <a:xfrm>
            <a:off x="2987824" y="2636912"/>
            <a:ext cx="3096344" cy="2520280"/>
          </a:xfrm>
          <a:prstGeom prst="rect">
            <a:avLst/>
          </a:prstGeom>
          <a:noFill/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85777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err="1" smtClean="0">
                <a:solidFill>
                  <a:srgbClr val="269A66"/>
                </a:solidFill>
              </a:rPr>
              <a:t>Caracterisques</a:t>
            </a:r>
            <a:endParaRPr lang="en-US" dirty="0">
              <a:solidFill>
                <a:srgbClr val="0070C0"/>
              </a:solidFill>
            </a:endParaRPr>
          </a:p>
        </p:txBody>
      </p:sp>
      <p:graphicFrame>
        <p:nvGraphicFramePr>
          <p:cNvPr id="5" name="Tableau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525005602"/>
              </p:ext>
            </p:extLst>
          </p:nvPr>
        </p:nvGraphicFramePr>
        <p:xfrm>
          <a:off x="392071" y="3884114"/>
          <a:ext cx="8229601" cy="11290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78575"/>
                <a:gridCol w="1263686"/>
                <a:gridCol w="591180"/>
                <a:gridCol w="591180"/>
                <a:gridCol w="591180"/>
                <a:gridCol w="591180"/>
                <a:gridCol w="591180"/>
                <a:gridCol w="713170"/>
                <a:gridCol w="725681"/>
                <a:gridCol w="591180"/>
                <a:gridCol w="725681"/>
                <a:gridCol w="775728"/>
              </a:tblGrid>
              <a:tr h="18817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[km]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[m]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effectLst/>
                        </a:rPr>
                        <a:t>/s]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effectLst/>
                        </a:rPr>
                        <a:t>/s]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effectLst/>
                        </a:rPr>
                        <a:t>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effectLst/>
                        </a:rPr>
                        <a:t>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[m</a:t>
                      </a:r>
                      <a:r>
                        <a:rPr lang="fr-FR" sz="1100" u="none" strike="noStrike" baseline="30000" dirty="0">
                          <a:effectLst/>
                        </a:rPr>
                        <a:t>3</a:t>
                      </a:r>
                      <a:r>
                        <a:rPr lang="fr-FR" sz="1100" u="none" strike="noStrike" dirty="0">
                          <a:effectLst/>
                        </a:rPr>
                        <a:t>/s]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</a:tr>
              <a:tr h="376354"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Length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Width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Depth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 dirty="0">
                          <a:effectLst/>
                        </a:rPr>
                        <a:t>HNL (+)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LNL (-)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Uncont. inputs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Cont. inputs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Lock Up.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Lock Down.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Cont. Gate Up.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</a:tr>
              <a:tr h="1881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NR1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Douai-Don-Cuinchy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56.724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41.8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3.7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6.56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[-1;0]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6,709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-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-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</a:tr>
              <a:tr h="1881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NR2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Cuinchy-Fontinettes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42.300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52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4.3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0.63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[-5;5]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3,526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23,000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[0;10]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</a:tr>
              <a:tr h="18817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u="none" strike="noStrike">
                          <a:effectLst/>
                        </a:rPr>
                        <a:t>NR3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u="none" strike="noStrike">
                          <a:effectLst/>
                        </a:rPr>
                        <a:t>Don-Grand Carre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25.694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45.1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3.3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0.05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1.2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>
                          <a:effectLst/>
                        </a:rPr>
                        <a:t>0</a:t>
                      </a:r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5,904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 smtClean="0">
                          <a:effectLst/>
                        </a:rPr>
                        <a:t>7,339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100" u="none" strike="noStrike" dirty="0">
                          <a:effectLst/>
                        </a:rPr>
                        <a:t>[0;30]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409" marR="9409" marT="9409" marB="0" anchor="b"/>
                </a:tc>
              </a:tr>
            </a:tbl>
          </a:graphicData>
        </a:graphic>
      </p:graphicFrame>
      <p:grpSp>
        <p:nvGrpSpPr>
          <p:cNvPr id="20" name="Groupe 19"/>
          <p:cNvGrpSpPr/>
          <p:nvPr/>
        </p:nvGrpSpPr>
        <p:grpSpPr>
          <a:xfrm>
            <a:off x="2995738" y="1432258"/>
            <a:ext cx="3182112" cy="2284774"/>
            <a:chOff x="2995738" y="1130162"/>
            <a:chExt cx="3182112" cy="2284774"/>
          </a:xfrm>
        </p:grpSpPr>
        <p:grpSp>
          <p:nvGrpSpPr>
            <p:cNvPr id="15" name="Groupe 14"/>
            <p:cNvGrpSpPr/>
            <p:nvPr/>
          </p:nvGrpSpPr>
          <p:grpSpPr>
            <a:xfrm>
              <a:off x="2995738" y="1130162"/>
              <a:ext cx="3182112" cy="2284774"/>
              <a:chOff x="2995738" y="1130162"/>
              <a:chExt cx="3182112" cy="2284774"/>
            </a:xfrm>
          </p:grpSpPr>
          <p:grpSp>
            <p:nvGrpSpPr>
              <p:cNvPr id="13" name="Groupe 12"/>
              <p:cNvGrpSpPr/>
              <p:nvPr/>
            </p:nvGrpSpPr>
            <p:grpSpPr>
              <a:xfrm>
                <a:off x="2995738" y="1130162"/>
                <a:ext cx="3182112" cy="2284774"/>
                <a:chOff x="2773771" y="1130906"/>
                <a:chExt cx="3182112" cy="2284774"/>
              </a:xfrm>
            </p:grpSpPr>
            <p:pic>
              <p:nvPicPr>
                <p:cNvPr id="22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l="30097" t="55559" r="45446" b="13208"/>
                <a:stretch/>
              </p:blipFill>
              <p:spPr bwMode="auto">
                <a:xfrm>
                  <a:off x="2773771" y="1130906"/>
                  <a:ext cx="3182112" cy="22847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=""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=""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2915816" y="1989593"/>
                  <a:ext cx="72008" cy="90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3203848" y="1718564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3662530" y="1781694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1" name="Rectangle 30"/>
                <p:cNvSpPr/>
                <p:nvPr/>
              </p:nvSpPr>
              <p:spPr>
                <a:xfrm>
                  <a:off x="3569312" y="2564904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2" name="Rectangle 31"/>
                <p:cNvSpPr/>
                <p:nvPr/>
              </p:nvSpPr>
              <p:spPr>
                <a:xfrm>
                  <a:off x="3995936" y="2007593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3" name="Rectangle 32"/>
                <p:cNvSpPr/>
                <p:nvPr/>
              </p:nvSpPr>
              <p:spPr>
                <a:xfrm>
                  <a:off x="4644008" y="1484784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5292080" y="1989593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5436096" y="1277638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5588990" y="1511418"/>
                  <a:ext cx="72008" cy="6756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" name="Rectangle 36"/>
                <p:cNvSpPr/>
                <p:nvPr/>
              </p:nvSpPr>
              <p:spPr>
                <a:xfrm>
                  <a:off x="4940918" y="1259882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8" name="Rectangle 37"/>
                <p:cNvSpPr/>
                <p:nvPr/>
              </p:nvSpPr>
              <p:spPr>
                <a:xfrm>
                  <a:off x="5423767" y="2475381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9" name="Rectangle 38"/>
                <p:cNvSpPr/>
                <p:nvPr/>
              </p:nvSpPr>
              <p:spPr>
                <a:xfrm>
                  <a:off x="4932040" y="2420888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0" name="Rectangle 39"/>
                <p:cNvSpPr/>
                <p:nvPr/>
              </p:nvSpPr>
              <p:spPr>
                <a:xfrm>
                  <a:off x="5588994" y="2700042"/>
                  <a:ext cx="72004" cy="7200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1" name="Rectangle 40"/>
                <p:cNvSpPr/>
                <p:nvPr/>
              </p:nvSpPr>
              <p:spPr>
                <a:xfrm>
                  <a:off x="5292080" y="3195220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42" name="Rectangle 41"/>
                <p:cNvSpPr/>
                <p:nvPr/>
              </p:nvSpPr>
              <p:spPr>
                <a:xfrm>
                  <a:off x="4644008" y="2996952"/>
                  <a:ext cx="72008" cy="14401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43" name="Rectangle 42"/>
              <p:cNvSpPr/>
              <p:nvPr/>
            </p:nvSpPr>
            <p:spPr>
              <a:xfrm>
                <a:off x="3461819" y="3140224"/>
                <a:ext cx="246085" cy="2167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4" name="ZoneTexte 43"/>
            <p:cNvSpPr txBox="1"/>
            <p:nvPr/>
          </p:nvSpPr>
          <p:spPr>
            <a:xfrm>
              <a:off x="3015442" y="1924966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45" name="ZoneTexte 44"/>
            <p:cNvSpPr txBox="1"/>
            <p:nvPr/>
          </p:nvSpPr>
          <p:spPr>
            <a:xfrm>
              <a:off x="3318295" y="1664312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785855" y="1704793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653652" y="2505363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48" name="ZoneTexte 47"/>
            <p:cNvSpPr txBox="1"/>
            <p:nvPr/>
          </p:nvSpPr>
          <p:spPr>
            <a:xfrm>
              <a:off x="4083257" y="1925710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707904" y="2078857"/>
              <a:ext cx="83375" cy="193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55330" y="1598360"/>
              <a:ext cx="83375" cy="193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456344" y="2762525"/>
              <a:ext cx="83375" cy="1936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611224" y="2097344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1</a:t>
              </a:r>
              <a:endParaRPr lang="fr-FR" sz="1100" dirty="0"/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4776703" y="1415840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5064243" y="1168922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5534785" y="1209219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5714316" y="1430532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5430693" y="1939769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5339007" y="1601422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/>
                <a:t>2</a:t>
              </a: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794951" y="2929583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5048942" y="2365931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60" name="ZoneTexte 59"/>
            <p:cNvSpPr txBox="1"/>
            <p:nvPr/>
          </p:nvSpPr>
          <p:spPr>
            <a:xfrm>
              <a:off x="5536761" y="2398084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5713872" y="2610898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5358742" y="2762265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5404636" y="3117803"/>
              <a:ext cx="21602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100" dirty="0" smtClean="0"/>
                <a:t>3</a:t>
              </a:r>
              <a:endParaRPr lang="fr-FR" sz="1100" dirty="0"/>
            </a:p>
          </p:txBody>
        </p:sp>
      </p:grpSp>
      <p:sp>
        <p:nvSpPr>
          <p:cNvPr id="4096" name="Rectangle 4095"/>
          <p:cNvSpPr/>
          <p:nvPr/>
        </p:nvSpPr>
        <p:spPr>
          <a:xfrm>
            <a:off x="600254" y="778120"/>
            <a:ext cx="73561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dirty="0">
                <a:solidFill>
                  <a:srgbClr val="269A66"/>
                </a:solidFill>
              </a:rPr>
              <a:t>Douai-</a:t>
            </a:r>
            <a:r>
              <a:rPr lang="en-US" sz="2800" dirty="0" err="1">
                <a:solidFill>
                  <a:srgbClr val="269A66"/>
                </a:solidFill>
              </a:rPr>
              <a:t>Fontinettes</a:t>
            </a:r>
            <a:r>
              <a:rPr lang="en-US" sz="2800" dirty="0">
                <a:solidFill>
                  <a:srgbClr val="269A66"/>
                </a:solidFill>
              </a:rPr>
              <a:t>-Grand </a:t>
            </a:r>
            <a:r>
              <a:rPr lang="en-US" sz="2800" dirty="0" err="1">
                <a:solidFill>
                  <a:srgbClr val="269A66"/>
                </a:solidFill>
              </a:rPr>
              <a:t>Carré</a:t>
            </a:r>
            <a:endParaRPr lang="en-US" sz="2800" dirty="0">
              <a:solidFill>
                <a:srgbClr val="269A66"/>
              </a:solidFill>
            </a:endParaRPr>
          </a:p>
        </p:txBody>
      </p:sp>
      <p:sp>
        <p:nvSpPr>
          <p:cNvPr id="4097" name="Rectangle 4096"/>
          <p:cNvSpPr/>
          <p:nvPr/>
        </p:nvSpPr>
        <p:spPr>
          <a:xfrm>
            <a:off x="424220" y="5219908"/>
            <a:ext cx="3587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Période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de navigation :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14h</a:t>
            </a: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8515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4888" y="-27384"/>
            <a:ext cx="82296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Modélisation avec l’outil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4296" t="5720" r="12060" b="5606"/>
          <a:stretch/>
        </p:blipFill>
        <p:spPr bwMode="auto">
          <a:xfrm>
            <a:off x="971599" y="856691"/>
            <a:ext cx="6904995" cy="5196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948264" y="6068912"/>
            <a:ext cx="1981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>
                <a:hlinkClick r:id="rId3"/>
              </a:rPr>
              <a:t>Gepeteau</a:t>
            </a:r>
            <a:r>
              <a:rPr lang="fr-FR" dirty="0" smtClean="0">
                <a:hlinkClick r:id="rId3"/>
              </a:rPr>
              <a:t> software</a:t>
            </a:r>
            <a:endParaRPr lang="fr-FR" dirty="0"/>
          </a:p>
        </p:txBody>
      </p:sp>
    </p:spTree>
    <p:extLst>
      <p:ext uri="{BB962C8B-B14F-4D97-AF65-F5344CB8AC3E}">
        <p14:creationId xmlns="" xmlns:p14="http://schemas.microsoft.com/office/powerpoint/2010/main" val="217089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Klaudia\WorkingDocuments\DataFigures\Photos\P7090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2736"/>
            <a:ext cx="5832648" cy="43748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196752"/>
            <a:ext cx="8229600" cy="1143000"/>
          </a:xfrm>
        </p:spPr>
        <p:txBody>
          <a:bodyPr/>
          <a:lstStyle/>
          <a:p>
            <a:r>
              <a:rPr lang="fr-FR" dirty="0" smtClean="0"/>
              <a:t>Remerciement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619672" y="4572997"/>
            <a:ext cx="54726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GEPET-EAU projet </a:t>
            </a:r>
            <a:r>
              <a:rPr lang="fr-FR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Website</a:t>
            </a:r>
            <a:r>
              <a:rPr lang="fr-FR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fr-FR" sz="2800" b="1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b="1" u="sng" dirty="0" smtClean="0">
                <a:solidFill>
                  <a:schemeClr val="tx2">
                    <a:lumMod val="20000"/>
                    <a:lumOff val="80000"/>
                  </a:schemeClr>
                </a:solidFill>
                <a:latin typeface="Arial" pitchFamily="34" charset="0"/>
                <a:cs typeface="Arial" pitchFamily="34" charset="0"/>
              </a:rPr>
              <a:t>http://gepeteau.wordpress.com/enversion/</a:t>
            </a:r>
          </a:p>
        </p:txBody>
      </p:sp>
      <p:pic>
        <p:nvPicPr>
          <p:cNvPr id="11" name="Image 10" descr="Logo-VNF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1760" y="5975573"/>
            <a:ext cx="1224136" cy="814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 11" descr="medde.jp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72400" y="5618521"/>
            <a:ext cx="900344" cy="1182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 12" descr="250px-Irstea_(logo).sv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20975" y="5877272"/>
            <a:ext cx="967049" cy="9361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Image 13" descr="Upc_logo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660232" y="6113964"/>
            <a:ext cx="1368152" cy="6428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Image 14" descr="dreal-nord-pas-de-calai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100392" y="64908"/>
            <a:ext cx="961821" cy="1224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Image 15" descr="logo_agence_de_leau_ap_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860032" y="6116152"/>
            <a:ext cx="1656184" cy="5328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Image 16" descr="5d14478faf6e4243e346ee78577d8598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496" y="6093296"/>
            <a:ext cx="1152128" cy="684169"/>
          </a:xfrm>
          <a:prstGeom prst="rect">
            <a:avLst/>
          </a:prstGeom>
        </p:spPr>
      </p:pic>
      <p:pic>
        <p:nvPicPr>
          <p:cNvPr id="18" name="Image 17" descr="ur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707904" y="116632"/>
            <a:ext cx="3275856" cy="5603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Image 18" descr="Mines Doua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07584" y="5880774"/>
            <a:ext cx="960160" cy="932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7364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036496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Les voies navigables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4536504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err="1" smtClean="0">
                <a:solidFill>
                  <a:srgbClr val="269A66"/>
                </a:solidFill>
              </a:rPr>
              <a:t>Réseau</a:t>
            </a:r>
            <a:r>
              <a:rPr lang="en-US" sz="2800" b="1" dirty="0" smtClean="0">
                <a:solidFill>
                  <a:srgbClr val="269A66"/>
                </a:solidFill>
              </a:rPr>
              <a:t> </a:t>
            </a:r>
            <a:r>
              <a:rPr lang="en-US" sz="2800" b="1" dirty="0" err="1" smtClean="0">
                <a:solidFill>
                  <a:srgbClr val="269A66"/>
                </a:solidFill>
              </a:rPr>
              <a:t>européen</a:t>
            </a:r>
            <a:endParaRPr lang="en-US" sz="2800" b="1" dirty="0">
              <a:solidFill>
                <a:srgbClr val="269A66"/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Plus de  38 000 km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plusieurs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milliards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tonnes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marchandises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transpotés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par an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Connections entre les ports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européens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et les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plateformes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multimodales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r>
              <a:rPr lang="en-US" sz="2800" b="1" dirty="0" err="1" smtClean="0">
                <a:solidFill>
                  <a:srgbClr val="269A66"/>
                </a:solidFill>
              </a:rPr>
              <a:t>Avantages</a:t>
            </a:r>
            <a:r>
              <a:rPr lang="en-US" sz="2800" b="1" dirty="0" smtClean="0">
                <a:solidFill>
                  <a:srgbClr val="269A66"/>
                </a:solidFill>
              </a:rPr>
              <a:t> du transport fluvial</a:t>
            </a:r>
            <a:endParaRPr lang="en-US" sz="2800" b="1" dirty="0">
              <a:solidFill>
                <a:srgbClr val="269A66"/>
              </a:solidFill>
            </a:endParaRPr>
          </a:p>
          <a:p>
            <a:r>
              <a:rPr lang="en-US" sz="2400" u="sng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Ecologique</a:t>
            </a:r>
            <a:endParaRPr lang="en-US" sz="2400" u="sng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Compétitif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endParaRPr lang="en-US" sz="2800" dirty="0" smtClean="0">
              <a:solidFill>
                <a:srgbClr val="002060"/>
              </a:solidFill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 cstate="print"/>
          <a:srcRect l="20061" t="16286" r="20579" b="5955"/>
          <a:stretch>
            <a:fillRect/>
          </a:stretch>
        </p:blipFill>
        <p:spPr bwMode="auto">
          <a:xfrm>
            <a:off x="4932040" y="1052736"/>
            <a:ext cx="395780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Content Placeholder 2"/>
          <p:cNvSpPr txBox="1">
            <a:spLocks/>
          </p:cNvSpPr>
          <p:nvPr/>
        </p:nvSpPr>
        <p:spPr>
          <a:xfrm>
            <a:off x="395536" y="5877272"/>
            <a:ext cx="7056784" cy="12001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A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lternative aux transports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routier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et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ferroviaire</a:t>
            </a:r>
            <a:endParaRPr lang="en-US" sz="2400" dirty="0" smtClean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092438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9144000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Voies navigables en France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 l="23621" t="28526" r="43177" b="20355"/>
          <a:stretch>
            <a:fillRect/>
          </a:stretch>
        </p:blipFill>
        <p:spPr bwMode="auto">
          <a:xfrm>
            <a:off x="5344229" y="1052735"/>
            <a:ext cx="3764275" cy="3622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251520" y="1124744"/>
            <a:ext cx="5472608" cy="489654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err="1" smtClean="0">
                <a:solidFill>
                  <a:srgbClr val="269A66"/>
                </a:solidFill>
              </a:rPr>
              <a:t>Caractéristiques</a:t>
            </a:r>
            <a:endParaRPr lang="en-US" sz="2800" b="1" dirty="0">
              <a:solidFill>
                <a:srgbClr val="269A66"/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Plus de 8500 km</a:t>
            </a:r>
          </a:p>
          <a:p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Gestion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par 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VNF</a:t>
            </a: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Transport : 55 millions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tonnes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2008</a:t>
            </a:r>
          </a:p>
          <a:p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Une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croissance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+21% 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1998-2008)</a:t>
            </a:r>
          </a:p>
          <a:p>
            <a:pPr>
              <a:buNone/>
            </a:pPr>
            <a:r>
              <a:rPr lang="en-US" sz="2800" b="1" dirty="0" smtClean="0">
                <a:solidFill>
                  <a:srgbClr val="269A66"/>
                </a:solidFill>
              </a:rPr>
              <a:t>Evolution du transport fluvial</a:t>
            </a:r>
            <a:endParaRPr lang="en-US" sz="2800" b="1" dirty="0">
              <a:solidFill>
                <a:srgbClr val="269A66"/>
              </a:solidFill>
            </a:endParaRPr>
          </a:p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Canal Seine-Nord </a:t>
            </a:r>
          </a:p>
          <a:p>
            <a:pPr>
              <a:buNone/>
            </a:pPr>
            <a:endParaRPr lang="en-US" sz="28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en-US" sz="2800" dirty="0" smtClean="0">
                <a:solidFill>
                  <a:srgbClr val="002060"/>
                </a:solidFill>
              </a:rPr>
              <a:t> </a:t>
            </a:r>
          </a:p>
          <a:p>
            <a:endParaRPr lang="en-US" sz="2800" dirty="0" smtClean="0">
              <a:solidFill>
                <a:srgbClr val="00206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4675085"/>
            <a:ext cx="51845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Augmentation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prévue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de la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demande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35%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d’ici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2050 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[</a:t>
            </a:r>
            <a:r>
              <a:rPr lang="en-US" dirty="0" err="1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Beuthe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et al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, 2012]</a:t>
            </a:r>
            <a:endParaRPr lang="en-US" b="1" dirty="0" smtClean="0">
              <a:solidFill>
                <a:schemeClr val="tx2">
                  <a:lumMod val="60000"/>
                  <a:lumOff val="40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7452320" y="2348880"/>
            <a:ext cx="720080" cy="1080120"/>
          </a:xfrm>
          <a:prstGeom prst="ellipse">
            <a:avLst/>
          </a:prstGeom>
          <a:solidFill>
            <a:srgbClr val="FF0000">
              <a:alpha val="24000"/>
            </a:srgbClr>
          </a:solidFill>
          <a:ln w="38100">
            <a:solidFill>
              <a:srgbClr val="FF79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="" xmlns:p14="http://schemas.microsoft.com/office/powerpoint/2010/main" val="5914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Changement climatique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230" t="34870" r="40789" b="26381"/>
          <a:stretch>
            <a:fillRect/>
          </a:stretch>
        </p:blipFill>
        <p:spPr bwMode="auto">
          <a:xfrm>
            <a:off x="5095551" y="1154857"/>
            <a:ext cx="4012954" cy="2778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79512" y="1196752"/>
            <a:ext cx="5112568" cy="48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800" b="1" dirty="0" smtClean="0">
                <a:solidFill>
                  <a:srgbClr val="269A66"/>
                </a:solidFill>
              </a:rPr>
              <a:t>GIEC </a:t>
            </a:r>
            <a:r>
              <a:rPr lang="en-US" sz="2800" b="1" dirty="0">
                <a:solidFill>
                  <a:srgbClr val="269A66"/>
                </a:solidFill>
              </a:rPr>
              <a:t>– </a:t>
            </a:r>
            <a:r>
              <a:rPr lang="en-US" sz="2800" b="1" dirty="0" smtClean="0">
                <a:solidFill>
                  <a:srgbClr val="269A66"/>
                </a:solidFill>
              </a:rPr>
              <a:t>Rapport </a:t>
            </a:r>
            <a:r>
              <a:rPr lang="en-US" sz="2800" b="1" dirty="0">
                <a:solidFill>
                  <a:srgbClr val="269A66"/>
                </a:solidFill>
              </a:rPr>
              <a:t>2014</a:t>
            </a:r>
          </a:p>
          <a:p>
            <a:pPr marL="34290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Human 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influence on the climate </a:t>
            </a:r>
            <a:r>
              <a:rPr lang="en-US" sz="2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system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is clear and growing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</a:p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Emission des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gaz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à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effet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de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serre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“</a:t>
            </a:r>
            <a:r>
              <a:rPr lang="en-US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came by 11% from transport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 (2000-2010)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en-US" sz="2800" b="1" dirty="0" smtClean="0">
                <a:solidFill>
                  <a:srgbClr val="269A66"/>
                </a:solidFill>
              </a:rPr>
              <a:t>Proposition </a:t>
            </a:r>
            <a:r>
              <a:rPr lang="en-US" sz="2800" b="1" dirty="0" err="1" smtClean="0">
                <a:solidFill>
                  <a:srgbClr val="269A66"/>
                </a:solidFill>
              </a:rPr>
              <a:t>d’alternatives</a:t>
            </a:r>
            <a:endParaRPr lang="en-US" sz="2800" b="1" dirty="0" smtClean="0">
              <a:solidFill>
                <a:srgbClr val="269A66"/>
              </a:solidFill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5536" y="4149080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“In the transport sector, technical and behavioral mitigation measures could reduce final energy demand significantly below baseline levels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”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Mesures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d’atténuation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Transport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alternatif</a:t>
            </a:r>
            <a:endParaRPr lang="en-US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marL="342900" lvl="0" indent="-342900">
              <a:buFont typeface="Wingdings"/>
              <a:buChar char="à"/>
            </a:pPr>
            <a:endParaRPr lang="fr-FR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22225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928992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Impacts sur les voies navigables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1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4230" t="34870" r="40789" b="26381"/>
          <a:stretch>
            <a:fillRect/>
          </a:stretch>
        </p:blipFill>
        <p:spPr bwMode="auto">
          <a:xfrm>
            <a:off x="6132173" y="1124744"/>
            <a:ext cx="2544283" cy="1761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779071" y="1268760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1204482" y="1441255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1728222" y="1268760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580164" y="1743055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1204482" y="1891498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1728222" y="1666317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819" t="35204" r="37853" b="35281"/>
          <a:stretch/>
        </p:blipFill>
        <p:spPr bwMode="auto">
          <a:xfrm>
            <a:off x="2179408" y="1530981"/>
            <a:ext cx="687304" cy="6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Content Placeholder 2"/>
          <p:cNvSpPr txBox="1">
            <a:spLocks/>
          </p:cNvSpPr>
          <p:nvPr/>
        </p:nvSpPr>
        <p:spPr>
          <a:xfrm>
            <a:off x="251520" y="2514236"/>
            <a:ext cx="2844316" cy="698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Augmentation de la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demande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  <a:sym typeface="Wingdings" pitchFamily="2" charset="2"/>
            </a:endParaRPr>
          </a:p>
        </p:txBody>
      </p:sp>
      <p:sp>
        <p:nvSpPr>
          <p:cNvPr id="24" name="Content Placeholder 2"/>
          <p:cNvSpPr txBox="1">
            <a:spLocks/>
          </p:cNvSpPr>
          <p:nvPr/>
        </p:nvSpPr>
        <p:spPr>
          <a:xfrm>
            <a:off x="6084168" y="2852936"/>
            <a:ext cx="2844316" cy="698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Changement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climatique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  <a:sym typeface="Wingdings" pitchFamily="2" charset="2"/>
            </a:endParaRPr>
          </a:p>
        </p:txBody>
      </p:sp>
      <p:sp>
        <p:nvSpPr>
          <p:cNvPr id="6" name="Flèche vers le bas 5"/>
          <p:cNvSpPr/>
          <p:nvPr/>
        </p:nvSpPr>
        <p:spPr>
          <a:xfrm rot="19813285">
            <a:off x="3044221" y="2500709"/>
            <a:ext cx="481152" cy="842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Flèche vers le bas 24"/>
          <p:cNvSpPr/>
          <p:nvPr/>
        </p:nvSpPr>
        <p:spPr>
          <a:xfrm rot="1836953">
            <a:off x="5314725" y="2500650"/>
            <a:ext cx="481152" cy="8427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6" name="Picture 4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3060" y="3417313"/>
            <a:ext cx="3561108" cy="181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Content Placeholder 2"/>
          <p:cNvSpPr txBox="1">
            <a:spLocks/>
          </p:cNvSpPr>
          <p:nvPr/>
        </p:nvSpPr>
        <p:spPr>
          <a:xfrm>
            <a:off x="1466375" y="5301208"/>
            <a:ext cx="5913937" cy="8640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rgbClr val="2594D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Quels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sont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les impacts ?</a:t>
            </a:r>
          </a:p>
          <a:p>
            <a:pPr marL="0" indent="0" algn="ctr">
              <a:buNone/>
            </a:pP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Quelles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sont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les </a:t>
            </a:r>
            <a:r>
              <a:rPr lang="en-US" sz="24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mesures</a:t>
            </a:r>
            <a:r>
              <a:rPr lang="en-US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</a:t>
            </a:r>
            <a:r>
              <a:rPr lang="en-US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d’adaptation</a:t>
            </a:r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  <a:sym typeface="Wingdings" pitchFamily="2" charset="2"/>
              </a:rPr>
              <a:t> ?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+mn-cs"/>
              <a:sym typeface="Wingdings" pitchFamily="2" charset="2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45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42137" y="1844824"/>
            <a:ext cx="6594359" cy="2376264"/>
          </a:xfrm>
          <a:noFill/>
        </p:spPr>
        <p:txBody>
          <a:bodyPr>
            <a:noAutofit/>
          </a:bodyPr>
          <a:lstStyle/>
          <a:p>
            <a:r>
              <a:rPr lang="en-US" dirty="0" err="1">
                <a:solidFill>
                  <a:srgbClr val="269A66"/>
                </a:solidFill>
              </a:rPr>
              <a:t>Expérience</a:t>
            </a:r>
            <a:r>
              <a:rPr lang="en-US" dirty="0">
                <a:solidFill>
                  <a:srgbClr val="269A66"/>
                </a:solidFill>
              </a:rPr>
              <a:t> </a:t>
            </a:r>
            <a:r>
              <a:rPr lang="en-US" dirty="0" err="1">
                <a:solidFill>
                  <a:srgbClr val="269A66"/>
                </a:solidFill>
              </a:rPr>
              <a:t>Européenne</a:t>
            </a:r>
            <a:endParaRPr lang="en-US" dirty="0">
              <a:solidFill>
                <a:srgbClr val="269A66"/>
              </a:solidFill>
            </a:endParaRPr>
          </a:p>
        </p:txBody>
      </p:sp>
      <p:pic>
        <p:nvPicPr>
          <p:cNvPr id="4" name="Image 3" descr="PhotoNOV2011 083.JPG"/>
          <p:cNvPicPr>
            <a:picLocks noChangeAspect="1"/>
          </p:cNvPicPr>
          <p:nvPr/>
        </p:nvPicPr>
        <p:blipFill rotWithShape="1">
          <a:blip r:embed="rId3" cstate="print"/>
          <a:srcRect l="36917" r="36699"/>
          <a:stretch/>
        </p:blipFill>
        <p:spPr>
          <a:xfrm>
            <a:off x="-727" y="489"/>
            <a:ext cx="2412487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31795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-27384"/>
            <a:ext cx="8928992" cy="10081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>
                <a:solidFill>
                  <a:srgbClr val="269A66"/>
                </a:solidFill>
              </a:rPr>
              <a:t>Projet </a:t>
            </a:r>
            <a:r>
              <a:rPr lang="fr-FR" dirty="0" err="1" smtClean="0">
                <a:solidFill>
                  <a:srgbClr val="269A66"/>
                </a:solidFill>
              </a:rPr>
              <a:t>Kliwas</a:t>
            </a:r>
            <a:endParaRPr lang="en-US" dirty="0">
              <a:solidFill>
                <a:srgbClr val="269A66"/>
              </a:solidFill>
            </a:endParaRPr>
          </a:p>
        </p:txBody>
      </p:sp>
      <p:sp>
        <p:nvSpPr>
          <p:cNvPr id="28" name="Espace réservé du contenu 2"/>
          <p:cNvSpPr>
            <a:spLocks noGrp="1"/>
          </p:cNvSpPr>
          <p:nvPr>
            <p:ph idx="1"/>
          </p:nvPr>
        </p:nvSpPr>
        <p:spPr>
          <a:xfrm>
            <a:off x="395536" y="980728"/>
            <a:ext cx="8219256" cy="5877272"/>
          </a:xfrm>
        </p:spPr>
        <p:txBody>
          <a:bodyPr>
            <a:normAutofit fontScale="92500" lnSpcReduction="20000"/>
          </a:bodyPr>
          <a:lstStyle/>
          <a:p>
            <a:pPr algn="just">
              <a:lnSpc>
                <a:spcPct val="115000"/>
              </a:lnSpc>
              <a:buNone/>
            </a:pPr>
            <a:r>
              <a:rPr lang="fr-FR" sz="3000" dirty="0" smtClean="0">
                <a:solidFill>
                  <a:srgbClr val="269A66"/>
                </a:solidFill>
              </a:rPr>
              <a:t>Date : 2007-</a:t>
            </a:r>
            <a:r>
              <a:rPr lang="fr-FR" sz="3000" dirty="0">
                <a:solidFill>
                  <a:srgbClr val="269A66"/>
                </a:solidFill>
              </a:rPr>
              <a:t>…</a:t>
            </a:r>
          </a:p>
          <a:p>
            <a:r>
              <a:rPr lang="fr-FR" sz="3000" dirty="0">
                <a:solidFill>
                  <a:srgbClr val="269A66"/>
                </a:solidFill>
              </a:rPr>
              <a:t>Mutualisation de modèles climatiques et de modèles hydrologiques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Etude focalisée </a:t>
            </a:r>
            <a:r>
              <a:rPr lang="fr-FR" sz="3000" dirty="0">
                <a:solidFill>
                  <a:srgbClr val="269A66"/>
                </a:solidFill>
              </a:rPr>
              <a:t>sur </a:t>
            </a:r>
            <a:r>
              <a:rPr lang="fr-FR" sz="3000" dirty="0" smtClean="0">
                <a:solidFill>
                  <a:srgbClr val="269A66"/>
                </a:solidFill>
              </a:rPr>
              <a:t>les </a:t>
            </a:r>
            <a:r>
              <a:rPr lang="fr-FR" sz="3000" dirty="0">
                <a:solidFill>
                  <a:srgbClr val="269A66"/>
                </a:solidFill>
              </a:rPr>
              <a:t>voies navigables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Applications </a:t>
            </a:r>
            <a:r>
              <a:rPr lang="fr-FR" sz="3000" dirty="0">
                <a:solidFill>
                  <a:srgbClr val="269A66"/>
                </a:solidFill>
              </a:rPr>
              <a:t>au Rhin, Elbe et </a:t>
            </a:r>
            <a:r>
              <a:rPr lang="fr-FR" sz="3000" dirty="0" smtClean="0">
                <a:solidFill>
                  <a:srgbClr val="269A66"/>
                </a:solidFill>
              </a:rPr>
              <a:t>Danube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Etude de la température, de la pluviométrie et des régimes hydrauliques</a:t>
            </a:r>
            <a:endParaRPr lang="fr-FR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Projections </a:t>
            </a:r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2021-2050 et 2071-2100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Résultats par bassin versant sur deux périodes – hivernale et estivale</a:t>
            </a:r>
          </a:p>
          <a:p>
            <a:r>
              <a:rPr lang="fr-FR" sz="3000" dirty="0" smtClean="0">
                <a:solidFill>
                  <a:srgbClr val="269A66"/>
                </a:solidFill>
              </a:rPr>
              <a:t>Retours</a:t>
            </a:r>
            <a:endParaRPr lang="fr-FR" sz="3000" dirty="0">
              <a:solidFill>
                <a:srgbClr val="269A66"/>
              </a:solidFill>
            </a:endParaRP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Aucune tendance nette pour </a:t>
            </a:r>
            <a:r>
              <a:rPr lang="fr-FR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2021-2050</a:t>
            </a:r>
          </a:p>
          <a:p>
            <a:pPr lvl="1"/>
            <a:r>
              <a:rPr lang="fr-FR" sz="2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Pour 2071-2100 : </a:t>
            </a:r>
          </a:p>
          <a:p>
            <a:pPr lvl="2"/>
            <a:r>
              <a:rPr lang="fr-FR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 régime hydraulique en été devrait être impacté</a:t>
            </a:r>
          </a:p>
          <a:p>
            <a:pPr lvl="2"/>
            <a:r>
              <a:rPr lang="fr-FR" sz="2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Aucune tendance nette pour les périodes hivernales</a:t>
            </a:r>
            <a:endParaRPr lang="fr-FR" sz="2200" dirty="0" smtClean="0"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486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1265</TotalTime>
  <Words>1221</Words>
  <Application>Microsoft Office PowerPoint</Application>
  <PresentationFormat>Affichage à l'écran (4:3)</PresentationFormat>
  <Paragraphs>363</Paragraphs>
  <Slides>33</Slides>
  <Notes>19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Thème Office</vt:lpstr>
      <vt:lpstr>Etude de la résilience et optimisation de la gestion des réseaux de voies navigables dans un contexte de changement climatique</vt:lpstr>
      <vt:lpstr>Plan</vt:lpstr>
      <vt:lpstr>Le transport en Europe</vt:lpstr>
      <vt:lpstr>Les voies navigables</vt:lpstr>
      <vt:lpstr>Voies navigables en France</vt:lpstr>
      <vt:lpstr>Changement climatique</vt:lpstr>
      <vt:lpstr>Impacts sur les voies navigables</vt:lpstr>
      <vt:lpstr>Expérience Européenne</vt:lpstr>
      <vt:lpstr>Projet Kliwas</vt:lpstr>
      <vt:lpstr>Projet Ecconet</vt:lpstr>
      <vt:lpstr>Positionnement du projet Gepet-eau</vt:lpstr>
      <vt:lpstr>Gestion des voies navigables</vt:lpstr>
      <vt:lpstr>VN dans le nord de la France</vt:lpstr>
      <vt:lpstr>Objectif de gestion</vt:lpstr>
      <vt:lpstr>Régulation des niveaux</vt:lpstr>
      <vt:lpstr>Régulation des niveaux</vt:lpstr>
      <vt:lpstr>Régulation des niveaux</vt:lpstr>
      <vt:lpstr>Répartition de la ressource en eau</vt:lpstr>
      <vt:lpstr>Etude du changement climatique</vt:lpstr>
      <vt:lpstr>Etude du changement climatique</vt:lpstr>
      <vt:lpstr>Outils développés</vt:lpstr>
      <vt:lpstr>Modèle volumique</vt:lpstr>
      <vt:lpstr>Définition du problème</vt:lpstr>
      <vt:lpstr>Diapositive 24</vt:lpstr>
      <vt:lpstr>Modélisation par graphe de transport</vt:lpstr>
      <vt:lpstr>Modélisation par graphe de transport</vt:lpstr>
      <vt:lpstr>Optimisation de la répartition</vt:lpstr>
      <vt:lpstr>Outil d’optimisation</vt:lpstr>
      <vt:lpstr>Cas d’étude</vt:lpstr>
      <vt:lpstr>Sous-réseau</vt:lpstr>
      <vt:lpstr>Caracterisques</vt:lpstr>
      <vt:lpstr>Modélisation avec l’outil</vt:lpstr>
      <vt:lpstr>Remerciement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DUVIELLA Eric</dc:creator>
  <cp:lastModifiedBy>Amm</cp:lastModifiedBy>
  <cp:revision>57</cp:revision>
  <dcterms:created xsi:type="dcterms:W3CDTF">2016-09-16T18:04:00Z</dcterms:created>
  <dcterms:modified xsi:type="dcterms:W3CDTF">2016-09-20T14:50:26Z</dcterms:modified>
</cp:coreProperties>
</file>