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435" r:id="rId3"/>
    <p:sldId id="637" r:id="rId4"/>
    <p:sldId id="597" r:id="rId5"/>
    <p:sldId id="648" r:id="rId6"/>
    <p:sldId id="696" r:id="rId7"/>
    <p:sldId id="695" r:id="rId8"/>
    <p:sldId id="678" r:id="rId9"/>
    <p:sldId id="690" r:id="rId10"/>
    <p:sldId id="667" r:id="rId11"/>
    <p:sldId id="665" r:id="rId12"/>
    <p:sldId id="682" r:id="rId13"/>
    <p:sldId id="684" r:id="rId14"/>
    <p:sldId id="701" r:id="rId15"/>
    <p:sldId id="672" r:id="rId16"/>
    <p:sldId id="688" r:id="rId17"/>
    <p:sldId id="712" r:id="rId18"/>
    <p:sldId id="686" r:id="rId19"/>
    <p:sldId id="702" r:id="rId20"/>
    <p:sldId id="689" r:id="rId21"/>
    <p:sldId id="704" r:id="rId22"/>
    <p:sldId id="694" r:id="rId23"/>
    <p:sldId id="706" r:id="rId24"/>
    <p:sldId id="707" r:id="rId25"/>
    <p:sldId id="708" r:id="rId26"/>
    <p:sldId id="710" r:id="rId27"/>
    <p:sldId id="705" r:id="rId28"/>
    <p:sldId id="711" r:id="rId29"/>
    <p:sldId id="649" r:id="rId30"/>
    <p:sldId id="699" r:id="rId31"/>
  </p:sldIdLst>
  <p:sldSz cx="9144000" cy="6858000" type="screen4x3"/>
  <p:notesSz cx="6797675" cy="9926638"/>
  <p:defaultTextStyle>
    <a:defPPr>
      <a:defRPr lang="en-GB"/>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6AE5"/>
    <a:srgbClr val="000099"/>
    <a:srgbClr val="C0C0C0"/>
    <a:srgbClr val="000066"/>
    <a:srgbClr val="99FFCC"/>
    <a:srgbClr val="FF9933"/>
    <a:srgbClr val="99CCFF"/>
    <a:srgbClr val="0033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88633" autoAdjust="0"/>
  </p:normalViewPr>
  <p:slideViewPr>
    <p:cSldViewPr>
      <p:cViewPr>
        <p:scale>
          <a:sx n="70" d="100"/>
          <a:sy n="70" d="100"/>
        </p:scale>
        <p:origin x="-2064"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0" d="100"/>
          <a:sy n="60" d="100"/>
        </p:scale>
        <p:origin x="-3804" y="-63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hdr" sz="quarter"/>
          </p:nvPr>
        </p:nvSpPr>
        <p:spPr bwMode="auto">
          <a:xfrm>
            <a:off x="1" y="2"/>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t" anchorCtr="0" compatLnSpc="1">
            <a:prstTxWarp prst="textNoShape">
              <a:avLst/>
            </a:prstTxWarp>
          </a:bodyPr>
          <a:lstStyle>
            <a:lvl1pPr defTabSz="955670">
              <a:defRPr sz="1300">
                <a:latin typeface="Arial" pitchFamily="34" charset="0"/>
                <a:cs typeface="Arial" pitchFamily="34" charset="0"/>
              </a:defRPr>
            </a:lvl1pPr>
          </a:lstStyle>
          <a:p>
            <a:pPr>
              <a:defRPr/>
            </a:pPr>
            <a:endParaRPr lang="fr-FR"/>
          </a:p>
        </p:txBody>
      </p:sp>
      <p:sp>
        <p:nvSpPr>
          <p:cNvPr id="375811" name="Rectangle 3"/>
          <p:cNvSpPr>
            <a:spLocks noGrp="1" noChangeArrowheads="1"/>
          </p:cNvSpPr>
          <p:nvPr>
            <p:ph type="dt" sz="quarter" idx="1"/>
          </p:nvPr>
        </p:nvSpPr>
        <p:spPr bwMode="auto">
          <a:xfrm>
            <a:off x="3850646" y="2"/>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t" anchorCtr="0" compatLnSpc="1">
            <a:prstTxWarp prst="textNoShape">
              <a:avLst/>
            </a:prstTxWarp>
          </a:bodyPr>
          <a:lstStyle>
            <a:lvl1pPr algn="r" defTabSz="955670">
              <a:defRPr sz="1300">
                <a:latin typeface="Arial" pitchFamily="34" charset="0"/>
                <a:cs typeface="Arial" pitchFamily="34" charset="0"/>
              </a:defRPr>
            </a:lvl1pPr>
          </a:lstStyle>
          <a:p>
            <a:pPr>
              <a:defRPr/>
            </a:pPr>
            <a:endParaRPr lang="fr-FR"/>
          </a:p>
        </p:txBody>
      </p:sp>
      <p:sp>
        <p:nvSpPr>
          <p:cNvPr id="375812" name="Rectangle 4"/>
          <p:cNvSpPr>
            <a:spLocks noGrp="1" noChangeArrowheads="1"/>
          </p:cNvSpPr>
          <p:nvPr>
            <p:ph type="ftr" sz="quarter" idx="2"/>
          </p:nvPr>
        </p:nvSpPr>
        <p:spPr bwMode="auto">
          <a:xfrm>
            <a:off x="1"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b" anchorCtr="0" compatLnSpc="1">
            <a:prstTxWarp prst="textNoShape">
              <a:avLst/>
            </a:prstTxWarp>
          </a:bodyPr>
          <a:lstStyle>
            <a:lvl1pPr defTabSz="955670">
              <a:defRPr sz="1300">
                <a:latin typeface="Arial" pitchFamily="34" charset="0"/>
                <a:cs typeface="Arial" pitchFamily="34" charset="0"/>
              </a:defRPr>
            </a:lvl1pPr>
          </a:lstStyle>
          <a:p>
            <a:pPr>
              <a:defRPr/>
            </a:pPr>
            <a:endParaRPr lang="fr-FR"/>
          </a:p>
        </p:txBody>
      </p:sp>
      <p:sp>
        <p:nvSpPr>
          <p:cNvPr id="375813" name="Rectangle 5"/>
          <p:cNvSpPr>
            <a:spLocks noGrp="1" noChangeArrowheads="1"/>
          </p:cNvSpPr>
          <p:nvPr>
            <p:ph type="sldNum" sz="quarter" idx="3"/>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b" anchorCtr="0" compatLnSpc="1">
            <a:prstTxWarp prst="textNoShape">
              <a:avLst/>
            </a:prstTxWarp>
          </a:bodyPr>
          <a:lstStyle>
            <a:lvl1pPr algn="r" defTabSz="955670">
              <a:defRPr sz="1300">
                <a:latin typeface="Arial" pitchFamily="34" charset="0"/>
                <a:cs typeface="Arial" pitchFamily="34" charset="0"/>
              </a:defRPr>
            </a:lvl1pPr>
          </a:lstStyle>
          <a:p>
            <a:pPr>
              <a:defRPr/>
            </a:pPr>
            <a:fld id="{A12A88AB-61AE-474A-879A-593825E3944C}" type="slidenum">
              <a:rPr lang="fr-FR"/>
              <a:pPr>
                <a:defRPr/>
              </a:pPr>
              <a:t>‹N°›</a:t>
            </a:fld>
            <a:endParaRPr lang="fr-FR"/>
          </a:p>
        </p:txBody>
      </p:sp>
    </p:spTree>
    <p:extLst>
      <p:ext uri="{BB962C8B-B14F-4D97-AF65-F5344CB8AC3E}">
        <p14:creationId xmlns:p14="http://schemas.microsoft.com/office/powerpoint/2010/main" val="769251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1" y="2"/>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t" anchorCtr="0" compatLnSpc="1">
            <a:prstTxWarp prst="textNoShape">
              <a:avLst/>
            </a:prstTxWarp>
          </a:bodyPr>
          <a:lstStyle>
            <a:lvl1pPr defTabSz="955670">
              <a:defRPr sz="1300">
                <a:latin typeface="Arial" pitchFamily="34" charset="0"/>
                <a:cs typeface="Arial" pitchFamily="34" charset="0"/>
              </a:defRPr>
            </a:lvl1pPr>
          </a:lstStyle>
          <a:p>
            <a:pPr>
              <a:defRPr/>
            </a:pPr>
            <a:endParaRPr lang="en-GB"/>
          </a:p>
        </p:txBody>
      </p:sp>
      <p:sp>
        <p:nvSpPr>
          <p:cNvPr id="51203" name="Rectangle 3"/>
          <p:cNvSpPr>
            <a:spLocks noGrp="1" noChangeArrowheads="1"/>
          </p:cNvSpPr>
          <p:nvPr>
            <p:ph type="dt" idx="1"/>
          </p:nvPr>
        </p:nvSpPr>
        <p:spPr bwMode="auto">
          <a:xfrm>
            <a:off x="3850646" y="2"/>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t" anchorCtr="0" compatLnSpc="1">
            <a:prstTxWarp prst="textNoShape">
              <a:avLst/>
            </a:prstTxWarp>
          </a:bodyPr>
          <a:lstStyle>
            <a:lvl1pPr algn="r" defTabSz="955670">
              <a:defRPr sz="1300">
                <a:latin typeface="Arial" pitchFamily="34" charset="0"/>
                <a:cs typeface="Arial" pitchFamily="34" charset="0"/>
              </a:defRPr>
            </a:lvl1pPr>
          </a:lstStyle>
          <a:p>
            <a:pPr>
              <a:defRPr/>
            </a:pPr>
            <a:endParaRPr lang="en-GB"/>
          </a:p>
        </p:txBody>
      </p:sp>
      <p:sp>
        <p:nvSpPr>
          <p:cNvPr id="23556" name="Rectangle 4"/>
          <p:cNvSpPr>
            <a:spLocks noGrp="1" noRot="1" noChangeAspect="1" noChangeArrowheads="1" noTextEdit="1"/>
          </p:cNvSpPr>
          <p:nvPr>
            <p:ph type="sldImg" idx="2"/>
          </p:nvPr>
        </p:nvSpPr>
        <p:spPr bwMode="auto">
          <a:xfrm>
            <a:off x="919163" y="746125"/>
            <a:ext cx="4959350"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679030" y="4714708"/>
            <a:ext cx="5439616" cy="446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t" anchorCtr="0" compatLnSpc="1">
            <a:prstTxWarp prst="textNoShape">
              <a:avLst/>
            </a:prstTxWarp>
          </a:bodyPr>
          <a:lstStyle/>
          <a:p>
            <a:pPr lvl="0"/>
            <a:r>
              <a:rPr lang="en-GB" noProof="0" smtClean="0"/>
              <a:t>Cliquez pour modifier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p>
        </p:txBody>
      </p:sp>
      <p:sp>
        <p:nvSpPr>
          <p:cNvPr id="51206" name="Rectangle 6"/>
          <p:cNvSpPr>
            <a:spLocks noGrp="1" noChangeArrowheads="1"/>
          </p:cNvSpPr>
          <p:nvPr>
            <p:ph type="ftr" sz="quarter" idx="4"/>
          </p:nvPr>
        </p:nvSpPr>
        <p:spPr bwMode="auto">
          <a:xfrm>
            <a:off x="1"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b" anchorCtr="0" compatLnSpc="1">
            <a:prstTxWarp prst="textNoShape">
              <a:avLst/>
            </a:prstTxWarp>
          </a:bodyPr>
          <a:lstStyle>
            <a:lvl1pPr defTabSz="955670">
              <a:defRPr sz="1300">
                <a:latin typeface="Arial" pitchFamily="34" charset="0"/>
                <a:cs typeface="Arial" pitchFamily="34" charset="0"/>
              </a:defRPr>
            </a:lvl1pPr>
          </a:lstStyle>
          <a:p>
            <a:pPr>
              <a:defRPr/>
            </a:pPr>
            <a:endParaRPr lang="en-GB"/>
          </a:p>
        </p:txBody>
      </p:sp>
      <p:sp>
        <p:nvSpPr>
          <p:cNvPr id="51207" name="Rectangle 7"/>
          <p:cNvSpPr>
            <a:spLocks noGrp="1" noChangeArrowheads="1"/>
          </p:cNvSpPr>
          <p:nvPr>
            <p:ph type="sldNum" sz="quarter" idx="5"/>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6" tIns="47778" rIns="95556" bIns="47778" numCol="1" anchor="b" anchorCtr="0" compatLnSpc="1">
            <a:prstTxWarp prst="textNoShape">
              <a:avLst/>
            </a:prstTxWarp>
          </a:bodyPr>
          <a:lstStyle>
            <a:lvl1pPr algn="r" defTabSz="955670">
              <a:defRPr sz="1300">
                <a:latin typeface="Arial" pitchFamily="34" charset="0"/>
                <a:cs typeface="Arial" pitchFamily="34" charset="0"/>
              </a:defRPr>
            </a:lvl1pPr>
          </a:lstStyle>
          <a:p>
            <a:pPr>
              <a:defRPr/>
            </a:pPr>
            <a:fld id="{572BB181-A9E2-4DC2-8107-9271C1CF5F0B}" type="slidenum">
              <a:rPr lang="en-GB"/>
              <a:pPr>
                <a:defRPr/>
              </a:pPr>
              <a:t>‹N°›</a:t>
            </a:fld>
            <a:endParaRPr lang="en-GB"/>
          </a:p>
        </p:txBody>
      </p:sp>
    </p:spTree>
    <p:extLst>
      <p:ext uri="{BB962C8B-B14F-4D97-AF65-F5344CB8AC3E}">
        <p14:creationId xmlns:p14="http://schemas.microsoft.com/office/powerpoint/2010/main" val="4022142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54200" eaLnBrk="0" hangingPunct="0">
              <a:spcBef>
                <a:spcPct val="30000"/>
              </a:spcBef>
              <a:defRPr sz="1200">
                <a:solidFill>
                  <a:schemeClr val="tx1"/>
                </a:solidFill>
                <a:latin typeface="Arial" charset="0"/>
                <a:cs typeface="Arial" charset="0"/>
              </a:defRPr>
            </a:lvl1pPr>
            <a:lvl2pPr marL="738241" indent="-283350" defTabSz="954200" eaLnBrk="0" hangingPunct="0">
              <a:spcBef>
                <a:spcPct val="30000"/>
              </a:spcBef>
              <a:defRPr sz="1200">
                <a:solidFill>
                  <a:schemeClr val="tx1"/>
                </a:solidFill>
                <a:latin typeface="Arial" charset="0"/>
                <a:cs typeface="Arial" charset="0"/>
              </a:defRPr>
            </a:lvl2pPr>
            <a:lvl3pPr marL="1136462" indent="-226680" defTabSz="954200" eaLnBrk="0" hangingPunct="0">
              <a:spcBef>
                <a:spcPct val="30000"/>
              </a:spcBef>
              <a:defRPr sz="1200">
                <a:solidFill>
                  <a:schemeClr val="tx1"/>
                </a:solidFill>
                <a:latin typeface="Arial" charset="0"/>
                <a:cs typeface="Arial" charset="0"/>
              </a:defRPr>
            </a:lvl3pPr>
            <a:lvl4pPr marL="1591354" indent="-226680" defTabSz="954200" eaLnBrk="0" hangingPunct="0">
              <a:spcBef>
                <a:spcPct val="30000"/>
              </a:spcBef>
              <a:defRPr sz="1200">
                <a:solidFill>
                  <a:schemeClr val="tx1"/>
                </a:solidFill>
                <a:latin typeface="Arial" charset="0"/>
                <a:cs typeface="Arial" charset="0"/>
              </a:defRPr>
            </a:lvl4pPr>
            <a:lvl5pPr marL="2046244" indent="-226680" defTabSz="954200" eaLnBrk="0" hangingPunct="0">
              <a:spcBef>
                <a:spcPct val="30000"/>
              </a:spcBef>
              <a:defRPr sz="1200">
                <a:solidFill>
                  <a:schemeClr val="tx1"/>
                </a:solidFill>
                <a:latin typeface="Arial" charset="0"/>
                <a:cs typeface="Arial" charset="0"/>
              </a:defRPr>
            </a:lvl5pPr>
            <a:lvl6pPr marL="2487351" indent="-226680" defTabSz="954200" eaLnBrk="0" fontAlgn="base" hangingPunct="0">
              <a:spcBef>
                <a:spcPct val="30000"/>
              </a:spcBef>
              <a:spcAft>
                <a:spcPct val="0"/>
              </a:spcAft>
              <a:defRPr sz="1200">
                <a:solidFill>
                  <a:schemeClr val="tx1"/>
                </a:solidFill>
                <a:latin typeface="Arial" charset="0"/>
                <a:cs typeface="Arial" charset="0"/>
              </a:defRPr>
            </a:lvl6pPr>
            <a:lvl7pPr marL="2928457" indent="-226680" defTabSz="954200" eaLnBrk="0" fontAlgn="base" hangingPunct="0">
              <a:spcBef>
                <a:spcPct val="30000"/>
              </a:spcBef>
              <a:spcAft>
                <a:spcPct val="0"/>
              </a:spcAft>
              <a:defRPr sz="1200">
                <a:solidFill>
                  <a:schemeClr val="tx1"/>
                </a:solidFill>
                <a:latin typeface="Arial" charset="0"/>
                <a:cs typeface="Arial" charset="0"/>
              </a:defRPr>
            </a:lvl7pPr>
            <a:lvl8pPr marL="3369564" indent="-226680" defTabSz="954200" eaLnBrk="0" fontAlgn="base" hangingPunct="0">
              <a:spcBef>
                <a:spcPct val="30000"/>
              </a:spcBef>
              <a:spcAft>
                <a:spcPct val="0"/>
              </a:spcAft>
              <a:defRPr sz="1200">
                <a:solidFill>
                  <a:schemeClr val="tx1"/>
                </a:solidFill>
                <a:latin typeface="Arial" charset="0"/>
                <a:cs typeface="Arial" charset="0"/>
              </a:defRPr>
            </a:lvl8pPr>
            <a:lvl9pPr marL="3810671" indent="-226680" defTabSz="9542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A32EA7A-366E-4CB9-A917-F2B8501EF7AD}" type="slidenum">
              <a:rPr lang="en-GB" altLang="fr-FR" sz="1300"/>
              <a:pPr eaLnBrk="1" hangingPunct="1">
                <a:spcBef>
                  <a:spcPct val="0"/>
                </a:spcBef>
              </a:pPr>
              <a:t>1</a:t>
            </a:fld>
            <a:endParaRPr lang="en-GB" altLang="fr-FR" sz="13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fr-FR" altLang="fr-FR" dirty="0" smtClean="0">
                <a:latin typeface="Arial" charset="0"/>
                <a:cs typeface="Arial" charset="0"/>
              </a:rPr>
              <a:t>Collaboration entre hydrologues (HSM), climatologues (LSCE) et gestionnaires de deux bassins (SMBFH et CHE).</a:t>
            </a:r>
          </a:p>
          <a:p>
            <a:pPr eaLnBrk="1" hangingPunct="1"/>
            <a:r>
              <a:rPr lang="fr-FR" altLang="fr-FR" dirty="0" smtClean="0">
                <a:latin typeface="Arial" charset="0"/>
                <a:cs typeface="Arial" charset="0"/>
              </a:rPr>
              <a:t>Réussite</a:t>
            </a:r>
            <a:r>
              <a:rPr lang="fr-FR" altLang="fr-FR" baseline="0" dirty="0" smtClean="0">
                <a:latin typeface="Arial" charset="0"/>
                <a:cs typeface="Arial" charset="0"/>
              </a:rPr>
              <a:t> grâce à l’implication active, voire très active, des participants listés ici.</a:t>
            </a:r>
            <a:endParaRPr lang="fr-FR" altLang="fr-FR" dirty="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E07A603-669B-4499-A870-B1BE7F11FBEF}" type="slidenum">
              <a:rPr lang="en-GB" altLang="fr-FR" sz="1300"/>
              <a:pPr algn="r" eaLnBrk="1" hangingPunct="1">
                <a:spcBef>
                  <a:spcPct val="0"/>
                </a:spcBef>
              </a:pPr>
              <a:t>10</a:t>
            </a:fld>
            <a:endParaRPr lang="en-GB" altLang="fr-FR" sz="13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fr-FR" altLang="fr-FR" sz="1000" dirty="0">
                <a:latin typeface="Calibri" pitchFamily="34" charset="0"/>
                <a:cs typeface="Arial" charset="0"/>
              </a:rPr>
              <a:t>Ces cartes représentent l’estimation de la demande brute en eau en 2009 au sein de chaque bassin et son évolution temporelle à l’échelle des bassins sur les quarante dernières années.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11</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fr-FR" altLang="fr-FR" sz="1000" dirty="0">
                <a:latin typeface="Calibri" pitchFamily="34" charset="0"/>
                <a:cs typeface="Arial" charset="0"/>
              </a:rPr>
              <a:t>Je n’ai pas le temps aujourd’hui de vous présenter tous les résultats intermédiaires de la chaîne de modélisation : simulation des écoulements naturels, des niveaux de réserve des barrages et de leur lâchers, validation des débits simulés influencés face aux débits observés en différents points de contrôle. Vous trouverez tous ces éléments détaillés dans le rapport de projet.</a:t>
            </a:r>
          </a:p>
          <a:p>
            <a:pPr eaLnBrk="1" hangingPunct="1"/>
            <a:r>
              <a:rPr lang="fr-FR" altLang="fr-FR" sz="1000" dirty="0">
                <a:latin typeface="Calibri" pitchFamily="34" charset="0"/>
                <a:cs typeface="Arial" charset="0"/>
              </a:rPr>
              <a:t>En guise d’illustration, j’ai choisi de vous présentez les résultats de simulation de débits influencés à l’aval de chaque bassin (i.e. prenant en compte toute la complexité de régulation, de prélèvements, et de consommation nette d’amont en aval…)</a:t>
            </a:r>
          </a:p>
          <a:p>
            <a:pPr defTabSz="882213" eaLnBrk="1" hangingPunct="1">
              <a:defRPr/>
            </a:pPr>
            <a:r>
              <a:rPr lang="fr-FR" sz="1000" dirty="0"/>
              <a:t>Les simulations de débit influencé à l’exutoire montrent donc une relativement bonne représentation des systèmes, compte tenu de leur complexité, notamment pour le bassin de l’Ebre. </a:t>
            </a:r>
          </a:p>
          <a:p>
            <a:pPr eaLnBrk="1" hangingPunct="1"/>
            <a:endParaRPr lang="fr-FR" altLang="fr-FR" sz="1000" dirty="0">
              <a:latin typeface="Calibri" pitchFamily="34"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12</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defTabSz="882213" eaLnBrk="1" hangingPunct="1">
              <a:defRPr/>
            </a:pPr>
            <a:r>
              <a:rPr lang="fr-FR" sz="1000" dirty="0"/>
              <a:t>La comparaison du débit naturel simulé avec le débit influencé simulé permet d’évaluer le niveau de pression anthropique, en pourcentage du débit naturel. La consommation nette par les usages anthropiques s’élevait dans les années 2000 à 2,4% des écoulements sur l’Hérault, et à 38% des écoulements naturels sur l’Ebre. Cette pression a augmenté tout au long de la période étudiée. </a:t>
            </a:r>
          </a:p>
          <a:p>
            <a:pPr eaLnBrk="1" hangingPunct="1"/>
            <a:endParaRPr lang="fr-FR" altLang="fr-FR" sz="1000" dirty="0">
              <a:latin typeface="Calibri" pitchFamily="34"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13</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fr-FR" sz="800" dirty="0">
                <a:latin typeface="+mn-lt"/>
              </a:rPr>
              <a:t>L’exercice de simulation sur le passé a donc permis une reconstruction des demandes en eau, des ressources disponibles, de la pression anthropique, mais également du niveau de satisfaction passé des demandes en eau. Cette satisfaction a été évaluée pour tous les nœuds de demande, néanmoins je vous présente aujourd’hui 3 nœuds représentatifs sur chacun des bassins: </a:t>
            </a:r>
          </a:p>
          <a:p>
            <a:r>
              <a:rPr lang="fr-FR" sz="800" dirty="0">
                <a:latin typeface="+mn-lt"/>
              </a:rPr>
              <a:t>le bassin amont de l’Hérault dont l’exutoire se trouve à Laroque, la moyenne vallée de l’Hérault et le secteur d’irrigation de Gignac, et enfin la basse vallée de l’Hérault, que nous appellerons « secteur d’Agde ». Sur l’Ebre le système de </a:t>
            </a:r>
            <a:r>
              <a:rPr lang="fr-FR" sz="800" dirty="0" err="1">
                <a:latin typeface="+mn-lt"/>
              </a:rPr>
              <a:t>Bardenas</a:t>
            </a:r>
            <a:r>
              <a:rPr lang="fr-FR" sz="800" dirty="0">
                <a:latin typeface="+mn-lt"/>
              </a:rPr>
              <a:t>, lié au barrage de </a:t>
            </a:r>
            <a:r>
              <a:rPr lang="fr-FR" sz="800" dirty="0" err="1">
                <a:latin typeface="+mn-lt"/>
              </a:rPr>
              <a:t>Yesa</a:t>
            </a:r>
            <a:r>
              <a:rPr lang="fr-FR" sz="800" dirty="0">
                <a:latin typeface="+mn-lt"/>
              </a:rPr>
              <a:t> dans les Pyrénées, le système du Jalon sur la rive droite, lié au barrage de la </a:t>
            </a:r>
            <a:r>
              <a:rPr lang="fr-FR" sz="800" dirty="0" err="1">
                <a:latin typeface="+mn-lt"/>
              </a:rPr>
              <a:t>Tranquera</a:t>
            </a:r>
            <a:r>
              <a:rPr lang="fr-FR" sz="800" dirty="0">
                <a:latin typeface="+mn-lt"/>
              </a:rPr>
              <a:t>, et le système dit « Ebre aval », lié au barrage de </a:t>
            </a:r>
            <a:r>
              <a:rPr lang="fr-FR" sz="800" dirty="0" err="1">
                <a:latin typeface="+mn-lt"/>
              </a:rPr>
              <a:t>Mequinenza</a:t>
            </a:r>
            <a:r>
              <a:rPr lang="fr-FR" sz="800" dirty="0">
                <a:latin typeface="+mn-lt"/>
              </a:rPr>
              <a:t>. </a:t>
            </a:r>
          </a:p>
          <a:p>
            <a:r>
              <a:rPr lang="fr-FR" sz="800" dirty="0">
                <a:latin typeface="+mn-lt"/>
              </a:rPr>
              <a:t>CLIC</a:t>
            </a:r>
          </a:p>
          <a:p>
            <a:r>
              <a:rPr lang="fr-FR" sz="800" dirty="0">
                <a:latin typeface="+mn-lt"/>
              </a:rPr>
              <a:t>La reconstruction de la demande passée montre à la fois une forte variabilité interannuelle de la demande agricole (en vert) sous l’influence des conditions climatiques, et une augmentation particulièrement marquée de la demande en eau dans certains secteurs. Sur le bassin de l’Hérault, c’est la secteur d’ Agde qui est particulièrement marqué avec un doublement de la demande municipale. La demande en eau d’irrigation a doublé sur le système de </a:t>
            </a:r>
            <a:r>
              <a:rPr lang="fr-FR" sz="800" dirty="0" err="1">
                <a:latin typeface="+mn-lt"/>
              </a:rPr>
              <a:t>Bardenas</a:t>
            </a:r>
            <a:r>
              <a:rPr lang="fr-FR" sz="800" dirty="0">
                <a:latin typeface="+mn-lt"/>
              </a:rPr>
              <a:t> et quasiment triplé sur le secteur du delta de l’Ebre. </a:t>
            </a:r>
          </a:p>
          <a:p>
            <a:r>
              <a:rPr lang="fr-FR" sz="800" dirty="0">
                <a:latin typeface="+mn-lt"/>
              </a:rPr>
              <a:t>CLIC</a:t>
            </a:r>
          </a:p>
          <a:p>
            <a:r>
              <a:rPr lang="fr-FR" sz="800" dirty="0">
                <a:latin typeface="+mn-lt"/>
              </a:rPr>
              <a:t>Les </a:t>
            </a:r>
            <a:r>
              <a:rPr lang="fr-FR" sz="800" dirty="0" err="1">
                <a:latin typeface="+mn-lt"/>
              </a:rPr>
              <a:t>batonnets</a:t>
            </a:r>
            <a:r>
              <a:rPr lang="fr-FR" sz="800" dirty="0">
                <a:latin typeface="+mn-lt"/>
              </a:rPr>
              <a:t> jaunes représentent le pourcentage d’insatisfaction de la demande en eau </a:t>
            </a:r>
            <a:r>
              <a:rPr lang="fr-FR" sz="800" dirty="0" err="1">
                <a:latin typeface="+mn-lt"/>
              </a:rPr>
              <a:t>agricole,au</a:t>
            </a:r>
            <a:r>
              <a:rPr lang="fr-FR" sz="800" dirty="0">
                <a:latin typeface="+mn-lt"/>
              </a:rPr>
              <a:t> pas de temps annuel. Sur le bassin de l’Hérault, seul le secteur de Gignac présente une insatisfaction. </a:t>
            </a:r>
          </a:p>
          <a:p>
            <a:r>
              <a:rPr lang="fr-FR" sz="800" dirty="0">
                <a:latin typeface="+mn-lt"/>
              </a:rPr>
              <a:t>Sur l’Ebre, le bassin du Jalon se distingue par les forts niveaux d’insatisfactions. Bien que ce secteur connaisse un fort déficit, il semblerait d’après le CHE que ce déficit soit surestimé dans nos simulations. Sur le secteur de </a:t>
            </a:r>
            <a:r>
              <a:rPr lang="fr-FR" sz="800" dirty="0" err="1">
                <a:latin typeface="+mn-lt"/>
              </a:rPr>
              <a:t>Bardenas</a:t>
            </a:r>
            <a:r>
              <a:rPr lang="fr-FR" sz="800" dirty="0">
                <a:latin typeface="+mn-lt"/>
              </a:rPr>
              <a:t>: l’augmentation de la demande en eau, qui a dépassé la capacité du stockage du barrage a mené à une augmentation de la fréquence et de l’intensité des restrictions. </a:t>
            </a:r>
          </a:p>
          <a:p>
            <a:endParaRPr lang="fr-FR" sz="800" dirty="0">
              <a:latin typeface="+mn-lt"/>
            </a:endParaRPr>
          </a:p>
          <a:p>
            <a:r>
              <a:rPr lang="fr-FR" sz="800" dirty="0">
                <a:latin typeface="+mn-lt"/>
              </a:rPr>
              <a:t>Ces simulations de demandes en eau et de leur satisfaction n’ont pu être formellement validées du fait de l’indisponibilité de données. Néanmoins des échanges avec les agences de bassin ont permis de valider la localisation des secteurs plus déficitaires et certaines évolutions, notamment l’apparitions de restrictions à l’aval de l’Hérault dans les années 2000, et le creusement du déficit sur le secteur de </a:t>
            </a:r>
            <a:r>
              <a:rPr lang="fr-FR" sz="800" dirty="0" err="1">
                <a:latin typeface="+mn-lt"/>
              </a:rPr>
              <a:t>Bardenas</a:t>
            </a:r>
            <a:r>
              <a:rPr lang="fr-FR" sz="800" dirty="0">
                <a:latin typeface="+mn-lt"/>
              </a:rPr>
              <a:t>, qui a d’ailleurs donné lieu à un projet de doublement de la capacité de stockage du barrage de </a:t>
            </a:r>
            <a:r>
              <a:rPr lang="fr-FR" sz="800" dirty="0" err="1">
                <a:latin typeface="+mn-lt"/>
              </a:rPr>
              <a:t>Yesa</a:t>
            </a:r>
            <a:r>
              <a:rPr lang="fr-FR" sz="800" dirty="0">
                <a:latin typeface="+mn-lt"/>
              </a:rPr>
              <a:t>.</a:t>
            </a:r>
          </a:p>
          <a:p>
            <a:endParaRPr lang="fr-FR" sz="800" dirty="0">
              <a:latin typeface="+mn-lt"/>
            </a:endParaRPr>
          </a:p>
          <a:p>
            <a:r>
              <a:rPr lang="fr-FR" sz="800" dirty="0">
                <a:latin typeface="+mn-lt"/>
              </a:rPr>
              <a:t>Malgré la complexité de systèmes modélisés et les évidentes lacunes et incertitudes dans la modélisation, la modélisation a été considérée comme suffisamment efficace pour être utilisée dans des scénarios prospectifs. </a:t>
            </a:r>
            <a:endParaRPr lang="en-US" sz="800" dirty="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14</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Des projections des équilibres ressources-demandes en eau à l’horizon 2050 ont donc été réalisées. </a:t>
            </a:r>
          </a:p>
          <a:p>
            <a:r>
              <a:rPr lang="fr-FR" sz="1000" dirty="0"/>
              <a:t>Afin d’évaluer la part relative des changements climatiques et anthropiques dans l’évolution des équilibres quantitatifs, 4 combinaisons de scénarios ont été testées: </a:t>
            </a:r>
          </a:p>
          <a:p>
            <a:pPr marL="165415" indent="-165415">
              <a:buFont typeface="Arial" panose="020B0604020202020204" pitchFamily="34" charset="0"/>
              <a:buChar char="•"/>
            </a:pPr>
            <a:r>
              <a:rPr lang="fr-FR" sz="1000" dirty="0"/>
              <a:t>un scénario dit de référence, sous climat actuel et usages des années 2000s</a:t>
            </a:r>
          </a:p>
          <a:p>
            <a:pPr marL="165415" indent="-165415">
              <a:buFont typeface="Arial" panose="020B0604020202020204" pitchFamily="34" charset="0"/>
              <a:buChar char="•"/>
            </a:pPr>
            <a:r>
              <a:rPr lang="fr-FR" sz="1000" dirty="0"/>
              <a:t>un scénario tendanciel d’usages de l’eau sous climat actuel</a:t>
            </a:r>
          </a:p>
          <a:p>
            <a:pPr marL="165415" indent="-165415">
              <a:buFont typeface="Arial" panose="020B0604020202020204" pitchFamily="34" charset="0"/>
              <a:buChar char="•"/>
            </a:pPr>
            <a:r>
              <a:rPr lang="fr-FR" sz="1000" dirty="0"/>
              <a:t>un scénario de changement climatique seul, avec les usages des années 2000s</a:t>
            </a:r>
          </a:p>
          <a:p>
            <a:pPr marL="165415" indent="-165415">
              <a:buFont typeface="Arial" panose="020B0604020202020204" pitchFamily="34" charset="0"/>
              <a:buChar char="•"/>
            </a:pPr>
            <a:r>
              <a:rPr lang="fr-FR" sz="1000" dirty="0"/>
              <a:t>et enfin, un scénarios combinant les changements climatiques et anthropiques. </a:t>
            </a:r>
            <a:endParaRPr lang="en-US"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15</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Pour ce qui est du climat, la situation sans changement climatique, ou « de référence », correspond au climat observé entre 1976 et 2005. </a:t>
            </a:r>
            <a:br>
              <a:rPr lang="fr-FR" sz="1000" dirty="0"/>
            </a:br>
            <a:r>
              <a:rPr lang="fr-FR" sz="1000" dirty="0"/>
              <a:t>18 scénarios de changements climatiques à l’horizon 2050 ont ensuite été établis en utilisant la méthode des perturbations et en se basant sur les simulations de 9 </a:t>
            </a:r>
            <a:r>
              <a:rPr lang="fr-FR" sz="1000" dirty="0" err="1"/>
              <a:t>GCMs</a:t>
            </a:r>
            <a:r>
              <a:rPr lang="fr-FR" sz="1000" dirty="0"/>
              <a:t> sous 2 </a:t>
            </a:r>
            <a:r>
              <a:rPr lang="fr-FR" sz="1000" dirty="0" err="1"/>
              <a:t>RCPs</a:t>
            </a:r>
            <a:r>
              <a:rPr lang="fr-FR" sz="1000" dirty="0"/>
              <a:t>, à l’horizon 2036-2065. </a:t>
            </a:r>
          </a:p>
          <a:p>
            <a:r>
              <a:rPr lang="fr-FR" sz="1000" dirty="0"/>
              <a:t>CLIC</a:t>
            </a:r>
          </a:p>
          <a:p>
            <a:r>
              <a:rPr lang="fr-FR" sz="1000" dirty="0"/>
              <a:t>Commenter RAPIDEMENT: </a:t>
            </a:r>
          </a:p>
          <a:p>
            <a:pPr marL="165415" indent="-165415">
              <a:buFont typeface="Arial" panose="020B0604020202020204" pitchFamily="34" charset="0"/>
              <a:buChar char="•"/>
            </a:pPr>
            <a:r>
              <a:rPr lang="fr-FR" sz="1000" dirty="0"/>
              <a:t>températures plus élevées, particulièrement en été</a:t>
            </a:r>
          </a:p>
          <a:p>
            <a:pPr marL="165415" indent="-165415">
              <a:buFont typeface="Arial" panose="020B0604020202020204" pitchFamily="34" charset="0"/>
              <a:buChar char="•"/>
            </a:pPr>
            <a:r>
              <a:rPr lang="fr-FR" sz="1000" dirty="0"/>
              <a:t>précipitations plus incertaines mais convergentes (baisse) en été</a:t>
            </a:r>
          </a:p>
          <a:p>
            <a:pPr marL="165415" indent="-165415">
              <a:buFont typeface="Arial" panose="020B0604020202020204" pitchFamily="34" charset="0"/>
              <a:buChar char="•"/>
            </a:pPr>
            <a:r>
              <a:rPr lang="fr-FR" sz="1000" dirty="0"/>
              <a:t>débits naturels incertains avec convergence vers baisse en été: -15 à -50% sur l’Hérault, -5 à –35% sur l’Ebre. </a:t>
            </a:r>
            <a:endParaRPr lang="en-US"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16</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Les projections de demandes en eau ont été effectués sous scénarios climatiques et d’usages de l’eau. </a:t>
            </a:r>
          </a:p>
          <a:p>
            <a:r>
              <a:rPr lang="fr-FR" sz="1000" dirty="0"/>
              <a:t>Les usages pris comme référence sont ceux des années 2000s, c’est-à-dire ceux correspondant à la population, aux surfaces irriguées, et à l’efficience de cette période. </a:t>
            </a:r>
          </a:p>
          <a:p>
            <a:r>
              <a:rPr lang="fr-FR" sz="1000" dirty="0"/>
              <a:t>Un scénario tendanciel d’évolution des usages de l’eau a ensuite été établi par bassin, sur la base des évolutions possibles de population, des évolutions de surfaces irriguées telles qu’elles étaient projetées au sein des organismes de bassin, et intégrant les améliorations d’ efficience prévues. Les demandes pour ce scénario tendanciel ont également été simulées sous un climat de référence puis sous changements climatiques.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17</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Les demandes en eau sous usages de référence sont représentés ici en violet, les demandes sous scénarios tendanciel des usages en orange. </a:t>
            </a:r>
          </a:p>
          <a:p>
            <a:pPr marL="165415" indent="-165415">
              <a:buFont typeface="Arial" panose="020B0604020202020204" pitchFamily="34" charset="0"/>
              <a:buChar char="•"/>
            </a:pPr>
            <a:r>
              <a:rPr lang="fr-FR" sz="1000" dirty="0"/>
              <a:t>tout d’abord les résultats montrent une augmentation des demandes sous scénarios tendanciel, particulièrement marquée à l’aval des deux bassins, sauf pour le secteur de Gignac dans l’Hérault où l’amélioration de l’efficience permet une baisse de la demande malgré une forte augmentation des surfaces irriguées. </a:t>
            </a:r>
          </a:p>
          <a:p>
            <a:pPr marL="165415" indent="-165415">
              <a:buFont typeface="Arial" panose="020B0604020202020204" pitchFamily="34" charset="0"/>
              <a:buChar char="•"/>
            </a:pPr>
            <a:r>
              <a:rPr lang="fr-FR" sz="1000" dirty="0"/>
              <a:t>les résultats montrent également l’impact des scénarios climatiques sur la demande agricole, en traits plus étroits sur les graphes. Cet impact diffère selon les scénarios mais peut mener à une forte hausse des demandes en eau d’irrigation. </a:t>
            </a:r>
            <a:endParaRPr lang="en-US" sz="1000" dirty="0"/>
          </a:p>
          <a:p>
            <a:pPr eaLnBrk="1" hangingPunct="1"/>
            <a:endParaRPr lang="fr-FR" altLang="fr-FR" sz="1000" dirty="0">
              <a:latin typeface="Calibri" pitchFamily="34"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18</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fr-FR" sz="1000" dirty="0"/>
              <a:t>La même chaîne de modélisation a donc été utilisée, en utilisant comme données d’entrée les scénarios anthropiques pour les demandes en eau et la gestion des barrages, et les scénarios climatiques pour les écoulements naturels et la demande en eau pour l’irrigation. </a:t>
            </a:r>
          </a:p>
          <a:p>
            <a:r>
              <a:rPr lang="fr-FR" sz="1000" dirty="0"/>
              <a:t>CLIC</a:t>
            </a:r>
          </a:p>
          <a:p>
            <a:r>
              <a:rPr lang="fr-FR" sz="1000" dirty="0"/>
              <a:t>Une contrainte environnementale a été ajoutée par rapport aux scénarios passés. Cette contrainte a été prise en compte sous 2 formes, correspondant à la méthode employée actuellement dans les bassins versants français: </a:t>
            </a:r>
          </a:p>
          <a:p>
            <a:r>
              <a:rPr lang="fr-FR" sz="1000" dirty="0"/>
              <a:t>-un débit minimum est défini, en dessous duquel les usagers ne peuvent plus prélever. Ce débit est introduit dans les simulations au pas de temps décadaire, en première priorité devant les trois catégories d’usages anthropiques. </a:t>
            </a:r>
          </a:p>
          <a:p>
            <a:r>
              <a:rPr lang="fr-FR" sz="1000" dirty="0"/>
              <a:t>-un débit mensuel objectif est défini. L’objectif de gestion est le suivant: </a:t>
            </a:r>
          </a:p>
          <a:p>
            <a:r>
              <a:rPr lang="fr-FR" sz="1000" dirty="0"/>
              <a:t>	-&gt;à la fois le débit observé, en moyenne mensuelle, ne doit pas passer sous le débit objectif plus de 2 années sur 10</a:t>
            </a:r>
          </a:p>
          <a:p>
            <a:r>
              <a:rPr lang="fr-FR" sz="1000" dirty="0"/>
              <a:t>	-&gt;à la fois la gestion des allocations selon les usages doit permettre de n’avoir recours aux restrictions de prélèvements que 2 années sur 10 au maximum. </a:t>
            </a:r>
          </a:p>
          <a:p>
            <a:endParaRPr lang="fr-FR" sz="1000" dirty="0"/>
          </a:p>
          <a:p>
            <a:r>
              <a:rPr lang="fr-FR" sz="1000" dirty="0"/>
              <a:t>Les résultats des projections seront donc analysés à la fois sous l’angle de la satisfaction des demandes en eau, et de la pression des usages sur la ressource et du respect du débit objectif.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19</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En ce qui concerne la satisfaction des demandes en eau, celle-ci est calculée au pas de temps décadaire et des indicateurs sont proposés pour caractériser la fréquence et l’intensité de ces déficits sur les périodes de 30 ans modélisées. </a:t>
            </a:r>
          </a:p>
          <a:p>
            <a:r>
              <a:rPr lang="fr-FR" sz="1000" dirty="0"/>
              <a:t>CLIC</a:t>
            </a:r>
          </a:p>
          <a:p>
            <a:r>
              <a:rPr lang="fr-FR" sz="1000" dirty="0"/>
              <a:t>Ces indicateurs seront représentés sur des diagrammes en radars, avec la demande domestique, à gauche en bleu, et l </a:t>
            </a:r>
            <a:r>
              <a:rPr lang="fr-FR" sz="1000" dirty="0" err="1"/>
              <a:t>ademande</a:t>
            </a:r>
            <a:r>
              <a:rPr lang="fr-FR" sz="1000" dirty="0"/>
              <a:t> d’irrigation, à droite en vert. </a:t>
            </a:r>
          </a:p>
          <a:p>
            <a:r>
              <a:rPr lang="fr-FR" sz="1000" dirty="0"/>
              <a:t>Sur les axes horizontaux sont représentés la fréquence d’année avec restrictions, dont ici 4 années sur 10 pour l’irrigation, 2 années sur 10 pour la municipal. En haut, l’intensité des déficits au pas de temps décadaire, ici 80% pour l’irrigation, 30% pour le municipal, et en bas, le déficit au pas de temps annuel: 20% pour l’irrigation, quelques pourcents pour le municipal. </a:t>
            </a:r>
          </a:p>
          <a:p>
            <a:r>
              <a:rPr lang="fr-FR" sz="1000" dirty="0"/>
              <a:t>Les polygones s’agrandissent donc à mesure que le déficit s’accroît, soit en fréquence, soit en intensité. </a:t>
            </a:r>
            <a:endParaRPr lang="en-US"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54200" eaLnBrk="0" hangingPunct="0">
              <a:spcBef>
                <a:spcPct val="30000"/>
              </a:spcBef>
              <a:defRPr sz="1200">
                <a:solidFill>
                  <a:schemeClr val="tx1"/>
                </a:solidFill>
                <a:latin typeface="Arial" charset="0"/>
                <a:cs typeface="Arial" charset="0"/>
              </a:defRPr>
            </a:lvl1pPr>
            <a:lvl2pPr marL="738241" indent="-283350" defTabSz="954200" eaLnBrk="0" hangingPunct="0">
              <a:spcBef>
                <a:spcPct val="30000"/>
              </a:spcBef>
              <a:defRPr sz="1200">
                <a:solidFill>
                  <a:schemeClr val="tx1"/>
                </a:solidFill>
                <a:latin typeface="Arial" charset="0"/>
                <a:cs typeface="Arial" charset="0"/>
              </a:defRPr>
            </a:lvl2pPr>
            <a:lvl3pPr marL="1136462" indent="-226680" defTabSz="954200" eaLnBrk="0" hangingPunct="0">
              <a:spcBef>
                <a:spcPct val="30000"/>
              </a:spcBef>
              <a:defRPr sz="1200">
                <a:solidFill>
                  <a:schemeClr val="tx1"/>
                </a:solidFill>
                <a:latin typeface="Arial" charset="0"/>
                <a:cs typeface="Arial" charset="0"/>
              </a:defRPr>
            </a:lvl3pPr>
            <a:lvl4pPr marL="1591354" indent="-226680" defTabSz="954200" eaLnBrk="0" hangingPunct="0">
              <a:spcBef>
                <a:spcPct val="30000"/>
              </a:spcBef>
              <a:defRPr sz="1200">
                <a:solidFill>
                  <a:schemeClr val="tx1"/>
                </a:solidFill>
                <a:latin typeface="Arial" charset="0"/>
                <a:cs typeface="Arial" charset="0"/>
              </a:defRPr>
            </a:lvl4pPr>
            <a:lvl5pPr marL="2046244" indent="-226680" defTabSz="954200" eaLnBrk="0" hangingPunct="0">
              <a:spcBef>
                <a:spcPct val="30000"/>
              </a:spcBef>
              <a:defRPr sz="1200">
                <a:solidFill>
                  <a:schemeClr val="tx1"/>
                </a:solidFill>
                <a:latin typeface="Arial" charset="0"/>
                <a:cs typeface="Arial" charset="0"/>
              </a:defRPr>
            </a:lvl5pPr>
            <a:lvl6pPr marL="2487351" indent="-226680" defTabSz="954200" eaLnBrk="0" fontAlgn="base" hangingPunct="0">
              <a:spcBef>
                <a:spcPct val="30000"/>
              </a:spcBef>
              <a:spcAft>
                <a:spcPct val="0"/>
              </a:spcAft>
              <a:defRPr sz="1200">
                <a:solidFill>
                  <a:schemeClr val="tx1"/>
                </a:solidFill>
                <a:latin typeface="Arial" charset="0"/>
                <a:cs typeface="Arial" charset="0"/>
              </a:defRPr>
            </a:lvl6pPr>
            <a:lvl7pPr marL="2928457" indent="-226680" defTabSz="954200" eaLnBrk="0" fontAlgn="base" hangingPunct="0">
              <a:spcBef>
                <a:spcPct val="30000"/>
              </a:spcBef>
              <a:spcAft>
                <a:spcPct val="0"/>
              </a:spcAft>
              <a:defRPr sz="1200">
                <a:solidFill>
                  <a:schemeClr val="tx1"/>
                </a:solidFill>
                <a:latin typeface="Arial" charset="0"/>
                <a:cs typeface="Arial" charset="0"/>
              </a:defRPr>
            </a:lvl7pPr>
            <a:lvl8pPr marL="3369564" indent="-226680" defTabSz="954200" eaLnBrk="0" fontAlgn="base" hangingPunct="0">
              <a:spcBef>
                <a:spcPct val="30000"/>
              </a:spcBef>
              <a:spcAft>
                <a:spcPct val="0"/>
              </a:spcAft>
              <a:defRPr sz="1200">
                <a:solidFill>
                  <a:schemeClr val="tx1"/>
                </a:solidFill>
                <a:latin typeface="Arial" charset="0"/>
                <a:cs typeface="Arial" charset="0"/>
              </a:defRPr>
            </a:lvl8pPr>
            <a:lvl9pPr marL="3810671" indent="-226680" defTabSz="9542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8490327-C2E1-441D-BF3F-31EC29B77196}" type="slidenum">
              <a:rPr lang="en-GB" altLang="fr-FR" sz="1300"/>
              <a:pPr eaLnBrk="1" hangingPunct="1">
                <a:spcBef>
                  <a:spcPct val="0"/>
                </a:spcBef>
              </a:pPr>
              <a:t>2</a:t>
            </a:fld>
            <a:endParaRPr lang="en-GB" altLang="fr-FR" sz="1300"/>
          </a:p>
        </p:txBody>
      </p:sp>
      <p:sp>
        <p:nvSpPr>
          <p:cNvPr id="2560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p:txBody>
          <a:bodyPr/>
          <a:lstStyle/>
          <a:p>
            <a:pPr eaLnBrk="1" hangingPunct="1">
              <a:defRPr/>
            </a:pPr>
            <a:r>
              <a:rPr lang="fr-FR" sz="1100" dirty="0" smtClean="0">
                <a:latin typeface="+mn-lt"/>
                <a:cs typeface="Arial" charset="0"/>
              </a:rPr>
              <a:t>Le projet a été centré sur les questions de durabilité des usages de l’eau face aux changements environnementaux (climatiques et anthropiques).</a:t>
            </a:r>
          </a:p>
          <a:p>
            <a:pPr eaLnBrk="1" hangingPunct="1">
              <a:defRPr/>
            </a:pPr>
            <a:r>
              <a:rPr lang="fr-FR" sz="1100" dirty="0" smtClean="0">
                <a:latin typeface="+mn-lt"/>
                <a:cs typeface="Arial" charset="0"/>
              </a:rPr>
              <a:t>Chacun sait sûrement que la Méditerranée est un hot spot du CC où on</a:t>
            </a:r>
            <a:r>
              <a:rPr lang="fr-FR" sz="1100" baseline="0" dirty="0" smtClean="0">
                <a:latin typeface="+mn-lt"/>
                <a:cs typeface="Arial" charset="0"/>
              </a:rPr>
              <a:t> s’attend à ce que les T°C augmentent significativement tandis que les précipitations pourraient baisser.</a:t>
            </a:r>
          </a:p>
          <a:p>
            <a:pPr eaLnBrk="1" hangingPunct="1">
              <a:defRPr/>
            </a:pPr>
            <a:r>
              <a:rPr lang="fr-FR" sz="1100" baseline="0" dirty="0" smtClean="0">
                <a:latin typeface="+mn-lt"/>
                <a:cs typeface="Arial" charset="0"/>
              </a:rPr>
              <a:t>Dans ces régions, il y a donc un risque important de diminution de la disponibilité en eau alors même que la demande en eau pourrait largement augmenter sous l’effet conjugué des évolutions climatique et anthropiques.</a:t>
            </a:r>
          </a:p>
          <a:p>
            <a:pPr eaLnBrk="1" hangingPunct="1">
              <a:defRPr/>
            </a:pPr>
            <a:r>
              <a:rPr lang="fr-FR" sz="1100" baseline="0" dirty="0" smtClean="0">
                <a:latin typeface="+mn-lt"/>
                <a:cs typeface="Arial" charset="0"/>
              </a:rPr>
              <a:t>3 questions nous ont plus particulièrement intéressé :</a:t>
            </a:r>
          </a:p>
          <a:p>
            <a:pPr marL="171450" indent="-171450" eaLnBrk="1" hangingPunct="1">
              <a:buFontTx/>
              <a:buChar char="-"/>
              <a:defRPr/>
            </a:pPr>
            <a:r>
              <a:rPr lang="fr-FR" sz="1100" baseline="0" dirty="0" smtClean="0">
                <a:latin typeface="+mn-lt"/>
                <a:cs typeface="Arial" charset="0"/>
              </a:rPr>
              <a:t>Comment pourraient évoluer les conditions hydro-climatiques à moyen terme dans cette région ?</a:t>
            </a:r>
          </a:p>
          <a:p>
            <a:pPr marL="171450" indent="-171450" eaLnBrk="1" hangingPunct="1">
              <a:buFontTx/>
              <a:buChar char="-"/>
              <a:defRPr/>
            </a:pPr>
            <a:r>
              <a:rPr lang="fr-FR" sz="1100" baseline="0" dirty="0" smtClean="0">
                <a:latin typeface="+mn-lt"/>
                <a:cs typeface="Arial" charset="0"/>
              </a:rPr>
              <a:t>Ces conditions seront-elles suffisantes pour satisfaire les usages de l’eau actuels et projetés ?</a:t>
            </a:r>
          </a:p>
          <a:p>
            <a:pPr marL="171450" indent="-171450" eaLnBrk="1" hangingPunct="1">
              <a:buFontTx/>
              <a:buChar char="-"/>
              <a:defRPr/>
            </a:pPr>
            <a:r>
              <a:rPr lang="fr-FR" sz="1100" baseline="0" dirty="0" smtClean="0">
                <a:latin typeface="+mn-lt"/>
                <a:cs typeface="Arial" charset="0"/>
              </a:rPr>
              <a:t>Si ce n’est pas le cas, des mesures d’adaptation sont-elles possibles et avec quelle efficacité ?</a:t>
            </a:r>
          </a:p>
          <a:p>
            <a:pPr eaLnBrk="1" hangingPunct="1">
              <a:defRPr/>
            </a:pPr>
            <a:endParaRPr lang="fr-FR" sz="1100" dirty="0">
              <a:latin typeface="+mn-lt"/>
              <a:cs typeface="Arial" charset="0"/>
            </a:endParaRPr>
          </a:p>
          <a:p>
            <a:pPr eaLnBrk="1" hangingPunct="1">
              <a:defRPr/>
            </a:pPr>
            <a:r>
              <a:rPr lang="fr-FR" sz="1100" dirty="0" smtClean="0">
                <a:latin typeface="+mn-lt"/>
                <a:cs typeface="Arial" charset="0"/>
              </a:rPr>
              <a:t>Tenter</a:t>
            </a:r>
            <a:r>
              <a:rPr lang="fr-FR" sz="1100" baseline="0" dirty="0" smtClean="0">
                <a:latin typeface="+mn-lt"/>
                <a:cs typeface="Arial" charset="0"/>
              </a:rPr>
              <a:t> de répondre à ces questions passe par un approche</a:t>
            </a:r>
            <a:r>
              <a:rPr lang="fr-FR" sz="1100" dirty="0" smtClean="0"/>
              <a:t> </a:t>
            </a:r>
            <a:r>
              <a:rPr lang="fr-FR" sz="1100" dirty="0"/>
              <a:t>interdisciplinaire et finalisée </a:t>
            </a:r>
            <a:r>
              <a:rPr lang="fr-FR" sz="1100" dirty="0" smtClean="0"/>
              <a:t>. </a:t>
            </a:r>
            <a:r>
              <a:rPr lang="fr-FR" sz="1100" dirty="0"/>
              <a:t>Une revue de la littérature consacrée à la modélisation des équilibres ressources-demandes en eau a mis en avant, outre l’intérêt croissant pour le sujet, des enjeux de recherche liés à l’intégration de processus physiques et humains, ainsi qu’à la représentation de leurs interactions dans l’espace et dans le temps. </a:t>
            </a:r>
          </a:p>
          <a:p>
            <a:pPr eaLnBrk="1" hangingPunct="1">
              <a:defRPr/>
            </a:pPr>
            <a:endParaRPr lang="fr-FR" sz="1100" dirty="0">
              <a:latin typeface="+mn-lt"/>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856BF4A-AB4B-4203-80C6-518148EA95F6}" type="slidenum">
              <a:rPr lang="en-GB" altLang="fr-FR" sz="1300"/>
              <a:pPr algn="r" eaLnBrk="1" hangingPunct="1">
                <a:spcBef>
                  <a:spcPct val="0"/>
                </a:spcBef>
              </a:pPr>
              <a:t>20</a:t>
            </a:fld>
            <a:endParaRPr lang="en-GB" altLang="fr-FR"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r>
              <a:rPr lang="fr-FR" sz="800" dirty="0">
                <a:latin typeface="+mn-lt"/>
              </a:rPr>
              <a:t>Considérons donc d’abord la satisfaction des demandes en eau pour la situation de référence (usages 2000s, sous le climat de référence). Sur le bassin de l’</a:t>
            </a:r>
            <a:r>
              <a:rPr lang="fr-FR" sz="800" dirty="0" err="1">
                <a:latin typeface="+mn-lt"/>
              </a:rPr>
              <a:t>hérault</a:t>
            </a:r>
            <a:r>
              <a:rPr lang="fr-FR" sz="800" dirty="0">
                <a:latin typeface="+mn-lt"/>
              </a:rPr>
              <a:t>  excepté un léger dépassement de la fréquence cible de 2 années sur 10 pour les restrictions sur les prélèvements agricoles à Gignac et à Agde, les demandes restent relativement satisfaites avec des déficits annuels au maximum de 20% pour les demandes agricoles du secteur d’Agde. Sur le bassin de l’Ebre les secteurs de </a:t>
            </a:r>
            <a:r>
              <a:rPr lang="fr-FR" sz="800" dirty="0" err="1">
                <a:latin typeface="+mn-lt"/>
              </a:rPr>
              <a:t>Bardenas</a:t>
            </a:r>
            <a:r>
              <a:rPr lang="fr-FR" sz="800" dirty="0">
                <a:latin typeface="+mn-lt"/>
              </a:rPr>
              <a:t> et du Jalon apparaissent fortement déséquilibrés, avec des restrictions très fréquentes et un déficit annuel pour l’irrigation sur le Jalon de plus de 50%. </a:t>
            </a:r>
          </a:p>
          <a:p>
            <a:r>
              <a:rPr lang="fr-FR" sz="800" dirty="0" smtClean="0">
                <a:latin typeface="+mn-lt"/>
              </a:rPr>
              <a:t>CLIC </a:t>
            </a:r>
            <a:r>
              <a:rPr lang="fr-FR" sz="800" dirty="0" smtClean="0">
                <a:latin typeface="+mn-lt"/>
                <a:sym typeface="Wingdings" panose="05000000000000000000" pitchFamily="2" charset="2"/>
              </a:rPr>
              <a:t> </a:t>
            </a:r>
            <a:r>
              <a:rPr lang="fr-FR" sz="800" dirty="0" smtClean="0">
                <a:latin typeface="+mn-lt"/>
              </a:rPr>
              <a:t>Le </a:t>
            </a:r>
            <a:r>
              <a:rPr lang="fr-FR" sz="800" dirty="0">
                <a:latin typeface="+mn-lt"/>
              </a:rPr>
              <a:t>scénarios tendanciel d’UE n’a que peu d’impact sur les restrictions de prélèvements dans le bassin de l’Hérault, malgré les fortes variations de demande projetées. </a:t>
            </a:r>
          </a:p>
          <a:p>
            <a:r>
              <a:rPr lang="fr-FR" sz="800" dirty="0">
                <a:latin typeface="+mn-lt"/>
              </a:rPr>
              <a:t>L’impact est beaucoup plus marqué sur certains secteurs de l’Ebre, soit dans le sens d’une amélioration, à </a:t>
            </a:r>
            <a:r>
              <a:rPr lang="fr-FR" sz="800" dirty="0" err="1">
                <a:latin typeface="+mn-lt"/>
              </a:rPr>
              <a:t>Bardenas</a:t>
            </a:r>
            <a:r>
              <a:rPr lang="fr-FR" sz="800" dirty="0">
                <a:latin typeface="+mn-lt"/>
              </a:rPr>
              <a:t>, où un doublement de la capacité de stockage du barrage est prévue, associée à une faible variation de la demande en eau, soit dans le sens d’une dégradation, comme sur l’Ebre Aval, où des restrictions pourraient apparaître 4 années sur 10  pour les demandes municipales et d’irrigation. </a:t>
            </a:r>
          </a:p>
          <a:p>
            <a:r>
              <a:rPr lang="fr-FR" sz="800" dirty="0" smtClean="0">
                <a:latin typeface="+mn-lt"/>
              </a:rPr>
              <a:t>CLIC </a:t>
            </a:r>
            <a:r>
              <a:rPr lang="fr-FR" sz="800" dirty="0" smtClean="0">
                <a:latin typeface="+mn-lt"/>
                <a:sym typeface="Wingdings" panose="05000000000000000000" pitchFamily="2" charset="2"/>
              </a:rPr>
              <a:t> </a:t>
            </a:r>
            <a:r>
              <a:rPr lang="fr-FR" sz="800" dirty="0" smtClean="0">
                <a:latin typeface="+mn-lt"/>
              </a:rPr>
              <a:t>Le </a:t>
            </a:r>
            <a:r>
              <a:rPr lang="fr-FR" sz="800" dirty="0">
                <a:latin typeface="+mn-lt"/>
              </a:rPr>
              <a:t>changement climatique seul pourrait fortement impacter la satisfaction des demandes en eau sur le bassin de l’Hérault, aussi bien à l’amont qu’à l’aval. La dispersion des résultats selon les scénarios climatiques est forte. Néanmoins, tous les scénarios impliquent une dégradation de l’équilibre entre ressources et demandes en eau. </a:t>
            </a:r>
          </a:p>
          <a:p>
            <a:r>
              <a:rPr lang="fr-FR" sz="800" dirty="0">
                <a:latin typeface="+mn-lt"/>
              </a:rPr>
              <a:t>Sur le bassin de l’Ebre, dans les secteurs où les restrictions étaient déjà fréquentes dans la situation de référence, le changement climatique pourrait impacter légèrement l’intensité du déficit, notamment au pas de temps annuel sur le bassin du Jalon. Les déficits annuels pour la demande municipale demeurent très faibles. En ce qui concerne l’Ebre Aval, les scénarios climatiques les plus pessimistes pourraient avoir le même impact que le scénario d’usages en termes de fréquence et d’intensité des restrictions. </a:t>
            </a:r>
          </a:p>
          <a:p>
            <a:r>
              <a:rPr lang="fr-FR" sz="800" dirty="0" smtClean="0">
                <a:latin typeface="+mn-lt"/>
              </a:rPr>
              <a:t>CLIC </a:t>
            </a:r>
            <a:r>
              <a:rPr lang="fr-FR" sz="800" dirty="0" smtClean="0">
                <a:latin typeface="+mn-lt"/>
                <a:sym typeface="Wingdings" panose="05000000000000000000" pitchFamily="2" charset="2"/>
              </a:rPr>
              <a:t> </a:t>
            </a:r>
            <a:r>
              <a:rPr lang="fr-FR" sz="800" dirty="0" smtClean="0">
                <a:latin typeface="+mn-lt"/>
              </a:rPr>
              <a:t>Enfin</a:t>
            </a:r>
            <a:r>
              <a:rPr lang="fr-FR" sz="800" dirty="0">
                <a:latin typeface="+mn-lt"/>
              </a:rPr>
              <a:t>, les projections sous changements climatiques et anthropiques combinés aboutissent à des fréquences élevées des restrictions sur tous les bassins présentés ici. </a:t>
            </a:r>
          </a:p>
          <a:p>
            <a:r>
              <a:rPr lang="fr-FR" sz="800" dirty="0">
                <a:latin typeface="+mn-lt"/>
              </a:rPr>
              <a:t>Si l’impact du changement climatique est légèrement accentué par le scénario d’usages sur le secteur d’Agde, l’effet cumulatif est beaucoup plus important sur l’Ebre aval, représentatif de nombreux secteurs rive gauche de l’Ebre, où seule la combinaison climat et usages aboutit à un déficit. </a:t>
            </a:r>
          </a:p>
          <a:p>
            <a:r>
              <a:rPr lang="fr-FR" sz="800" dirty="0">
                <a:latin typeface="+mn-lt"/>
              </a:rPr>
              <a:t>A noter également, les projections de changement climatique pourraient tempérer l’ efficacité du projet d’agrandissement du barrage de </a:t>
            </a:r>
            <a:r>
              <a:rPr lang="fr-FR" sz="800" dirty="0" err="1">
                <a:latin typeface="+mn-lt"/>
              </a:rPr>
              <a:t>Yesa</a:t>
            </a:r>
            <a:r>
              <a:rPr lang="fr-FR" sz="800" dirty="0">
                <a:latin typeface="+mn-lt"/>
              </a:rPr>
              <a:t>,, sur le secteur de </a:t>
            </a:r>
            <a:r>
              <a:rPr lang="fr-FR" sz="800" dirty="0" err="1">
                <a:latin typeface="+mn-lt"/>
              </a:rPr>
              <a:t>Bardenas</a:t>
            </a:r>
            <a:r>
              <a:rPr lang="fr-FR" sz="800" dirty="0">
                <a:latin typeface="+mn-lt"/>
              </a:rPr>
              <a:t>. </a:t>
            </a:r>
          </a:p>
          <a:p>
            <a:r>
              <a:rPr lang="fr-FR" sz="800" dirty="0" smtClean="0">
                <a:latin typeface="+mn-lt"/>
              </a:rPr>
              <a:t>CLIC </a:t>
            </a:r>
            <a:r>
              <a:rPr lang="fr-FR" sz="800" dirty="0" smtClean="0">
                <a:latin typeface="+mn-lt"/>
                <a:sym typeface="Wingdings" panose="05000000000000000000" pitchFamily="2" charset="2"/>
              </a:rPr>
              <a:t> </a:t>
            </a:r>
            <a:r>
              <a:rPr lang="fr-FR" sz="800" dirty="0" smtClean="0">
                <a:latin typeface="+mn-lt"/>
              </a:rPr>
              <a:t>Les </a:t>
            </a:r>
            <a:r>
              <a:rPr lang="fr-FR" sz="800" dirty="0">
                <a:latin typeface="+mn-lt"/>
              </a:rPr>
              <a:t>projections à l’horizon 2050 ont donc montré que les projections locales d’usages de l’eau pourraient être remises en cause par les impacts du changement climatique. Les impacts d’un changement climatique simulé de manière relativement homogène sont fortement dépendants des conditions locales. </a:t>
            </a:r>
            <a:endParaRPr lang="en-US" sz="800" dirty="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21</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Les déséquilibres quantitatifs projetés à l’horizon 2050 ont montré une nécessité de repenser les évolutions envisagées pour les usages de l’eau. </a:t>
            </a:r>
          </a:p>
          <a:p>
            <a:r>
              <a:rPr lang="fr-FR" sz="1000" dirty="0"/>
              <a:t>La dernière étape a donc consisté en une évaluation de l’impact de possibles modifications dans les scénarios d’usages de l’eau, face à la gamme de scénarios climatiques testés. </a:t>
            </a:r>
            <a:endParaRPr lang="en-US" sz="10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22</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fr-FR" sz="1000" dirty="0"/>
              <a:t>Afin d’atteindre un équilibre quantitatif sur le long terme, des actions peuvent être envisagées sur la disponibilité de la ressource, ou sur la demande en eau. </a:t>
            </a:r>
          </a:p>
          <a:p>
            <a:r>
              <a:rPr lang="fr-FR" sz="1000" dirty="0"/>
              <a:t>Dans un premier temps, la sensibilité des équilibres aux différentes variables déterminant la demande en eau a été évaluée, ainsi qu’à des règles de gestion de barrages. </a:t>
            </a:r>
          </a:p>
          <a:p>
            <a:r>
              <a:rPr lang="fr-FR" sz="1000" dirty="0"/>
              <a:t>Cette sensibilité a été évaluée par rapport à la réduction de la fréquence de restriction sur les prélèvements. </a:t>
            </a:r>
          </a:p>
          <a:p>
            <a:r>
              <a:rPr lang="fr-FR" sz="1000" dirty="0"/>
              <a:t>Deux critères d’évaluation ont été proposés: </a:t>
            </a:r>
          </a:p>
          <a:p>
            <a:pPr marL="165415" indent="-165415">
              <a:buFont typeface="Arial" panose="020B0604020202020204" pitchFamily="34" charset="0"/>
              <a:buChar char="•"/>
            </a:pPr>
            <a:r>
              <a:rPr lang="fr-FR" sz="1000" dirty="0"/>
              <a:t>l’efficacité, c’est-à-dire la diminution de la fréquence de restrictions induite par une variation dans la variable étudiée</a:t>
            </a:r>
          </a:p>
          <a:p>
            <a:pPr marL="165415" indent="-165415">
              <a:buFont typeface="Arial" panose="020B0604020202020204" pitchFamily="34" charset="0"/>
              <a:buChar char="•"/>
            </a:pPr>
            <a:r>
              <a:rPr lang="fr-FR" sz="1000" dirty="0"/>
              <a:t>la robustesse, c’est-à-dire le nombre de scénarios climatiques dans lesquels cette diminution des restrictions est constatée. En effet, face à l’incertitude et au large spectre de futurs climatiques possibles, le critère de robustesse à l’incertitude est capital pour mettre au point des stratégies d’adaptation. </a:t>
            </a:r>
          </a:p>
          <a:p>
            <a:endParaRPr lang="fr-FR" sz="1000" dirty="0"/>
          </a:p>
          <a:p>
            <a:r>
              <a:rPr lang="fr-FR" sz="1000" dirty="0"/>
              <a:t>Chaque variable du scénario tendanciel d’usages de l’eau a été modifiée de manière incrémentale depuis sa valeur en 2050 dans le scénario, jusqu’à sa valeur de référence, c’est-à-dire celle des années 2000s : </a:t>
            </a:r>
          </a:p>
          <a:p>
            <a:r>
              <a:rPr lang="fr-FR" sz="1000" dirty="0"/>
              <a:t>On représentera donc l’efficacité sur une courbe représentant la fréquence moyenne des restrictions (selon les 18 scénarios climatiques), en ayant comme référence l’objectif de 2 années sur 10. </a:t>
            </a:r>
          </a:p>
          <a:p>
            <a:r>
              <a:rPr lang="fr-FR" sz="1000" dirty="0"/>
              <a:t>La robustesse, de la même manière, est représentée par des histogrammes, en nombre de scénarios impactés par rapport à la valeur de la variable considérée.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23</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fr-FR" sz="800" dirty="0">
                <a:latin typeface="+mn-lt"/>
              </a:rPr>
              <a:t>Les variables testées ici sont: </a:t>
            </a:r>
          </a:p>
          <a:p>
            <a:pPr marL="165415" indent="-165415">
              <a:buFont typeface="Arial" panose="020B0604020202020204" pitchFamily="34" charset="0"/>
              <a:buChar char="•"/>
            </a:pPr>
            <a:r>
              <a:rPr lang="fr-FR" sz="800" dirty="0">
                <a:latin typeface="+mn-lt"/>
              </a:rPr>
              <a:t>le niveau d’augmentation de la population résidente desservie </a:t>
            </a:r>
          </a:p>
          <a:p>
            <a:pPr marL="165415" indent="-165415">
              <a:buFont typeface="Arial" panose="020B0604020202020204" pitchFamily="34" charset="0"/>
              <a:buChar char="•"/>
            </a:pPr>
            <a:r>
              <a:rPr lang="fr-FR" sz="800" dirty="0">
                <a:latin typeface="+mn-lt"/>
              </a:rPr>
              <a:t>le niveau d’augmentation de l’activité touristique</a:t>
            </a:r>
          </a:p>
          <a:p>
            <a:pPr marL="165415" indent="-165415">
              <a:buFont typeface="Arial" panose="020B0604020202020204" pitchFamily="34" charset="0"/>
              <a:buChar char="•"/>
            </a:pPr>
            <a:r>
              <a:rPr lang="fr-FR" sz="800" dirty="0">
                <a:latin typeface="+mn-lt"/>
              </a:rPr>
              <a:t>le niveau d’augmentation des surfaces irriguées</a:t>
            </a:r>
          </a:p>
          <a:p>
            <a:pPr marL="165415" indent="-165415">
              <a:buFont typeface="Arial" panose="020B0604020202020204" pitchFamily="34" charset="0"/>
              <a:buChar char="•"/>
            </a:pPr>
            <a:r>
              <a:rPr lang="fr-FR" sz="800" dirty="0">
                <a:latin typeface="+mn-lt"/>
              </a:rPr>
              <a:t>le débit environnemental minimum en deçà duquel les prélèvements sont limités</a:t>
            </a:r>
          </a:p>
          <a:p>
            <a:pPr marL="165415" indent="-165415">
              <a:buFont typeface="Arial" panose="020B0604020202020204" pitchFamily="34" charset="0"/>
              <a:buChar char="•"/>
            </a:pPr>
            <a:r>
              <a:rPr lang="fr-FR" sz="800" dirty="0">
                <a:latin typeface="+mn-lt"/>
              </a:rPr>
              <a:t>le niveau de soutien d’étiage par un barrage, avec ici l’exemple du barrage du Salagou dans l’Hérault. </a:t>
            </a:r>
          </a:p>
          <a:p>
            <a:endParaRPr lang="fr-FR" sz="800" b="1" dirty="0">
              <a:latin typeface="+mn-lt"/>
            </a:endParaRPr>
          </a:p>
          <a:p>
            <a:r>
              <a:rPr lang="fr-FR" sz="800" b="1" dirty="0">
                <a:latin typeface="+mn-lt"/>
              </a:rPr>
              <a:t>Chaque variable a été testée toutes choses étant égales par ailleurs, c’est-à-dire en maintenant tous les autres déterminants des demandes en eau à leur niveau du scénario tendanciel. </a:t>
            </a:r>
          </a:p>
          <a:p>
            <a:r>
              <a:rPr lang="fr-FR" sz="800" b="1" dirty="0">
                <a:latin typeface="+mn-lt"/>
              </a:rPr>
              <a:t>Regardons ici les résultats pour la satisfaction des demandes en eau municipales sur le secteur de Agde. </a:t>
            </a:r>
          </a:p>
          <a:p>
            <a:endParaRPr lang="fr-FR" sz="800" b="1" dirty="0">
              <a:latin typeface="+mn-lt"/>
            </a:endParaRPr>
          </a:p>
          <a:p>
            <a:pPr marL="165415" indent="-165415">
              <a:buFont typeface="Arial" panose="020B0604020202020204" pitchFamily="34" charset="0"/>
              <a:buChar char="•"/>
            </a:pPr>
            <a:r>
              <a:rPr lang="fr-FR" sz="800" dirty="0">
                <a:latin typeface="+mn-lt"/>
              </a:rPr>
              <a:t>le passage du scénario tendanciel de population permanente, avec 441000 habitants desservis, à la population actuelle, avec 350000 habitants desservis, ne permet de baisser la fréquence des restrictions que de 6 années sur 10 à 5 années sur 10 en moyenne. La robustesse augmente rapidement avec la variation de population, atteignant un effet dans 16 scénarios sur 18 dès lors que la hausse de population est réduite de 60%. </a:t>
            </a:r>
          </a:p>
          <a:p>
            <a:pPr marL="165415" indent="-165415">
              <a:buFont typeface="Arial" panose="020B0604020202020204" pitchFamily="34" charset="0"/>
              <a:buChar char="•"/>
            </a:pPr>
            <a:r>
              <a:rPr lang="fr-FR" sz="800" dirty="0">
                <a:latin typeface="+mn-lt"/>
              </a:rPr>
              <a:t>le facteur activité touristique a une efficacité et une robustesse très limitée</a:t>
            </a:r>
          </a:p>
          <a:p>
            <a:pPr marL="165415" indent="-165415">
              <a:buFont typeface="Arial" panose="020B0604020202020204" pitchFamily="34" charset="0"/>
              <a:buChar char="•"/>
            </a:pPr>
            <a:r>
              <a:rPr lang="fr-FR" sz="800" dirty="0">
                <a:latin typeface="+mn-lt"/>
              </a:rPr>
              <a:t>et la limitation d’augmentation des surfaces irriguées, qui passent pourtant de 4700 ha dans la référence à 8500 ha dans le scénarios tendanciel, a un impact négligeable sur la satisfaction des demandes municipales. </a:t>
            </a:r>
          </a:p>
          <a:p>
            <a:pPr marL="165415" indent="-165415">
              <a:buFont typeface="Arial" panose="020B0604020202020204" pitchFamily="34" charset="0"/>
              <a:buChar char="•"/>
            </a:pPr>
            <a:r>
              <a:rPr lang="fr-FR" sz="800" dirty="0">
                <a:latin typeface="+mn-lt"/>
              </a:rPr>
              <a:t>La baisse de la contrainte environnementale, testée de -10 à -100% (ce qui revient à supprimer la contrainte), a de loin le plus fort impact sur la fréquence de restrictions. La fréquence moyenne passe sous les 2 années sur 10 dès lors que la contrainte de débit environnemental est réduite de 50%. L’impact de cette variable est robuste à l’incertitude climatique. </a:t>
            </a:r>
          </a:p>
          <a:p>
            <a:pPr marL="165415" indent="-165415">
              <a:buFont typeface="Arial" panose="020B0604020202020204" pitchFamily="34" charset="0"/>
              <a:buChar char="•"/>
            </a:pPr>
            <a:r>
              <a:rPr lang="fr-FR" sz="800" dirty="0">
                <a:latin typeface="+mn-lt"/>
              </a:rPr>
              <a:t>Enfin, une augmentation du soutien d’étiage par le Salagou en été passant de 0.5m3/s à 1.5m3/s par pas de 0.1 a été testée et s’est avérée efficace jusqu’à 1,2 m3/s. La robustesse atteint son maximum pour un débit lâché de 1 m3/s. </a:t>
            </a:r>
          </a:p>
          <a:p>
            <a:endParaRPr lang="fr-FR" sz="800" dirty="0">
              <a:latin typeface="+mn-lt"/>
            </a:endParaRPr>
          </a:p>
          <a:p>
            <a:r>
              <a:rPr lang="fr-FR" sz="800" dirty="0">
                <a:latin typeface="+mn-lt"/>
              </a:rPr>
              <a:t>Les variables les plus efficaces et robustes diffèrent largement sur le bassin de l’Ebre, avec une grande efficacité et une robustesse pour les surfaces irriguées. </a:t>
            </a:r>
          </a:p>
          <a:p>
            <a:r>
              <a:rPr lang="fr-FR" sz="800" dirty="0">
                <a:latin typeface="+mn-lt"/>
              </a:rPr>
              <a:t>A noter que la contrainte environnementale à l’exutoire de l’Ebre a été maintenue constante, s’agissant d’un contrat fixe lié à la préservation du delta, mais que les contraintes en amont ont été baissés. La baisse des contraintes en amont induisent en fait une baisse de la disponibilité en eau en aval et donc une hausse de la fréquence des restrictions sur les prélèvements. </a:t>
            </a:r>
          </a:p>
          <a:p>
            <a:r>
              <a:rPr lang="fr-FR" sz="800" b="1" dirty="0">
                <a:latin typeface="+mn-lt"/>
              </a:rPr>
              <a:t>Hérault</a:t>
            </a:r>
            <a:r>
              <a:rPr lang="fr-FR" sz="800" dirty="0">
                <a:latin typeface="+mn-lt"/>
              </a:rPr>
              <a:t>: </a:t>
            </a:r>
          </a:p>
          <a:p>
            <a:r>
              <a:rPr lang="fr-FR" sz="800" dirty="0">
                <a:latin typeface="+mn-lt"/>
              </a:rPr>
              <a:t>Population permanente: 2000s: </a:t>
            </a:r>
            <a:r>
              <a:rPr lang="fr-FR" sz="800" b="1" dirty="0">
                <a:latin typeface="+mn-lt"/>
              </a:rPr>
              <a:t>350 000 </a:t>
            </a:r>
            <a:r>
              <a:rPr lang="fr-FR" sz="800" dirty="0">
                <a:latin typeface="+mn-lt"/>
              </a:rPr>
              <a:t>habitants desservis, 2050s: </a:t>
            </a:r>
            <a:r>
              <a:rPr lang="fr-FR" sz="800" b="1" dirty="0">
                <a:latin typeface="+mn-lt"/>
              </a:rPr>
              <a:t>441 000 </a:t>
            </a:r>
            <a:r>
              <a:rPr lang="fr-FR" sz="800" dirty="0">
                <a:latin typeface="+mn-lt"/>
              </a:rPr>
              <a:t>habitants (+39%)</a:t>
            </a:r>
          </a:p>
          <a:p>
            <a:r>
              <a:rPr lang="fr-FR" sz="800" dirty="0">
                <a:latin typeface="+mn-lt"/>
              </a:rPr>
              <a:t>Tourisme: activité +75%</a:t>
            </a:r>
          </a:p>
          <a:p>
            <a:r>
              <a:rPr lang="fr-FR" sz="800" dirty="0">
                <a:latin typeface="+mn-lt"/>
              </a:rPr>
              <a:t>Population transfert: 2000s: </a:t>
            </a:r>
            <a:r>
              <a:rPr lang="fr-FR" sz="800" b="1" dirty="0">
                <a:latin typeface="+mn-lt"/>
              </a:rPr>
              <a:t>187 000 </a:t>
            </a:r>
            <a:r>
              <a:rPr lang="fr-FR" sz="800" dirty="0">
                <a:latin typeface="+mn-lt"/>
              </a:rPr>
              <a:t>habitants, 2050s: </a:t>
            </a:r>
            <a:r>
              <a:rPr lang="fr-FR" sz="800" b="1" dirty="0">
                <a:latin typeface="+mn-lt"/>
              </a:rPr>
              <a:t>235 000 habitants </a:t>
            </a:r>
            <a:r>
              <a:rPr lang="fr-FR" sz="800" dirty="0">
                <a:latin typeface="+mn-lt"/>
              </a:rPr>
              <a:t>(+38%)</a:t>
            </a:r>
          </a:p>
          <a:p>
            <a:r>
              <a:rPr lang="fr-FR" sz="800" dirty="0">
                <a:latin typeface="+mn-lt"/>
              </a:rPr>
              <a:t>Surfaces irriguées: 2000s: 4 700 ha, 2050s: 8 500 ha (+80%)</a:t>
            </a:r>
          </a:p>
          <a:p>
            <a:r>
              <a:rPr lang="fr-FR" sz="800" dirty="0">
                <a:latin typeface="+mn-lt"/>
              </a:rPr>
              <a:t>Efficience urbaine: 2000s: 75%, 2050s: 80%</a:t>
            </a:r>
          </a:p>
          <a:p>
            <a:r>
              <a:rPr lang="fr-FR" sz="800" dirty="0">
                <a:latin typeface="+mn-lt"/>
              </a:rPr>
              <a:t>Efficience agricole: 2000s: 60%, 2050s: 75%</a:t>
            </a:r>
          </a:p>
          <a:p>
            <a:endParaRPr lang="fr-FR" sz="800" dirty="0">
              <a:latin typeface="+mn-lt"/>
            </a:endParaRPr>
          </a:p>
          <a:p>
            <a:r>
              <a:rPr lang="fr-FR" sz="800" dirty="0">
                <a:latin typeface="+mn-lt"/>
              </a:rPr>
              <a:t>Ebro: </a:t>
            </a:r>
          </a:p>
          <a:p>
            <a:r>
              <a:rPr lang="fr-FR" sz="800" dirty="0">
                <a:latin typeface="+mn-lt"/>
              </a:rPr>
              <a:t>Population permanente: 2000s: 469 000 habitants, 2050s: 554 000 habitants (+18%)</a:t>
            </a:r>
          </a:p>
          <a:p>
            <a:r>
              <a:rPr lang="fr-FR" sz="800" dirty="0">
                <a:latin typeface="+mn-lt"/>
              </a:rPr>
              <a:t>Population transfert : +27%</a:t>
            </a:r>
          </a:p>
          <a:p>
            <a:r>
              <a:rPr lang="fr-FR" sz="800" dirty="0">
                <a:latin typeface="+mn-lt"/>
              </a:rPr>
              <a:t>Surfaces irriguées: 2000s: </a:t>
            </a:r>
            <a:r>
              <a:rPr lang="fr-FR" sz="800" b="1" dirty="0">
                <a:latin typeface="+mn-lt"/>
              </a:rPr>
              <a:t>658 000 ha</a:t>
            </a:r>
            <a:r>
              <a:rPr lang="fr-FR" sz="800" dirty="0">
                <a:latin typeface="+mn-lt"/>
              </a:rPr>
              <a:t>, 2050s: </a:t>
            </a:r>
            <a:r>
              <a:rPr lang="fr-FR" sz="800" b="1" dirty="0">
                <a:latin typeface="+mn-lt"/>
              </a:rPr>
              <a:t>961 000 ha </a:t>
            </a:r>
            <a:r>
              <a:rPr lang="fr-FR" sz="800" dirty="0">
                <a:latin typeface="+mn-lt"/>
              </a:rPr>
              <a:t>(+46%)</a:t>
            </a:r>
          </a:p>
          <a:p>
            <a:r>
              <a:rPr lang="fr-FR" sz="800" dirty="0">
                <a:latin typeface="+mn-lt"/>
              </a:rPr>
              <a:t>Efficience agricole: 2000s: 60%, 2050s: 65%</a:t>
            </a:r>
            <a:endParaRPr lang="en-US" sz="800" dirty="0">
              <a:latin typeface="+mn-l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24</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fr-FR" sz="1000" dirty="0"/>
              <a:t>Au-delà de la faisabilité des différentes mesures d’adaptation, les tests de sensibilité ont montré qu’aucune mesure individuelle n’était capable de réduire seule le déficit en eau. </a:t>
            </a:r>
          </a:p>
          <a:p>
            <a:r>
              <a:rPr lang="fr-FR" sz="1000" dirty="0"/>
              <a:t>Un nouveau scénario d’usages a été proposé pour chacun des bassins, pour illustrer l’impact possible d’un scénarios alternatif pour 2050. </a:t>
            </a:r>
          </a:p>
          <a:p>
            <a:r>
              <a:rPr lang="fr-FR" sz="1000" dirty="0"/>
              <a:t>Les surface irriguées ont été plafonnées sur les deux bassins, et les efforts d’amélioration de l’efficience ont été maintenus voire renforcés sur l’Ebre. </a:t>
            </a:r>
          </a:p>
          <a:p>
            <a:r>
              <a:rPr lang="fr-FR" sz="1000" dirty="0"/>
              <a:t>Les scénarios tendanciels de population ont été maintenus, en plafonnant néanmoins la population desservie par le transfert de Florensac sur l’Hérault. </a:t>
            </a:r>
          </a:p>
          <a:p>
            <a:r>
              <a:rPr lang="fr-FR" sz="1000" dirty="0"/>
              <a:t>La contrainte environnementale a été baissée de 20%, considérant les baisses projetées de débits naturels. </a:t>
            </a:r>
            <a:endParaRPr lang="en-US" sz="10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25</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r>
              <a:rPr lang="fr-FR" sz="1000" dirty="0"/>
              <a:t>Afin d’évaluer l’impact de ce scénario sur la fréquence et l’intensité des restrictions, rappelons d’abord les résultats pour le scénario de référence et pour les changements tendanciels. </a:t>
            </a:r>
          </a:p>
          <a:p>
            <a:r>
              <a:rPr lang="fr-FR" sz="1000" dirty="0"/>
              <a:t>CLIC</a:t>
            </a:r>
          </a:p>
          <a:p>
            <a:r>
              <a:rPr lang="fr-FR" sz="1000" dirty="0"/>
              <a:t>Ainsi, le scénario alternatif proposé permet de réduire l’insatisfaction des demandes en eau, sauf sur des bassins déjà très déficitaires comme le Jalon. Néanmoins dans certains cas la robustesse à l’incertitude de ces scénarios reste insuffisante. </a:t>
            </a:r>
            <a:endParaRPr lang="en-US" sz="10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26</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fr-FR" altLang="fr-FR" sz="1000" dirty="0">
              <a:latin typeface="Calibri" pitchFamily="34"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27</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altLang="fr-FR" sz="1000" dirty="0">
              <a:latin typeface="Calibri" pitchFamily="34"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A26B1BD-1136-4E8B-B536-BB74089051BA}" type="slidenum">
              <a:rPr lang="en-GB" altLang="fr-FR" sz="1300"/>
              <a:pPr algn="r" eaLnBrk="1" hangingPunct="1">
                <a:spcBef>
                  <a:spcPct val="0"/>
                </a:spcBef>
              </a:pPr>
              <a:t>28</a:t>
            </a:fld>
            <a:endParaRPr lang="en-GB" altLang="fr-FR"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altLang="fr-FR" sz="1000" dirty="0">
              <a:latin typeface="Calibri" pitchFamily="34"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90600" eaLnBrk="0" hangingPunct="0">
              <a:spcBef>
                <a:spcPct val="30000"/>
              </a:spcBef>
              <a:defRPr sz="1200">
                <a:solidFill>
                  <a:schemeClr val="tx1"/>
                </a:solidFill>
                <a:latin typeface="Arial" charset="0"/>
                <a:cs typeface="Arial" charset="0"/>
              </a:defRPr>
            </a:lvl1pPr>
            <a:lvl2pPr marL="742950" indent="-285750" defTabSz="990600" eaLnBrk="0" hangingPunct="0">
              <a:spcBef>
                <a:spcPct val="30000"/>
              </a:spcBef>
              <a:defRPr sz="1200">
                <a:solidFill>
                  <a:schemeClr val="tx1"/>
                </a:solidFill>
                <a:latin typeface="Arial" charset="0"/>
                <a:cs typeface="Arial" charset="0"/>
              </a:defRPr>
            </a:lvl2pPr>
            <a:lvl3pPr marL="1143000" indent="-228600" defTabSz="990600" eaLnBrk="0" hangingPunct="0">
              <a:spcBef>
                <a:spcPct val="30000"/>
              </a:spcBef>
              <a:defRPr sz="1200">
                <a:solidFill>
                  <a:schemeClr val="tx1"/>
                </a:solidFill>
                <a:latin typeface="Arial" charset="0"/>
                <a:cs typeface="Arial" charset="0"/>
              </a:defRPr>
            </a:lvl3pPr>
            <a:lvl4pPr marL="1600200" indent="-228600" defTabSz="990600" eaLnBrk="0" hangingPunct="0">
              <a:spcBef>
                <a:spcPct val="30000"/>
              </a:spcBef>
              <a:defRPr sz="1200">
                <a:solidFill>
                  <a:schemeClr val="tx1"/>
                </a:solidFill>
                <a:latin typeface="Arial" charset="0"/>
                <a:cs typeface="Arial" charset="0"/>
              </a:defRPr>
            </a:lvl4pPr>
            <a:lvl5pPr marL="2057400" indent="-228600" defTabSz="990600" eaLnBrk="0" hangingPunct="0">
              <a:spcBef>
                <a:spcPct val="30000"/>
              </a:spcBef>
              <a:defRPr sz="1200">
                <a:solidFill>
                  <a:schemeClr val="tx1"/>
                </a:solidFill>
                <a:latin typeface="Arial" charset="0"/>
                <a:cs typeface="Arial" charset="0"/>
              </a:defRPr>
            </a:lvl5pPr>
            <a:lvl6pPr marL="2514600" indent="-228600" defTabSz="990600" eaLnBrk="0" fontAlgn="base" hangingPunct="0">
              <a:spcBef>
                <a:spcPct val="30000"/>
              </a:spcBef>
              <a:spcAft>
                <a:spcPct val="0"/>
              </a:spcAft>
              <a:defRPr sz="1200">
                <a:solidFill>
                  <a:schemeClr val="tx1"/>
                </a:solidFill>
                <a:latin typeface="Arial" charset="0"/>
                <a:cs typeface="Arial" charset="0"/>
              </a:defRPr>
            </a:lvl6pPr>
            <a:lvl7pPr marL="2971800" indent="-228600" defTabSz="990600" eaLnBrk="0" fontAlgn="base" hangingPunct="0">
              <a:spcBef>
                <a:spcPct val="30000"/>
              </a:spcBef>
              <a:spcAft>
                <a:spcPct val="0"/>
              </a:spcAft>
              <a:defRPr sz="1200">
                <a:solidFill>
                  <a:schemeClr val="tx1"/>
                </a:solidFill>
                <a:latin typeface="Arial" charset="0"/>
                <a:cs typeface="Arial" charset="0"/>
              </a:defRPr>
            </a:lvl7pPr>
            <a:lvl8pPr marL="3429000" indent="-228600" defTabSz="990600" eaLnBrk="0" fontAlgn="base" hangingPunct="0">
              <a:spcBef>
                <a:spcPct val="30000"/>
              </a:spcBef>
              <a:spcAft>
                <a:spcPct val="0"/>
              </a:spcAft>
              <a:defRPr sz="1200">
                <a:solidFill>
                  <a:schemeClr val="tx1"/>
                </a:solidFill>
                <a:latin typeface="Arial" charset="0"/>
                <a:cs typeface="Arial" charset="0"/>
              </a:defRPr>
            </a:lvl8pPr>
            <a:lvl9pPr marL="3886200" indent="-228600" defTabSz="990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27232DC-90B8-460D-BC8C-60CC04AA26CB}" type="slidenum">
              <a:rPr lang="en-GB" altLang="fr-FR" sz="1300"/>
              <a:pPr algn="r" eaLnBrk="1" hangingPunct="1">
                <a:spcBef>
                  <a:spcPct val="0"/>
                </a:spcBef>
              </a:pPr>
              <a:t>29</a:t>
            </a:fld>
            <a:endParaRPr lang="en-GB" altLang="fr-FR" sz="1300"/>
          </a:p>
        </p:txBody>
      </p:sp>
      <p:sp>
        <p:nvSpPr>
          <p:cNvPr id="3379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p:txBody>
          <a:bodyPr/>
          <a:lstStyle/>
          <a:p>
            <a:r>
              <a:rPr lang="fr-FR" baseline="0" dirty="0" smtClean="0"/>
              <a:t>Néanmoins des limites dues à la non-stationnarité dans les hydrosystèmes anthropisés doivent mettre en perspective l’utilisation de cette modélisation dans des scénarios prospectifs. Ces limites concernent notamment le calage et la validation des modèles. Les problématiques de transférabilité des paramètres dans de nouvelles conditions climatiques font l’objet de nombreuses études et mettent en question la validité des modèles lorsque les conditions climatiques sortent du domaine observé par le passé. </a:t>
            </a:r>
          </a:p>
          <a:p>
            <a:r>
              <a:rPr lang="fr-FR" baseline="0" dirty="0" smtClean="0"/>
              <a:t>A cela vient s’ajouter la non-stationnarité anthropique, dont les modélisation sur le passé ont montré l’influence. Or, si elle est difficile à reconstituer sur la passé, la prise en compte de cette non-</a:t>
            </a:r>
            <a:r>
              <a:rPr lang="fr-FR" baseline="0" dirty="0" err="1" smtClean="0"/>
              <a:t>stationarité</a:t>
            </a:r>
            <a:r>
              <a:rPr lang="fr-FR" baseline="0" dirty="0" smtClean="0"/>
              <a:t> dans les projections pose encore de nombreuses questions. </a:t>
            </a:r>
          </a:p>
          <a:p>
            <a:pPr algn="just" eaLnBrk="1" hangingPunct="1">
              <a:defRPr/>
            </a:pPr>
            <a:endParaRPr lang="fr-FR" dirty="0">
              <a:latin typeface="+mn-lt"/>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68B4BE9-A075-4ADC-855A-AF0A39A9D36C}" type="slidenum">
              <a:rPr lang="en-GB" altLang="fr-FR" sz="1300"/>
              <a:pPr algn="r" eaLnBrk="1" hangingPunct="1">
                <a:spcBef>
                  <a:spcPct val="0"/>
                </a:spcBef>
              </a:pPr>
              <a:t>3</a:t>
            </a:fld>
            <a:endParaRPr lang="en-GB" altLang="fr-FR" sz="1300"/>
          </a:p>
        </p:txBody>
      </p:sp>
      <p:sp>
        <p:nvSpPr>
          <p:cNvPr id="26627"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p:txBody>
          <a:bodyPr/>
          <a:lstStyle/>
          <a:p>
            <a:r>
              <a:rPr lang="fr-FR" sz="800" dirty="0">
                <a:latin typeface="+mj-lt"/>
              </a:rPr>
              <a:t>Considérons l’hydrosystème comme unité de gestion et de représentation des équilibres ressources-demandes en eau. Un hydrosystème est composé de l'eau et des milieux aquatiques associés dans un secteur géographique délimité, pouvant être affecté par les activités humaines.</a:t>
            </a:r>
          </a:p>
          <a:p>
            <a:r>
              <a:rPr lang="fr-FR" sz="800" dirty="0">
                <a:latin typeface="+mj-lt"/>
              </a:rPr>
              <a:t>CLIC</a:t>
            </a:r>
          </a:p>
          <a:p>
            <a:r>
              <a:rPr lang="fr-FR" sz="800" dirty="0">
                <a:latin typeface="+mj-lt"/>
              </a:rPr>
              <a:t>l’hydrologie dite naturelle est dépendante des conditions climatiques et de caractéristiques physiques du territoire, déterminant les écoulements. Mais les écoulements naturels peuvent être perturbés par des usages de l’eau anthropiques. </a:t>
            </a:r>
          </a:p>
          <a:p>
            <a:r>
              <a:rPr lang="fr-FR" sz="800" dirty="0">
                <a:latin typeface="+mj-lt"/>
              </a:rPr>
              <a:t>CLIC</a:t>
            </a:r>
          </a:p>
          <a:p>
            <a:r>
              <a:rPr lang="fr-FR" sz="800" dirty="0">
                <a:latin typeface="+mj-lt"/>
              </a:rPr>
              <a:t>D’amont en aval, ces usages, qu’ils soient domestiques ou agricoles, vont exprimer une demande pour un certain volume d’eau. Demande qui peut dépendre de facteurs anthropiques mais aussi climatiques (notamment pour l’irrigation). En fonction de la ressource disponible et d’autres contraintes comme les débits environnementaux, les usagers vont prélever un volume d’eau dans le cours d’eau ou les barrages réservoirs. Enfin, la totalité du volume prélevé ne sera pas consommée, puisqu’une partie (qui diffère selon les usages), sera retournée au milieu. </a:t>
            </a:r>
          </a:p>
          <a:p>
            <a:endParaRPr lang="fr-FR" sz="800" dirty="0">
              <a:latin typeface="+mj-lt"/>
            </a:endParaRPr>
          </a:p>
          <a:p>
            <a:r>
              <a:rPr lang="fr-FR" sz="800" dirty="0">
                <a:latin typeface="+mj-lt"/>
              </a:rPr>
              <a:t>Afin d’appréhender les risques de stress hydrique par des simulations sous contraintes de changements climatiques et anthropiques, il est donc nécessaire de représenter la complexité de ces interactions entre l’hydrologie naturelle et les activités humaines. </a:t>
            </a:r>
          </a:p>
          <a:p>
            <a:endParaRPr lang="fr-FR" sz="800" dirty="0">
              <a:latin typeface="+mj-lt"/>
            </a:endParaRPr>
          </a:p>
          <a:p>
            <a:r>
              <a:rPr lang="fr-FR" sz="800" dirty="0">
                <a:latin typeface="+mj-lt"/>
              </a:rPr>
              <a:t>Face à ces enjeux de recherche, les objectifs du projets se sont articulés autour de trois points: </a:t>
            </a:r>
          </a:p>
          <a:p>
            <a:r>
              <a:rPr lang="fr-FR" sz="800" dirty="0">
                <a:latin typeface="+mj-lt"/>
              </a:rPr>
              <a:t>CLIC</a:t>
            </a:r>
          </a:p>
          <a:p>
            <a:r>
              <a:rPr lang="fr-FR" sz="800" dirty="0">
                <a:latin typeface="+mj-lt"/>
              </a:rPr>
              <a:t>-représenter les liens entre usages et ressources en eau au sein d’hydrosystèmes anthropisés, en tenant compte des dynamiques spatio-temporelles des variables physiques et socio-économiques</a:t>
            </a:r>
          </a:p>
          <a:p>
            <a:r>
              <a:rPr lang="fr-FR" sz="800" dirty="0">
                <a:latin typeface="+mj-lt"/>
              </a:rPr>
              <a:t>-établir des projections du risque de stress hydrique pour le milieu du 21</a:t>
            </a:r>
            <a:r>
              <a:rPr lang="fr-FR" sz="800" baseline="30000" dirty="0">
                <a:latin typeface="+mj-lt"/>
              </a:rPr>
              <a:t>e</a:t>
            </a:r>
            <a:r>
              <a:rPr lang="fr-FR" sz="800" dirty="0">
                <a:latin typeface="+mj-lt"/>
              </a:rPr>
              <a:t> siècle</a:t>
            </a:r>
          </a:p>
          <a:p>
            <a:r>
              <a:rPr lang="fr-FR" sz="800" dirty="0">
                <a:latin typeface="+mj-lt"/>
              </a:rPr>
              <a:t>-évaluer de possibles adaptations dans un contexte de futur climatique incertain. </a:t>
            </a:r>
          </a:p>
          <a:p>
            <a:pPr eaLnBrk="1" hangingPunct="1">
              <a:defRPr/>
            </a:pPr>
            <a:endParaRPr lang="fr-FR" sz="1000" dirty="0">
              <a:latin typeface="+mj-lt"/>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90600" eaLnBrk="0" hangingPunct="0">
              <a:spcBef>
                <a:spcPct val="30000"/>
              </a:spcBef>
              <a:defRPr sz="1200">
                <a:solidFill>
                  <a:schemeClr val="tx1"/>
                </a:solidFill>
                <a:latin typeface="Arial" charset="0"/>
                <a:cs typeface="Arial" charset="0"/>
              </a:defRPr>
            </a:lvl1pPr>
            <a:lvl2pPr marL="742950" indent="-285750" defTabSz="990600" eaLnBrk="0" hangingPunct="0">
              <a:spcBef>
                <a:spcPct val="30000"/>
              </a:spcBef>
              <a:defRPr sz="1200">
                <a:solidFill>
                  <a:schemeClr val="tx1"/>
                </a:solidFill>
                <a:latin typeface="Arial" charset="0"/>
                <a:cs typeface="Arial" charset="0"/>
              </a:defRPr>
            </a:lvl2pPr>
            <a:lvl3pPr marL="1143000" indent="-228600" defTabSz="990600" eaLnBrk="0" hangingPunct="0">
              <a:spcBef>
                <a:spcPct val="30000"/>
              </a:spcBef>
              <a:defRPr sz="1200">
                <a:solidFill>
                  <a:schemeClr val="tx1"/>
                </a:solidFill>
                <a:latin typeface="Arial" charset="0"/>
                <a:cs typeface="Arial" charset="0"/>
              </a:defRPr>
            </a:lvl3pPr>
            <a:lvl4pPr marL="1600200" indent="-228600" defTabSz="990600" eaLnBrk="0" hangingPunct="0">
              <a:spcBef>
                <a:spcPct val="30000"/>
              </a:spcBef>
              <a:defRPr sz="1200">
                <a:solidFill>
                  <a:schemeClr val="tx1"/>
                </a:solidFill>
                <a:latin typeface="Arial" charset="0"/>
                <a:cs typeface="Arial" charset="0"/>
              </a:defRPr>
            </a:lvl4pPr>
            <a:lvl5pPr marL="2057400" indent="-228600" defTabSz="990600" eaLnBrk="0" hangingPunct="0">
              <a:spcBef>
                <a:spcPct val="30000"/>
              </a:spcBef>
              <a:defRPr sz="1200">
                <a:solidFill>
                  <a:schemeClr val="tx1"/>
                </a:solidFill>
                <a:latin typeface="Arial" charset="0"/>
                <a:cs typeface="Arial" charset="0"/>
              </a:defRPr>
            </a:lvl5pPr>
            <a:lvl6pPr marL="2514600" indent="-228600" defTabSz="990600" eaLnBrk="0" fontAlgn="base" hangingPunct="0">
              <a:spcBef>
                <a:spcPct val="30000"/>
              </a:spcBef>
              <a:spcAft>
                <a:spcPct val="0"/>
              </a:spcAft>
              <a:defRPr sz="1200">
                <a:solidFill>
                  <a:schemeClr val="tx1"/>
                </a:solidFill>
                <a:latin typeface="Arial" charset="0"/>
                <a:cs typeface="Arial" charset="0"/>
              </a:defRPr>
            </a:lvl6pPr>
            <a:lvl7pPr marL="2971800" indent="-228600" defTabSz="990600" eaLnBrk="0" fontAlgn="base" hangingPunct="0">
              <a:spcBef>
                <a:spcPct val="30000"/>
              </a:spcBef>
              <a:spcAft>
                <a:spcPct val="0"/>
              </a:spcAft>
              <a:defRPr sz="1200">
                <a:solidFill>
                  <a:schemeClr val="tx1"/>
                </a:solidFill>
                <a:latin typeface="Arial" charset="0"/>
                <a:cs typeface="Arial" charset="0"/>
              </a:defRPr>
            </a:lvl7pPr>
            <a:lvl8pPr marL="3429000" indent="-228600" defTabSz="990600" eaLnBrk="0" fontAlgn="base" hangingPunct="0">
              <a:spcBef>
                <a:spcPct val="30000"/>
              </a:spcBef>
              <a:spcAft>
                <a:spcPct val="0"/>
              </a:spcAft>
              <a:defRPr sz="1200">
                <a:solidFill>
                  <a:schemeClr val="tx1"/>
                </a:solidFill>
                <a:latin typeface="Arial" charset="0"/>
                <a:cs typeface="Arial" charset="0"/>
              </a:defRPr>
            </a:lvl8pPr>
            <a:lvl9pPr marL="3886200" indent="-228600" defTabSz="990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27232DC-90B8-460D-BC8C-60CC04AA26CB}" type="slidenum">
              <a:rPr lang="en-GB" altLang="fr-FR" sz="1300"/>
              <a:pPr algn="r" eaLnBrk="1" hangingPunct="1">
                <a:spcBef>
                  <a:spcPct val="0"/>
                </a:spcBef>
              </a:pPr>
              <a:t>30</a:t>
            </a:fld>
            <a:endParaRPr lang="en-GB" altLang="fr-FR" sz="1300"/>
          </a:p>
        </p:txBody>
      </p:sp>
      <p:sp>
        <p:nvSpPr>
          <p:cNvPr id="3379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p:txBody>
          <a:bodyPr/>
          <a:lstStyle/>
          <a:p>
            <a:pPr algn="just" eaLnBrk="1" hangingPunct="1">
              <a:defRPr/>
            </a:pPr>
            <a:endParaRPr lang="fr-FR" dirty="0">
              <a:latin typeface="+mn-lt"/>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90600" eaLnBrk="0" hangingPunct="0">
              <a:spcBef>
                <a:spcPct val="30000"/>
              </a:spcBef>
              <a:defRPr sz="1200">
                <a:solidFill>
                  <a:schemeClr val="tx1"/>
                </a:solidFill>
                <a:latin typeface="Arial" charset="0"/>
                <a:cs typeface="Arial" charset="0"/>
              </a:defRPr>
            </a:lvl1pPr>
            <a:lvl2pPr marL="742950" indent="-285750" defTabSz="990600" eaLnBrk="0" hangingPunct="0">
              <a:spcBef>
                <a:spcPct val="30000"/>
              </a:spcBef>
              <a:defRPr sz="1200">
                <a:solidFill>
                  <a:schemeClr val="tx1"/>
                </a:solidFill>
                <a:latin typeface="Arial" charset="0"/>
                <a:cs typeface="Arial" charset="0"/>
              </a:defRPr>
            </a:lvl2pPr>
            <a:lvl3pPr marL="1143000" indent="-228600" defTabSz="990600" eaLnBrk="0" hangingPunct="0">
              <a:spcBef>
                <a:spcPct val="30000"/>
              </a:spcBef>
              <a:defRPr sz="1200">
                <a:solidFill>
                  <a:schemeClr val="tx1"/>
                </a:solidFill>
                <a:latin typeface="Arial" charset="0"/>
                <a:cs typeface="Arial" charset="0"/>
              </a:defRPr>
            </a:lvl3pPr>
            <a:lvl4pPr marL="1600200" indent="-228600" defTabSz="990600" eaLnBrk="0" hangingPunct="0">
              <a:spcBef>
                <a:spcPct val="30000"/>
              </a:spcBef>
              <a:defRPr sz="1200">
                <a:solidFill>
                  <a:schemeClr val="tx1"/>
                </a:solidFill>
                <a:latin typeface="Arial" charset="0"/>
                <a:cs typeface="Arial" charset="0"/>
              </a:defRPr>
            </a:lvl4pPr>
            <a:lvl5pPr marL="2057400" indent="-228600" defTabSz="990600" eaLnBrk="0" hangingPunct="0">
              <a:spcBef>
                <a:spcPct val="30000"/>
              </a:spcBef>
              <a:defRPr sz="1200">
                <a:solidFill>
                  <a:schemeClr val="tx1"/>
                </a:solidFill>
                <a:latin typeface="Arial" charset="0"/>
                <a:cs typeface="Arial" charset="0"/>
              </a:defRPr>
            </a:lvl5pPr>
            <a:lvl6pPr marL="2514600" indent="-228600" defTabSz="990600" eaLnBrk="0" fontAlgn="base" hangingPunct="0">
              <a:spcBef>
                <a:spcPct val="30000"/>
              </a:spcBef>
              <a:spcAft>
                <a:spcPct val="0"/>
              </a:spcAft>
              <a:defRPr sz="1200">
                <a:solidFill>
                  <a:schemeClr val="tx1"/>
                </a:solidFill>
                <a:latin typeface="Arial" charset="0"/>
                <a:cs typeface="Arial" charset="0"/>
              </a:defRPr>
            </a:lvl6pPr>
            <a:lvl7pPr marL="2971800" indent="-228600" defTabSz="990600" eaLnBrk="0" fontAlgn="base" hangingPunct="0">
              <a:spcBef>
                <a:spcPct val="30000"/>
              </a:spcBef>
              <a:spcAft>
                <a:spcPct val="0"/>
              </a:spcAft>
              <a:defRPr sz="1200">
                <a:solidFill>
                  <a:schemeClr val="tx1"/>
                </a:solidFill>
                <a:latin typeface="Arial" charset="0"/>
                <a:cs typeface="Arial" charset="0"/>
              </a:defRPr>
            </a:lvl7pPr>
            <a:lvl8pPr marL="3429000" indent="-228600" defTabSz="990600" eaLnBrk="0" fontAlgn="base" hangingPunct="0">
              <a:spcBef>
                <a:spcPct val="30000"/>
              </a:spcBef>
              <a:spcAft>
                <a:spcPct val="0"/>
              </a:spcAft>
              <a:defRPr sz="1200">
                <a:solidFill>
                  <a:schemeClr val="tx1"/>
                </a:solidFill>
                <a:latin typeface="Arial" charset="0"/>
                <a:cs typeface="Arial" charset="0"/>
              </a:defRPr>
            </a:lvl8pPr>
            <a:lvl9pPr marL="3886200" indent="-228600" defTabSz="990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22AAA3E-A48C-459A-8DC2-9C8267525831}" type="slidenum">
              <a:rPr lang="en-GB" altLang="fr-FR" sz="1300"/>
              <a:pPr algn="r" eaLnBrk="1" hangingPunct="1">
                <a:spcBef>
                  <a:spcPct val="0"/>
                </a:spcBef>
              </a:pPr>
              <a:t>4</a:t>
            </a:fld>
            <a:endParaRPr lang="en-GB" altLang="fr-FR" sz="1300"/>
          </a:p>
        </p:txBody>
      </p:sp>
      <p:sp>
        <p:nvSpPr>
          <p:cNvPr id="27651"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p:txBody>
          <a:bodyPr/>
          <a:lstStyle/>
          <a:p>
            <a:r>
              <a:rPr lang="fr-FR" dirty="0"/>
              <a:t>Afin de répondre à ces objectifs, une modélisation des équilibres entre ressources et demandes en eau a été mise en place. </a:t>
            </a:r>
            <a:br>
              <a:rPr lang="fr-FR" dirty="0"/>
            </a:br>
            <a:r>
              <a:rPr lang="fr-FR" dirty="0"/>
              <a:t>CLIC</a:t>
            </a:r>
          </a:p>
          <a:p>
            <a:r>
              <a:rPr lang="fr-FR" dirty="0"/>
              <a:t>Dans un premier temps, une chaîne de modélisation a été développée, calée et validée sur une période passée de près de 4 décennies.</a:t>
            </a:r>
          </a:p>
          <a:p>
            <a:r>
              <a:rPr lang="fr-FR" dirty="0"/>
              <a:t>CLIC</a:t>
            </a:r>
          </a:p>
          <a:p>
            <a:r>
              <a:rPr lang="fr-FR" dirty="0"/>
              <a:t>Dans un deuxième temps, cette chaîne de modélisation a été utilisée pour simuler les évolutions possibles des équilibres quantitatifs à l’horizon 2050, en combinant des scénarios de changements climatiques et d’usages de l’eau afin de déterminer leur impact relatif sur le stress hydrique. </a:t>
            </a:r>
          </a:p>
          <a:p>
            <a:r>
              <a:rPr lang="fr-FR" dirty="0"/>
              <a:t>CLIC</a:t>
            </a:r>
          </a:p>
          <a:p>
            <a:r>
              <a:rPr lang="fr-FR" dirty="0"/>
              <a:t>Enfin, la sensibilité des équilibres usages-ressource en eau à des modifications dans les scénarios anthropiques a été testée.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909631A-F08E-454C-B3E8-19FA1DF479F2}" type="slidenum">
              <a:rPr lang="en-GB" altLang="fr-FR" sz="1300"/>
              <a:pPr algn="r" eaLnBrk="1" hangingPunct="1">
                <a:spcBef>
                  <a:spcPct val="0"/>
                </a:spcBef>
              </a:pPr>
              <a:t>5</a:t>
            </a:fld>
            <a:endParaRPr lang="en-GB" altLang="fr-FR" sz="13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fr-FR" sz="800" dirty="0">
                <a:latin typeface="+mn-lt"/>
              </a:rPr>
              <a:t>Les bassins versants retenus pour cette étude sont le bassin de l’Hérault, dans le sud de la France, et le bassin de l’Ebre, au Nord de l’Espagne.</a:t>
            </a:r>
          </a:p>
          <a:p>
            <a:r>
              <a:rPr lang="fr-FR" sz="800" dirty="0">
                <a:latin typeface="+mn-lt"/>
              </a:rPr>
              <a:t>La comparaison de ces deux bassins contrastés à la fois par leur taille, leurs conditions </a:t>
            </a:r>
            <a:r>
              <a:rPr lang="fr-FR" sz="800" dirty="0" err="1">
                <a:latin typeface="+mn-lt"/>
              </a:rPr>
              <a:t>hydroclimatiques</a:t>
            </a:r>
            <a:r>
              <a:rPr lang="fr-FR" sz="800" dirty="0">
                <a:latin typeface="+mn-lt"/>
              </a:rPr>
              <a:t>, et leurs usages de l’eau, visait à assurer une certaine généricité des méthodes de modélisation, et à comparer des facteurs de vulnérabilité au stress hydrique sous changement climatique.</a:t>
            </a:r>
          </a:p>
          <a:p>
            <a:endParaRPr lang="fr-FR" sz="800" dirty="0">
              <a:latin typeface="+mn-lt"/>
            </a:endParaRPr>
          </a:p>
          <a:p>
            <a:r>
              <a:rPr lang="fr-FR" sz="800" dirty="0">
                <a:latin typeface="+mn-lt"/>
              </a:rPr>
              <a:t>Outre les conditions hydro-climatiques, les usages anthropiques de l’eau et les enjeux de gestion sont également contrastés entre les bassins de l’Hérault et de l’Ebre. Tout d’abord, l’échelle de gestion diffère. En effet, le bassin de l’Hérault est inclus dans le territoire géré par l’Agence de l’Eau Rhône Méditerranée Corse, mais fait également l’objet d’un schéma d’aménagement et de gestion des eaux local, mis en place et appliqué par le biais du Syndicat Mixte du bassin du Fleuve Hérault. Le bassin de l’Ebre est géré par la Confédération Hydrographique de l’Ebre, créée en 1926 pour développer la gestion des ressources et l’irrigation, et comparable aux Agences de l’eau françaises. </a:t>
            </a:r>
          </a:p>
          <a:p>
            <a:endParaRPr lang="fr-FR" sz="800" dirty="0">
              <a:latin typeface="+mn-lt"/>
            </a:endParaRPr>
          </a:p>
          <a:p>
            <a:r>
              <a:rPr lang="fr-FR" sz="800" dirty="0">
                <a:latin typeface="+mn-lt"/>
              </a:rPr>
              <a:t>Les usages de l’eau ont évolué rapidement sur les deux bassins pendant la 2e moitié du 20e siècle. Sur l’Hérault, ils sont passés de majoritairement agricoles dans les années 1960 à municipaux, touristiques et agricoles aujourd’hui, du fait de la rapide croissance de la démographie et du tourisme. La population, peut doubler en été sous l’effet de la fréquentation touristique.  L’essentiel des usages se concentre dans la moyenne et basse vallée de l’Hérault. La majorité de l’irrigation (en vert foncé) est concentrée dans le secteur d’irrigation de Gignac, comprenant près de 3000 ha irrigables de vigne et alimenté par un canal prélevant l’eau du fleuve Hérault à la sortie de la zone karstique. La moitié des volumes prélevés pour l’eau potable est concentrée sur le prélèvement de Florensac, en amont de la ville d’Agde, pour alimenter les communes touristiques de l’ouest montpelliérain. La capacité de stockage totale du bassin s’élève à 8% des écoulements annuels, avec comme principal barrage le barrage du Salagou, construit pour alimenter les usages (principalement agricoles) mais aujourd’hui utilisé principalement pour les activités touristiques. </a:t>
            </a:r>
          </a:p>
          <a:p>
            <a:endParaRPr lang="fr-FR" sz="800" dirty="0">
              <a:latin typeface="+mn-lt"/>
            </a:endParaRPr>
          </a:p>
          <a:p>
            <a:r>
              <a:rPr lang="fr-FR" sz="800" dirty="0">
                <a:latin typeface="+mn-lt"/>
              </a:rPr>
              <a:t>Le bassin de l’Ebre, à usage très majoritairement agricole, est un système complexe et hautement régulé, avec plus de 230 barrages pouvant stocker 60% des écoulements annuels. 16 des principaux barrages sont représentés par des triangles noirs sur la carte à droite. Ces barrages, régulant principalement les écoulements nivo-pluviaux pyrénéens, approvisionnent de larges systèmes d’irrigation dans la vallée de l’Ebre, par le biais de canaux (en orange sur la carte) avec une capacité pouvant atteindre 90 m3/s. Les surfaces irrigables du bassin de l’Ebre s’élèvent actuellement à près de 700 000 ha. </a:t>
            </a:r>
          </a:p>
          <a:p>
            <a:endParaRPr lang="en-US" sz="800" dirty="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6</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L’Hérault et l’Ebre ont donc connu une forte variabilité des usages de l’eau mais également des conditions climatiques (notamment augmentation des T°C d’environ 1°C) sur les 40 dernières années. </a:t>
            </a:r>
          </a:p>
          <a:p>
            <a:r>
              <a:rPr lang="fr-FR" sz="1000" dirty="0"/>
              <a:t>la première partie du projet a consisté à mettre en place une chaîne de modélisation capable de simuler les équilibres ressources demandes sur plusieurs décennies intégrant la variabilité spatiale et temporelle des conditions climatiques et anthropiques. La reconstruction passée de ces équilibres permettra également d’analyser les changements passés. </a:t>
            </a:r>
            <a:endParaRPr lang="en-US"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7</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Les équilibres quantitatifs ont été évalués à l’échelle de nœuds de demande et de nœuds de ressources correspondants. Ces nœuds prennent en compte l’hétérogénéité spatial des demandes et la disponibilité de données d’observation de débits et du fonctionnement des barrages réservoirs. </a:t>
            </a:r>
          </a:p>
          <a:p>
            <a:r>
              <a:rPr lang="fr-FR" sz="1000" dirty="0"/>
              <a:t>CLIC</a:t>
            </a:r>
          </a:p>
          <a:p>
            <a:r>
              <a:rPr lang="fr-FR" sz="1000" dirty="0"/>
              <a:t>Sur L’Hérault, 6 nœuds de demande correspondant aux demandes en eau sur 6 sous bassins versants ont été définis, tenant compte, comme on le voit sur la carte à gauche, de le la localisation des principaux prélèvements (municipaux en rose, agricoles en vert). </a:t>
            </a:r>
          </a:p>
          <a:p>
            <a:endParaRPr lang="fr-FR" sz="1000" dirty="0"/>
          </a:p>
          <a:p>
            <a:r>
              <a:rPr lang="fr-FR" sz="1000" dirty="0"/>
              <a:t>Sur l’Ebre, 20 sous-bassins versants ont été délimités pour simuler les écoulements naturels, et 11 barrages ou groupes de barrages ont été retenus pour simuler la régulation des écoulements. En ce qui concerne les nœuds de demande, 8 grands systèmes de gestion, reliés aux 11 barrages, ont été étudiés (bien que l’ensemble des demandes en eau soit pris en compte dans les modélisations). les 4 principaux systèmes liés aux barrage pyrénéens, la moyenne vallée de l’Ebre et la zone du delta, et enfin 2 systèmes de la rive droite, représentant les conditions plus déficitaires du bassin.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856BF4A-AB4B-4203-80C6-518148EA95F6}" type="slidenum">
              <a:rPr lang="en-GB" altLang="fr-FR" sz="1300"/>
              <a:pPr algn="r" eaLnBrk="1" hangingPunct="1">
                <a:spcBef>
                  <a:spcPct val="0"/>
                </a:spcBef>
              </a:pPr>
              <a:t>8</a:t>
            </a:fld>
            <a:endParaRPr lang="en-GB" altLang="fr-FR"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165415" indent="-165415">
              <a:buFont typeface="Wingdings" panose="05000000000000000000" pitchFamily="2" charset="2"/>
              <a:buChar char="§"/>
            </a:pPr>
            <a:r>
              <a:rPr lang="fr-FR" sz="1000" dirty="0"/>
              <a:t>demande simulée en chaque nœud en fonction de données socio-économiques et climatiques. </a:t>
            </a:r>
          </a:p>
          <a:p>
            <a:pPr marL="165415" indent="-165415">
              <a:buFont typeface="Wingdings" panose="05000000000000000000" pitchFamily="2" charset="2"/>
              <a:buChar char="§"/>
            </a:pPr>
            <a:r>
              <a:rPr lang="fr-FR" sz="1000" dirty="0"/>
              <a:t>ces demandes sont mises en face de la ressource. Les débits de surface naturels sont simulés avec le modèle hydrologique  GR4J additionné d’un module neige pour les bassins pyrénéens, le fonctionnement des barrages par un modèle de gestion de barrage piloté par les demandes en eau et les niveaux objectifs des réserves. </a:t>
            </a:r>
          </a:p>
          <a:p>
            <a:pPr marL="165415" indent="-165415">
              <a:buFont typeface="Wingdings" panose="05000000000000000000" pitchFamily="2" charset="2"/>
              <a:buChar char="§"/>
            </a:pPr>
            <a:r>
              <a:rPr lang="fr-FR" sz="1000" dirty="0"/>
              <a:t>les demandes et les ressources disponibles sont simulées au pas de temps décadaire</a:t>
            </a:r>
          </a:p>
          <a:p>
            <a:pPr marL="165415" indent="-165415">
              <a:buFont typeface="Wingdings" panose="05000000000000000000" pitchFamily="2" charset="2"/>
              <a:buChar char="§"/>
            </a:pPr>
            <a:r>
              <a:rPr lang="fr-FR" sz="1000" dirty="0"/>
              <a:t>en fonction de la ressource disponible à chaque pas de temps (décadaire), le niveau de satisfaction des demandes en est évalué en priorisant les usages. Sont ensuite évalués les prélèvements, le consommation nette par les usages et enfin les retours au milieu. </a:t>
            </a:r>
          </a:p>
          <a:p>
            <a:pPr marL="165415" indent="-165415">
              <a:buFont typeface="Wingdings" panose="05000000000000000000" pitchFamily="2" charset="2"/>
              <a:buChar char="§"/>
            </a:pPr>
            <a:r>
              <a:rPr lang="fr-FR" sz="1000" dirty="0"/>
              <a:t>ainsi le débit influencé est calculé et se propage d’amont en aval. </a:t>
            </a:r>
          </a:p>
          <a:p>
            <a:endParaRPr lang="fr-FR" sz="1000" dirty="0"/>
          </a:p>
          <a:p>
            <a:r>
              <a:rPr lang="fr-FR" sz="1000" dirty="0"/>
              <a:t>Cette chaîne de modélisation a été calée et validée sur la période 1971-2009. Afin de simuler les dynamiques spatio-temporelles des demandes en eau, un important travail de reconstruction des évolutions passées a été effectué au sein du projet.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6" y="9429420"/>
            <a:ext cx="2945975" cy="4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6" tIns="47778" rIns="95556" bIns="47778" anchor="b"/>
          <a:lstStyle>
            <a:lvl1pPr defTabSz="958850" eaLnBrk="0" hangingPunct="0">
              <a:spcBef>
                <a:spcPct val="30000"/>
              </a:spcBef>
              <a:defRPr sz="1200">
                <a:solidFill>
                  <a:schemeClr val="tx1"/>
                </a:solidFill>
                <a:latin typeface="Arial" charset="0"/>
                <a:cs typeface="Arial" charset="0"/>
              </a:defRPr>
            </a:lvl1pPr>
            <a:lvl2pPr marL="742950" indent="-285750" defTabSz="958850" eaLnBrk="0" hangingPunct="0">
              <a:spcBef>
                <a:spcPct val="30000"/>
              </a:spcBef>
              <a:defRPr sz="1200">
                <a:solidFill>
                  <a:schemeClr val="tx1"/>
                </a:solidFill>
                <a:latin typeface="Arial" charset="0"/>
                <a:cs typeface="Arial" charset="0"/>
              </a:defRPr>
            </a:lvl2pPr>
            <a:lvl3pPr marL="1143000" indent="-228600" defTabSz="958850" eaLnBrk="0" hangingPunct="0">
              <a:spcBef>
                <a:spcPct val="30000"/>
              </a:spcBef>
              <a:defRPr sz="1200">
                <a:solidFill>
                  <a:schemeClr val="tx1"/>
                </a:solidFill>
                <a:latin typeface="Arial" charset="0"/>
                <a:cs typeface="Arial" charset="0"/>
              </a:defRPr>
            </a:lvl3pPr>
            <a:lvl4pPr marL="1600200" indent="-228600" defTabSz="958850" eaLnBrk="0" hangingPunct="0">
              <a:spcBef>
                <a:spcPct val="30000"/>
              </a:spcBef>
              <a:defRPr sz="1200">
                <a:solidFill>
                  <a:schemeClr val="tx1"/>
                </a:solidFill>
                <a:latin typeface="Arial" charset="0"/>
                <a:cs typeface="Arial" charset="0"/>
              </a:defRPr>
            </a:lvl4pPr>
            <a:lvl5pPr marL="2057400" indent="-228600" defTabSz="958850" eaLnBrk="0" hangingPunct="0">
              <a:spcBef>
                <a:spcPct val="30000"/>
              </a:spcBef>
              <a:defRPr sz="1200">
                <a:solidFill>
                  <a:schemeClr val="tx1"/>
                </a:solidFill>
                <a:latin typeface="Arial" charset="0"/>
                <a:cs typeface="Arial" charset="0"/>
              </a:defRPr>
            </a:lvl5pPr>
            <a:lvl6pPr marL="2514600" indent="-228600" defTabSz="958850" eaLnBrk="0" fontAlgn="base" hangingPunct="0">
              <a:spcBef>
                <a:spcPct val="30000"/>
              </a:spcBef>
              <a:spcAft>
                <a:spcPct val="0"/>
              </a:spcAft>
              <a:defRPr sz="1200">
                <a:solidFill>
                  <a:schemeClr val="tx1"/>
                </a:solidFill>
                <a:latin typeface="Arial" charset="0"/>
                <a:cs typeface="Arial" charset="0"/>
              </a:defRPr>
            </a:lvl6pPr>
            <a:lvl7pPr marL="2971800" indent="-228600" defTabSz="958850" eaLnBrk="0" fontAlgn="base" hangingPunct="0">
              <a:spcBef>
                <a:spcPct val="30000"/>
              </a:spcBef>
              <a:spcAft>
                <a:spcPct val="0"/>
              </a:spcAft>
              <a:defRPr sz="1200">
                <a:solidFill>
                  <a:schemeClr val="tx1"/>
                </a:solidFill>
                <a:latin typeface="Arial" charset="0"/>
                <a:cs typeface="Arial" charset="0"/>
              </a:defRPr>
            </a:lvl7pPr>
            <a:lvl8pPr marL="3429000" indent="-228600" defTabSz="958850" eaLnBrk="0" fontAlgn="base" hangingPunct="0">
              <a:spcBef>
                <a:spcPct val="30000"/>
              </a:spcBef>
              <a:spcAft>
                <a:spcPct val="0"/>
              </a:spcAft>
              <a:defRPr sz="1200">
                <a:solidFill>
                  <a:schemeClr val="tx1"/>
                </a:solidFill>
                <a:latin typeface="Arial" charset="0"/>
                <a:cs typeface="Arial" charset="0"/>
              </a:defRPr>
            </a:lvl8pPr>
            <a:lvl9pPr marL="3886200" indent="-228600" defTabSz="9588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D97C8A-3F8D-4013-B249-AC3CFFF32C15}" type="slidenum">
              <a:rPr lang="en-GB" altLang="fr-FR" sz="1300"/>
              <a:pPr algn="r" eaLnBrk="1" hangingPunct="1">
                <a:spcBef>
                  <a:spcPct val="0"/>
                </a:spcBef>
              </a:pPr>
              <a:t>9</a:t>
            </a:fld>
            <a:endParaRPr lang="en-GB" altLang="fr-FR" sz="13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fr-FR" sz="1000" dirty="0"/>
              <a:t>Le schéma affiché ici montre les variables prises en compte dans le calcul des demandes municipales et d’irrigation, leur source, et si leur variabilité spatio-temporelle a pu être prise en compte dans les simulations. </a:t>
            </a:r>
          </a:p>
          <a:p>
            <a:endParaRPr lang="fr-FR" sz="1000" dirty="0"/>
          </a:p>
          <a:p>
            <a:r>
              <a:rPr lang="fr-FR" sz="1000" dirty="0"/>
              <a:t>Ainsi certaines variables comme les coefficients de culture et l’efficience ont été considérés constants sur toute la période, alors que les variations de la population, la demande unitaire en eau potable, et des surfaces irriguées ont été prises en compte. La variabilité spatio-temporelle des conditions climatiques, pour l’irrigation, a également été considérée. </a:t>
            </a:r>
            <a:endParaRPr lang="fr-FR" altLang="fr-FR" sz="1000" dirty="0">
              <a:latin typeface="Calibri" pitchFamily="34"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0"/>
            <a:ext cx="9144000" cy="83661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endParaRPr lang="fr-FR" altLang="fr-FR" smtClean="0"/>
          </a:p>
        </p:txBody>
      </p:sp>
      <p:sp>
        <p:nvSpPr>
          <p:cNvPr id="18434" name="Rectangle 2"/>
          <p:cNvSpPr>
            <a:spLocks noGrp="1" noChangeArrowheads="1"/>
          </p:cNvSpPr>
          <p:nvPr>
            <p:ph type="ctrTitle"/>
          </p:nvPr>
        </p:nvSpPr>
        <p:spPr>
          <a:xfrm>
            <a:off x="685800" y="1268413"/>
            <a:ext cx="7772400" cy="1470025"/>
          </a:xfrm>
        </p:spPr>
        <p:txBody>
          <a:bodyPr/>
          <a:lstStyle>
            <a:lvl1pPr algn="ctr">
              <a:defRPr sz="4000"/>
            </a:lvl1pPr>
          </a:lstStyle>
          <a:p>
            <a:pPr lvl="0"/>
            <a:r>
              <a:rPr lang="en-GB" noProof="0" smtClean="0"/>
              <a:t>Cliquez pour modifier le style du titre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GB" noProof="0" smtClean="0"/>
              <a:t>Cliquez pour modifier le style des sous-titres du masque</a:t>
            </a:r>
          </a:p>
        </p:txBody>
      </p:sp>
      <p:sp>
        <p:nvSpPr>
          <p:cNvPr id="5" name="Espace réservé de la date 4"/>
          <p:cNvSpPr>
            <a:spLocks noGrp="1" noChangeArrowheads="1"/>
          </p:cNvSpPr>
          <p:nvPr>
            <p:ph type="dt" sz="half" idx="10"/>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fr-FR" altLang="fr-FR"/>
          </a:p>
        </p:txBody>
      </p:sp>
      <p:sp>
        <p:nvSpPr>
          <p:cNvPr id="6" name="Espace réservé du pied de page 5"/>
          <p:cNvSpPr>
            <a:spLocks noGrp="1" noChangeArrowheads="1"/>
          </p:cNvSpPr>
          <p:nvPr>
            <p:ph type="ftr" sz="quarter" idx="11"/>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GB"/>
          </a:p>
        </p:txBody>
      </p:sp>
      <p:sp>
        <p:nvSpPr>
          <p:cNvPr id="7" name="Espace réservé du numéro de diapositive 6"/>
          <p:cNvSpPr>
            <a:spLocks noGrp="1" noChangeArrowheads="1"/>
          </p:cNvSpPr>
          <p:nvPr>
            <p:ph type="sldNum" sz="quarter" idx="12"/>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latin typeface="+mn-lt"/>
                <a:cs typeface="Arial" pitchFamily="34" charset="0"/>
              </a:defRPr>
            </a:lvl1pPr>
          </a:lstStyle>
          <a:p>
            <a:pPr>
              <a:defRPr/>
            </a:pPr>
            <a:fld id="{E4F44CEB-DF2D-4BBD-9A41-E63F0E65F41C}" type="slidenum">
              <a:rPr lang="en-GB"/>
              <a:pPr>
                <a:defRPr/>
              </a:pPr>
              <a:t>‹N°›</a:t>
            </a:fld>
            <a:endParaRPr lang="en-GB"/>
          </a:p>
        </p:txBody>
      </p:sp>
    </p:spTree>
    <p:extLst>
      <p:ext uri="{BB962C8B-B14F-4D97-AF65-F5344CB8AC3E}">
        <p14:creationId xmlns:p14="http://schemas.microsoft.com/office/powerpoint/2010/main" val="361005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5120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04813"/>
            <a:ext cx="2057400" cy="57213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404813"/>
            <a:ext cx="6019800" cy="57213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1009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404813"/>
            <a:ext cx="8229600" cy="4318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457200" y="1600200"/>
            <a:ext cx="8229600" cy="4525963"/>
          </a:xfrm>
        </p:spPr>
        <p:txBody>
          <a:bodyPr/>
          <a:lstStyle/>
          <a:p>
            <a:pPr lvl="0"/>
            <a:endParaRPr lang="fr-FR" noProof="0" smtClean="0"/>
          </a:p>
        </p:txBody>
      </p:sp>
    </p:spTree>
    <p:extLst>
      <p:ext uri="{BB962C8B-B14F-4D97-AF65-F5344CB8AC3E}">
        <p14:creationId xmlns:p14="http://schemas.microsoft.com/office/powerpoint/2010/main" val="2949242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404813"/>
            <a:ext cx="8229600" cy="4318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7043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84291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236203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807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9982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21329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59995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93489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04813"/>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9" name="Rectangle 11"/>
          <p:cNvSpPr>
            <a:spLocks noChangeArrowheads="1"/>
          </p:cNvSpPr>
          <p:nvPr/>
        </p:nvSpPr>
        <p:spPr bwMode="auto">
          <a:xfrm>
            <a:off x="0" y="0"/>
            <a:ext cx="9144000" cy="83661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defRPr/>
            </a:pPr>
            <a:endParaRPr lang="fr-FR" altLang="fr-FR" smtClean="0"/>
          </a:p>
        </p:txBody>
      </p:sp>
    </p:spTree>
  </p:cSld>
  <p:clrMap bg1="lt1" tx1="dk1" bg2="lt2" tx2="dk2" accent1="accent1" accent2="accent2" accent3="accent3" accent4="accent4" accent5="accent5" accent6="accent6" hlink="hlink" folHlink="folHlink"/>
  <p:sldLayoutIdLst>
    <p:sldLayoutId id="2147484123"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pitchFamily="34" charset="0"/>
          <a:cs typeface="Arial" pitchFamily="34" charset="0"/>
        </a:defRPr>
      </a:lvl2pPr>
      <a:lvl3pPr algn="l" rtl="0" eaLnBrk="0" fontAlgn="base" hangingPunct="0">
        <a:spcBef>
          <a:spcPct val="0"/>
        </a:spcBef>
        <a:spcAft>
          <a:spcPct val="0"/>
        </a:spcAft>
        <a:defRPr sz="2800">
          <a:solidFill>
            <a:schemeClr val="tx2"/>
          </a:solidFill>
          <a:latin typeface="Arial" pitchFamily="34" charset="0"/>
          <a:cs typeface="Arial" pitchFamily="34" charset="0"/>
        </a:defRPr>
      </a:lvl3pPr>
      <a:lvl4pPr algn="l" rtl="0" eaLnBrk="0" fontAlgn="base" hangingPunct="0">
        <a:spcBef>
          <a:spcPct val="0"/>
        </a:spcBef>
        <a:spcAft>
          <a:spcPct val="0"/>
        </a:spcAft>
        <a:defRPr sz="2800">
          <a:solidFill>
            <a:schemeClr val="tx2"/>
          </a:solidFill>
          <a:latin typeface="Arial" pitchFamily="34" charset="0"/>
          <a:cs typeface="Arial" pitchFamily="34" charset="0"/>
        </a:defRPr>
      </a:lvl4pPr>
      <a:lvl5pPr algn="l" rtl="0" eaLnBrk="0" fontAlgn="base" hangingPunct="0">
        <a:spcBef>
          <a:spcPct val="0"/>
        </a:spcBef>
        <a:spcAft>
          <a:spcPct val="0"/>
        </a:spcAft>
        <a:defRPr sz="2800">
          <a:solidFill>
            <a:schemeClr val="tx2"/>
          </a:solidFill>
          <a:latin typeface="Arial" pitchFamily="34" charset="0"/>
          <a:cs typeface="Arial" pitchFamily="34" charset="0"/>
        </a:defRPr>
      </a:lvl5pPr>
      <a:lvl6pPr marL="457200" algn="l" rtl="0" fontAlgn="base">
        <a:spcBef>
          <a:spcPct val="0"/>
        </a:spcBef>
        <a:spcAft>
          <a:spcPct val="0"/>
        </a:spcAft>
        <a:defRPr sz="2800">
          <a:solidFill>
            <a:schemeClr val="tx2"/>
          </a:solidFill>
          <a:latin typeface="Arial" pitchFamily="34" charset="0"/>
          <a:cs typeface="Arial" pitchFamily="34" charset="0"/>
        </a:defRPr>
      </a:lvl6pPr>
      <a:lvl7pPr marL="914400" algn="l" rtl="0" fontAlgn="base">
        <a:spcBef>
          <a:spcPct val="0"/>
        </a:spcBef>
        <a:spcAft>
          <a:spcPct val="0"/>
        </a:spcAft>
        <a:defRPr sz="2800">
          <a:solidFill>
            <a:schemeClr val="tx2"/>
          </a:solidFill>
          <a:latin typeface="Arial" pitchFamily="34" charset="0"/>
          <a:cs typeface="Arial" pitchFamily="34" charset="0"/>
        </a:defRPr>
      </a:lvl7pPr>
      <a:lvl8pPr marL="1371600" algn="l" rtl="0" fontAlgn="base">
        <a:spcBef>
          <a:spcPct val="0"/>
        </a:spcBef>
        <a:spcAft>
          <a:spcPct val="0"/>
        </a:spcAft>
        <a:defRPr sz="2800">
          <a:solidFill>
            <a:schemeClr val="tx2"/>
          </a:solidFill>
          <a:latin typeface="Arial" pitchFamily="34" charset="0"/>
          <a:cs typeface="Arial" pitchFamily="34" charset="0"/>
        </a:defRPr>
      </a:lvl8pPr>
      <a:lvl9pPr marL="1828800" algn="l" rtl="0" fontAlgn="base">
        <a:spcBef>
          <a:spcPct val="0"/>
        </a:spcBef>
        <a:spcAft>
          <a:spcPct val="0"/>
        </a:spcAft>
        <a:defRPr sz="28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wmf"/><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78.jp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4957" y="2276872"/>
            <a:ext cx="8829531" cy="1440160"/>
          </a:xfrm>
        </p:spPr>
        <p:txBody>
          <a:bodyPr/>
          <a:lstStyle/>
          <a:p>
            <a:pPr eaLnBrk="1" hangingPunct="1">
              <a:spcBef>
                <a:spcPts val="0"/>
              </a:spcBef>
              <a:spcAft>
                <a:spcPts val="1200"/>
              </a:spcAft>
            </a:pPr>
            <a:r>
              <a:rPr lang="fr-FR" altLang="fr-FR" sz="3200" b="1" dirty="0" smtClean="0">
                <a:latin typeface="+mn-lt"/>
              </a:rPr>
              <a:t>Projet GICC </a:t>
            </a:r>
            <a:r>
              <a:rPr lang="fr-FR" altLang="fr-FR" sz="3200" b="1" dirty="0" err="1" smtClean="0">
                <a:latin typeface="+mn-lt"/>
              </a:rPr>
              <a:t>REMedHE</a:t>
            </a:r>
            <a:r>
              <a:rPr lang="fr-FR" altLang="fr-FR" sz="3200" dirty="0" smtClean="0">
                <a:latin typeface="+mn-lt"/>
              </a:rPr>
              <a:t> (2012‒2016)</a:t>
            </a:r>
            <a:br>
              <a:rPr lang="fr-FR" altLang="fr-FR" sz="3200" dirty="0" smtClean="0">
                <a:latin typeface="+mn-lt"/>
              </a:rPr>
            </a:br>
            <a:r>
              <a:rPr lang="en-US" altLang="fr-FR" sz="2400" dirty="0" err="1" smtClean="0">
                <a:latin typeface="+mn-lt"/>
              </a:rPr>
              <a:t>Durabilité</a:t>
            </a:r>
            <a:r>
              <a:rPr lang="en-US" altLang="fr-FR" sz="2400" dirty="0" smtClean="0">
                <a:latin typeface="+mn-lt"/>
              </a:rPr>
              <a:t> des usages de </a:t>
            </a:r>
            <a:r>
              <a:rPr lang="en-US" altLang="fr-FR" sz="2400" dirty="0" err="1" smtClean="0">
                <a:latin typeface="+mn-lt"/>
              </a:rPr>
              <a:t>l’eau</a:t>
            </a:r>
            <a:r>
              <a:rPr lang="en-US" altLang="fr-FR" sz="2400" dirty="0" smtClean="0">
                <a:latin typeface="+mn-lt"/>
              </a:rPr>
              <a:t> au sein des hydrosystèmes </a:t>
            </a:r>
            <a:r>
              <a:rPr lang="en-US" altLang="fr-FR" sz="2400" dirty="0" err="1" smtClean="0">
                <a:latin typeface="+mn-lt"/>
              </a:rPr>
              <a:t>Hérault</a:t>
            </a:r>
            <a:r>
              <a:rPr lang="en-US" altLang="fr-FR" sz="2400" dirty="0" smtClean="0">
                <a:latin typeface="+mn-lt"/>
              </a:rPr>
              <a:t> et </a:t>
            </a:r>
            <a:r>
              <a:rPr lang="en-US" altLang="fr-FR" sz="2400" dirty="0" err="1" smtClean="0">
                <a:latin typeface="+mn-lt"/>
              </a:rPr>
              <a:t>Ebre</a:t>
            </a:r>
            <a:r>
              <a:rPr lang="en-US" altLang="fr-FR" sz="2400" dirty="0" smtClean="0">
                <a:latin typeface="+mn-lt"/>
              </a:rPr>
              <a:t> sous </a:t>
            </a:r>
            <a:r>
              <a:rPr lang="en-US" altLang="fr-FR" sz="2400" dirty="0" err="1" smtClean="0">
                <a:latin typeface="+mn-lt"/>
              </a:rPr>
              <a:t>changements</a:t>
            </a:r>
            <a:r>
              <a:rPr lang="en-US" altLang="fr-FR" sz="2400" dirty="0" smtClean="0">
                <a:latin typeface="+mn-lt"/>
              </a:rPr>
              <a:t> </a:t>
            </a:r>
            <a:r>
              <a:rPr lang="en-US" altLang="fr-FR" sz="2400" dirty="0" err="1" smtClean="0">
                <a:latin typeface="+mn-lt"/>
              </a:rPr>
              <a:t>climatiques</a:t>
            </a:r>
            <a:r>
              <a:rPr lang="en-US" altLang="fr-FR" sz="2400" dirty="0" smtClean="0">
                <a:latin typeface="+mn-lt"/>
              </a:rPr>
              <a:t> et </a:t>
            </a:r>
            <a:r>
              <a:rPr lang="en-US" altLang="fr-FR" sz="2400" dirty="0" err="1" smtClean="0">
                <a:latin typeface="+mn-lt"/>
              </a:rPr>
              <a:t>anthropiques</a:t>
            </a:r>
            <a:endParaRPr lang="fr-FR" altLang="fr-FR" sz="2200" dirty="0" smtClean="0">
              <a:latin typeface="+mn-lt"/>
            </a:endParaRPr>
          </a:p>
        </p:txBody>
      </p:sp>
      <p:sp>
        <p:nvSpPr>
          <p:cNvPr id="3075" name="Text Box 26"/>
          <p:cNvSpPr txBox="1">
            <a:spLocks noChangeArrowheads="1"/>
          </p:cNvSpPr>
          <p:nvPr/>
        </p:nvSpPr>
        <p:spPr bwMode="auto">
          <a:xfrm>
            <a:off x="36513" y="174625"/>
            <a:ext cx="9107487" cy="5238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ctr" eaLnBrk="1" hangingPunct="1">
              <a:spcBef>
                <a:spcPct val="0"/>
              </a:spcBef>
              <a:buFontTx/>
              <a:buNone/>
            </a:pPr>
            <a:r>
              <a:rPr lang="en-GB" altLang="fr-FR" sz="1400" dirty="0" err="1" smtClean="0">
                <a:solidFill>
                  <a:schemeClr val="bg1"/>
                </a:solidFill>
              </a:rPr>
              <a:t>Séminaire</a:t>
            </a:r>
            <a:r>
              <a:rPr lang="en-GB" altLang="fr-FR" sz="1400" dirty="0" smtClean="0">
                <a:solidFill>
                  <a:schemeClr val="bg1"/>
                </a:solidFill>
              </a:rPr>
              <a:t> de restitution GICC</a:t>
            </a:r>
            <a:endParaRPr lang="en-GB" altLang="fr-FR" sz="1400" dirty="0">
              <a:solidFill>
                <a:schemeClr val="bg1"/>
              </a:solidFill>
            </a:endParaRPr>
          </a:p>
          <a:p>
            <a:pPr algn="ctr" eaLnBrk="1" hangingPunct="1">
              <a:spcBef>
                <a:spcPct val="0"/>
              </a:spcBef>
              <a:buFontTx/>
              <a:buNone/>
            </a:pPr>
            <a:r>
              <a:rPr lang="en-GB" altLang="fr-FR" sz="1400" dirty="0" smtClean="0">
                <a:solidFill>
                  <a:schemeClr val="bg1"/>
                </a:solidFill>
              </a:rPr>
              <a:t>19 sept. 2016  </a:t>
            </a:r>
            <a:r>
              <a:rPr lang="fr-FR" altLang="fr-FR" sz="1400" dirty="0" smtClean="0">
                <a:solidFill>
                  <a:schemeClr val="bg1"/>
                </a:solidFill>
              </a:rPr>
              <a:t>– Paris</a:t>
            </a:r>
            <a:endParaRPr lang="en-GB" altLang="fr-FR" sz="1400" dirty="0"/>
          </a:p>
        </p:txBody>
      </p:sp>
      <p:sp>
        <p:nvSpPr>
          <p:cNvPr id="3081" name="Rectangle 28"/>
          <p:cNvSpPr>
            <a:spLocks noChangeArrowheads="1"/>
          </p:cNvSpPr>
          <p:nvPr/>
        </p:nvSpPr>
        <p:spPr bwMode="auto">
          <a:xfrm>
            <a:off x="366660" y="3934797"/>
            <a:ext cx="8366124"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846138" indent="-285750" eaLnBrk="0" hangingPunct="0">
              <a:spcBef>
                <a:spcPct val="20000"/>
              </a:spcBef>
              <a:buFont typeface="Arial" charset="0"/>
              <a:buChar char="→"/>
              <a:defRPr sz="2000">
                <a:solidFill>
                  <a:schemeClr val="tx1"/>
                </a:solidFill>
                <a:latin typeface="Arial" charset="0"/>
                <a:cs typeface="Arial" charset="0"/>
              </a:defRPr>
            </a:lvl2pPr>
            <a:lvl3pPr marL="1254125" indent="-228600" eaLnBrk="0" hangingPunct="0">
              <a:spcBef>
                <a:spcPct val="20000"/>
              </a:spcBef>
              <a:buChar char="•"/>
              <a:defRPr>
                <a:solidFill>
                  <a:schemeClr val="tx1"/>
                </a:solidFill>
                <a:latin typeface="Arial" charset="0"/>
                <a:cs typeface="Arial" charset="0"/>
              </a:defRPr>
            </a:lvl3pPr>
            <a:lvl4pPr marL="1662113" indent="-228600" eaLnBrk="0" hangingPunct="0">
              <a:spcBef>
                <a:spcPct val="20000"/>
              </a:spcBef>
              <a:buChar char="–"/>
              <a:defRPr>
                <a:solidFill>
                  <a:schemeClr val="tx1"/>
                </a:solidFill>
                <a:latin typeface="Arial" charset="0"/>
                <a:cs typeface="Arial" charset="0"/>
              </a:defRPr>
            </a:lvl4pPr>
            <a:lvl5pPr marL="2070100" indent="-228600" eaLnBrk="0" hangingPunct="0">
              <a:spcBef>
                <a:spcPct val="20000"/>
              </a:spcBef>
              <a:buChar char="»"/>
              <a:defRPr>
                <a:solidFill>
                  <a:schemeClr val="tx1"/>
                </a:solidFill>
                <a:latin typeface="Arial" charset="0"/>
                <a:cs typeface="Arial" charset="0"/>
              </a:defRPr>
            </a:lvl5pPr>
            <a:lvl6pPr marL="2527300" indent="-228600" eaLnBrk="0" fontAlgn="base" hangingPunct="0">
              <a:spcBef>
                <a:spcPct val="20000"/>
              </a:spcBef>
              <a:spcAft>
                <a:spcPct val="0"/>
              </a:spcAft>
              <a:buChar char="»"/>
              <a:defRPr>
                <a:solidFill>
                  <a:schemeClr val="tx1"/>
                </a:solidFill>
                <a:latin typeface="Arial" charset="0"/>
                <a:cs typeface="Arial" charset="0"/>
              </a:defRPr>
            </a:lvl6pPr>
            <a:lvl7pPr marL="2984500" indent="-228600" eaLnBrk="0" fontAlgn="base" hangingPunct="0">
              <a:spcBef>
                <a:spcPct val="20000"/>
              </a:spcBef>
              <a:spcAft>
                <a:spcPct val="0"/>
              </a:spcAft>
              <a:buChar char="»"/>
              <a:defRPr>
                <a:solidFill>
                  <a:schemeClr val="tx1"/>
                </a:solidFill>
                <a:latin typeface="Arial" charset="0"/>
                <a:cs typeface="Arial" charset="0"/>
              </a:defRPr>
            </a:lvl7pPr>
            <a:lvl8pPr marL="3441700" indent="-228600" eaLnBrk="0" fontAlgn="base" hangingPunct="0">
              <a:spcBef>
                <a:spcPct val="20000"/>
              </a:spcBef>
              <a:spcAft>
                <a:spcPct val="0"/>
              </a:spcAft>
              <a:buChar char="»"/>
              <a:defRPr>
                <a:solidFill>
                  <a:schemeClr val="tx1"/>
                </a:solidFill>
                <a:latin typeface="Arial" charset="0"/>
                <a:cs typeface="Arial" charset="0"/>
              </a:defRPr>
            </a:lvl8pPr>
            <a:lvl9pPr marL="3898900" indent="-228600" eaLnBrk="0" fontAlgn="base" hangingPunct="0">
              <a:spcBef>
                <a:spcPct val="20000"/>
              </a:spcBef>
              <a:spcAft>
                <a:spcPct val="0"/>
              </a:spcAft>
              <a:buChar char="»"/>
              <a:defRPr>
                <a:solidFill>
                  <a:schemeClr val="tx1"/>
                </a:solidFill>
                <a:latin typeface="Arial" charset="0"/>
                <a:cs typeface="Arial" charset="0"/>
              </a:defRPr>
            </a:lvl9pPr>
          </a:lstStyle>
          <a:p>
            <a:pPr algn="ctr">
              <a:lnSpc>
                <a:spcPct val="90000"/>
              </a:lnSpc>
              <a:buFontTx/>
              <a:buNone/>
            </a:pPr>
            <a:r>
              <a:rPr lang="fr-FR" altLang="fr-FR" sz="1500" dirty="0" smtClean="0"/>
              <a:t>Coordinateur : Denis Ruelland</a:t>
            </a:r>
          </a:p>
          <a:p>
            <a:pPr algn="ctr">
              <a:lnSpc>
                <a:spcPct val="90000"/>
              </a:lnSpc>
              <a:buFontTx/>
              <a:buNone/>
            </a:pPr>
            <a:r>
              <a:rPr lang="fr-FR" altLang="fr-FR" sz="1500" dirty="0" smtClean="0"/>
              <a:t>CNRS</a:t>
            </a:r>
            <a:r>
              <a:rPr lang="fr-FR" altLang="fr-FR" sz="1500" dirty="0"/>
              <a:t>, </a:t>
            </a:r>
            <a:r>
              <a:rPr lang="fr-FR" altLang="fr-FR" sz="1500" dirty="0" smtClean="0"/>
              <a:t>HydroSciences Montpellier</a:t>
            </a:r>
          </a:p>
          <a:p>
            <a:pPr algn="ctr">
              <a:lnSpc>
                <a:spcPct val="90000"/>
              </a:lnSpc>
              <a:buFontTx/>
              <a:buNone/>
            </a:pPr>
            <a:r>
              <a:rPr lang="fr-FR" altLang="fr-FR" sz="1500" u="sng" dirty="0" smtClean="0">
                <a:solidFill>
                  <a:srgbClr val="596AE5"/>
                </a:solidFill>
              </a:rPr>
              <a:t>denis.ruelland@um2.fr</a:t>
            </a:r>
          </a:p>
        </p:txBody>
      </p:sp>
      <p:pic>
        <p:nvPicPr>
          <p:cNvPr id="1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5777291"/>
            <a:ext cx="1759967" cy="3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164088"/>
            <a:ext cx="635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22411" y="6221493"/>
            <a:ext cx="445859" cy="58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9824" y="6487938"/>
            <a:ext cx="49448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LSCE_0"/>
          <p:cNvPicPr>
            <a:picLocks noChangeAspect="1" noChangeArrowheads="1"/>
          </p:cNvPicPr>
          <p:nvPr/>
        </p:nvPicPr>
        <p:blipFill>
          <a:blip r:embed="rId7" cstate="print">
            <a:extLst>
              <a:ext uri="{28A0092B-C50C-407E-A947-70E740481C1C}">
                <a14:useLocalDpi xmlns:a14="http://schemas.microsoft.com/office/drawing/2010/main" val="0"/>
              </a:ext>
            </a:extLst>
          </a:blip>
          <a:srcRect l="7785" t="6355" r="5882" b="10310"/>
          <a:stretch>
            <a:fillRect/>
          </a:stretch>
        </p:blipFill>
        <p:spPr bwMode="auto">
          <a:xfrm>
            <a:off x="3275856" y="5805264"/>
            <a:ext cx="687015" cy="81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 descr="smbfh_logo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9075" y="5857163"/>
            <a:ext cx="1439863"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logoch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8938" y="5911138"/>
            <a:ext cx="10477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Ade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53670" y="6221494"/>
            <a:ext cx="538337" cy="59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logo_tutelles_peti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4750" y="5823825"/>
            <a:ext cx="7270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0"/>
          <p:cNvGrpSpPr>
            <a:grpSpLocks/>
          </p:cNvGrpSpPr>
          <p:nvPr/>
        </p:nvGrpSpPr>
        <p:grpSpPr bwMode="auto">
          <a:xfrm>
            <a:off x="0" y="836712"/>
            <a:ext cx="9180512" cy="1393115"/>
            <a:chOff x="0" y="2478"/>
            <a:chExt cx="5753" cy="873"/>
          </a:xfrm>
        </p:grpSpPr>
        <p:pic>
          <p:nvPicPr>
            <p:cNvPr id="16"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6" y="2478"/>
              <a:ext cx="1317"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2478"/>
              <a:ext cx="1164"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220px-Zaragoza_she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90" y="2478"/>
              <a:ext cx="1163"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descr="Barrage-sur-l-Ebre--Tortosa--19-juillet-200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77" y="2478"/>
              <a:ext cx="1302"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250px-Spain_Ebre_river_in_Mirav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6" y="2478"/>
              <a:ext cx="1161"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ZoneTexte 1"/>
          <p:cNvSpPr txBox="1"/>
          <p:nvPr/>
        </p:nvSpPr>
        <p:spPr>
          <a:xfrm>
            <a:off x="251520" y="5014917"/>
            <a:ext cx="8665828" cy="646331"/>
          </a:xfrm>
          <a:prstGeom prst="rect">
            <a:avLst/>
          </a:prstGeom>
          <a:noFill/>
        </p:spPr>
        <p:txBody>
          <a:bodyPr wrap="square" rtlCol="0">
            <a:spAutoFit/>
          </a:bodyPr>
          <a:lstStyle/>
          <a:p>
            <a:r>
              <a:rPr lang="fr-FR" sz="1150" u="sng" dirty="0" smtClean="0"/>
              <a:t>Participants</a:t>
            </a:r>
            <a:r>
              <a:rPr lang="fr-FR" sz="1150" dirty="0" smtClean="0"/>
              <a:t> : D. </a:t>
            </a:r>
            <a:r>
              <a:rPr lang="fr-FR" sz="1150" dirty="0"/>
              <a:t>Ruelland (CNRS, HSM ‒ </a:t>
            </a:r>
            <a:r>
              <a:rPr lang="fr-FR" sz="1150" dirty="0" err="1"/>
              <a:t>coord</a:t>
            </a:r>
            <a:r>
              <a:rPr lang="fr-FR" sz="1150" dirty="0"/>
              <a:t>.), </a:t>
            </a:r>
            <a:r>
              <a:rPr lang="fr-FR" sz="1150" dirty="0" smtClean="0"/>
              <a:t>J. </a:t>
            </a:r>
            <a:r>
              <a:rPr lang="fr-FR" sz="1150" dirty="0"/>
              <a:t>Fabre (CNRS, HSM), </a:t>
            </a:r>
            <a:r>
              <a:rPr lang="fr-FR" sz="1150" dirty="0" smtClean="0"/>
              <a:t>B. </a:t>
            </a:r>
            <a:r>
              <a:rPr lang="fr-FR" sz="1150" dirty="0"/>
              <a:t>Grouillet (CNRS, HSM), </a:t>
            </a:r>
            <a:r>
              <a:rPr lang="fr-FR" sz="1150" dirty="0" smtClean="0"/>
              <a:t>A. </a:t>
            </a:r>
            <a:r>
              <a:rPr lang="fr-FR" sz="1150" dirty="0"/>
              <a:t>Dezetter (IRD, HSM), </a:t>
            </a:r>
            <a:r>
              <a:rPr lang="fr-FR" sz="1150" dirty="0" smtClean="0"/>
              <a:t>M. </a:t>
            </a:r>
            <a:r>
              <a:rPr lang="fr-FR" sz="1150" dirty="0"/>
              <a:t>Vrac (CNRS, LSCE), </a:t>
            </a:r>
            <a:r>
              <a:rPr lang="fr-FR" sz="1150" dirty="0" smtClean="0"/>
              <a:t>S. </a:t>
            </a:r>
            <a:r>
              <a:rPr lang="fr-FR" sz="1150" dirty="0" err="1"/>
              <a:t>Lassonde</a:t>
            </a:r>
            <a:r>
              <a:rPr lang="fr-FR" sz="1150" dirty="0"/>
              <a:t> (CNRS, LSCE), </a:t>
            </a:r>
            <a:r>
              <a:rPr lang="fr-FR" sz="1150" dirty="0" smtClean="0"/>
              <a:t>S. </a:t>
            </a:r>
            <a:r>
              <a:rPr lang="fr-FR" sz="1150" dirty="0" err="1"/>
              <a:t>Ardoin-Bardin</a:t>
            </a:r>
            <a:r>
              <a:rPr lang="fr-FR" sz="1150" dirty="0"/>
              <a:t> (IRD, HSM), </a:t>
            </a:r>
            <a:r>
              <a:rPr lang="fr-FR" sz="1150" dirty="0" smtClean="0"/>
              <a:t>J.-F. </a:t>
            </a:r>
            <a:r>
              <a:rPr lang="fr-FR" sz="1150" dirty="0"/>
              <a:t>Boyer (IRD, HSM), </a:t>
            </a:r>
            <a:r>
              <a:rPr lang="fr-FR" sz="1150" dirty="0" smtClean="0"/>
              <a:t>L. </a:t>
            </a:r>
            <a:r>
              <a:rPr lang="fr-FR" sz="1150" dirty="0"/>
              <a:t>Collet (UM2, HSM), </a:t>
            </a:r>
            <a:r>
              <a:rPr lang="fr-FR" sz="1150" dirty="0" smtClean="0"/>
              <a:t>C. </a:t>
            </a:r>
            <a:r>
              <a:rPr lang="fr-FR" sz="1150" dirty="0"/>
              <a:t>Vivier (SMBFH), </a:t>
            </a:r>
            <a:r>
              <a:rPr lang="fr-FR" sz="1150" dirty="0" smtClean="0"/>
              <a:t>R. </a:t>
            </a:r>
            <a:r>
              <a:rPr lang="fr-FR" sz="1150" dirty="0" err="1"/>
              <a:t>Galván</a:t>
            </a:r>
            <a:r>
              <a:rPr lang="fr-FR" sz="1150" dirty="0"/>
              <a:t> (CHE</a:t>
            </a:r>
            <a:r>
              <a:rPr lang="fr-FR" sz="1150" dirty="0" smtClean="0"/>
              <a:t>).</a:t>
            </a:r>
            <a:endParaRPr lang="fr-FR" sz="115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1C7ECC4-3FB5-482D-934C-AF02E41419C1}" type="slidenum">
              <a:rPr lang="fr-FR" altLang="fr-FR" sz="1200" b="1">
                <a:solidFill>
                  <a:schemeClr val="bg1"/>
                </a:solidFill>
              </a:rPr>
              <a:pPr algn="r" eaLnBrk="1" hangingPunct="1">
                <a:spcBef>
                  <a:spcPct val="0"/>
                </a:spcBef>
                <a:buFontTx/>
                <a:buNone/>
              </a:pPr>
              <a:t>10</a:t>
            </a:fld>
            <a:endParaRPr lang="fr-FR" altLang="fr-FR" sz="1200" b="1">
              <a:solidFill>
                <a:schemeClr val="bg1"/>
              </a:solidFill>
            </a:endParaRPr>
          </a:p>
        </p:txBody>
      </p:sp>
      <p:sp>
        <p:nvSpPr>
          <p:cNvPr id="9219" name="Rectangle 2"/>
          <p:cNvSpPr>
            <a:spLocks noChangeArrowheads="1"/>
          </p:cNvSpPr>
          <p:nvPr/>
        </p:nvSpPr>
        <p:spPr bwMode="auto">
          <a:xfrm>
            <a:off x="323850" y="188913"/>
            <a:ext cx="820859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Reconstruction historique de la demande en eau</a:t>
            </a:r>
            <a:endParaRPr lang="fr-FR" altLang="fr-FR" sz="1600"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40" y="957372"/>
            <a:ext cx="8946356" cy="578392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40" y="957372"/>
            <a:ext cx="8946356" cy="5780562"/>
          </a:xfrm>
          <a:prstGeom prst="rect">
            <a:avLst/>
          </a:prstGeom>
        </p:spPr>
      </p:pic>
      <p:sp>
        <p:nvSpPr>
          <p:cNvPr id="8" name="Text Box 23"/>
          <p:cNvSpPr txBox="1">
            <a:spLocks noChangeArrowheads="1"/>
          </p:cNvSpPr>
          <p:nvPr/>
        </p:nvSpPr>
        <p:spPr bwMode="auto">
          <a:xfrm>
            <a:off x="7671648" y="6274047"/>
            <a:ext cx="11384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Grouillet </a:t>
            </a:r>
            <a:r>
              <a:rPr lang="fr-FR" altLang="fr-FR" sz="800" i="1" dirty="0"/>
              <a:t>et al</a:t>
            </a:r>
            <a:r>
              <a:rPr lang="fr-FR" altLang="fr-FR" sz="800" dirty="0"/>
              <a:t>., </a:t>
            </a:r>
            <a:r>
              <a:rPr lang="fr-FR" altLang="fr-FR" sz="800" dirty="0" smtClean="0"/>
              <a:t>2015.</a:t>
            </a:r>
            <a:endParaRPr lang="fr-FR" altLang="fr-FR" sz="800" dirty="0"/>
          </a:p>
          <a:p>
            <a:pPr eaLnBrk="1" hangingPunct="1">
              <a:spcBef>
                <a:spcPct val="0"/>
              </a:spcBef>
              <a:buFontTx/>
              <a:buNone/>
            </a:pPr>
            <a:r>
              <a:rPr lang="fr-FR" altLang="fr-FR" sz="800" dirty="0"/>
              <a:t>(</a:t>
            </a:r>
            <a:r>
              <a:rPr lang="fr-FR" altLang="fr-FR" sz="800" i="1" dirty="0"/>
              <a:t>J. </a:t>
            </a:r>
            <a:r>
              <a:rPr lang="fr-FR" altLang="fr-FR" sz="800" i="1" dirty="0" smtClean="0"/>
              <a:t>Hydrol</a:t>
            </a:r>
            <a:r>
              <a:rPr lang="fr-FR" altLang="fr-FR" sz="800" dirty="0" smtClean="0"/>
              <a:t>.)</a:t>
            </a:r>
            <a:endParaRPr lang="fr-FR" altLang="fr-FR"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 y="1052736"/>
            <a:ext cx="9112653" cy="5466710"/>
          </a:xfrm>
          <a:prstGeom prst="rect">
            <a:avLst/>
          </a:prstGeom>
        </p:spPr>
      </p:pic>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11</a:t>
            </a:fld>
            <a:endParaRPr lang="fr-FR" altLang="fr-FR" sz="1200" b="1">
              <a:solidFill>
                <a:schemeClr val="bg1"/>
              </a:solidFill>
            </a:endParaRPr>
          </a:p>
        </p:txBody>
      </p:sp>
      <p:sp>
        <p:nvSpPr>
          <p:cNvPr id="11267"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Simulation des écoulements influencés sur 1971‒2009</a:t>
            </a:r>
            <a:endParaRPr lang="fr-FR" altLang="fr-FR" sz="2600" dirty="0">
              <a:solidFill>
                <a:schemeClr val="bg1"/>
              </a:solidFill>
            </a:endParaRPr>
          </a:p>
        </p:txBody>
      </p:sp>
      <p:sp>
        <p:nvSpPr>
          <p:cNvPr id="6" name="Text Box 23"/>
          <p:cNvSpPr txBox="1">
            <a:spLocks noChangeArrowheads="1"/>
          </p:cNvSpPr>
          <p:nvPr/>
        </p:nvSpPr>
        <p:spPr bwMode="auto">
          <a:xfrm>
            <a:off x="297777" y="6237312"/>
            <a:ext cx="12827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Fabre </a:t>
            </a:r>
            <a:r>
              <a:rPr lang="fr-FR" altLang="fr-FR" sz="800" i="1" dirty="0"/>
              <a:t>et al</a:t>
            </a:r>
            <a:r>
              <a:rPr lang="fr-FR" altLang="fr-FR" sz="800" dirty="0"/>
              <a:t>., </a:t>
            </a:r>
            <a:r>
              <a:rPr lang="fr-FR" altLang="fr-FR" sz="800" dirty="0" smtClean="0"/>
              <a:t>2015</a:t>
            </a:r>
            <a:endParaRPr lang="fr-FR" altLang="fr-FR" sz="800" dirty="0"/>
          </a:p>
          <a:p>
            <a:pPr eaLnBrk="1" hangingPunct="1">
              <a:spcBef>
                <a:spcPct val="0"/>
              </a:spcBef>
              <a:buFontTx/>
              <a:buNone/>
            </a:pPr>
            <a:r>
              <a:rPr lang="fr-FR" altLang="fr-FR" sz="800" dirty="0" smtClean="0"/>
              <a:t>(</a:t>
            </a:r>
            <a:r>
              <a:rPr lang="fr-FR" altLang="fr-FR" sz="800" i="1" dirty="0" smtClean="0"/>
              <a:t>Hydrol. </a:t>
            </a:r>
            <a:r>
              <a:rPr lang="fr-FR" altLang="fr-FR" sz="800" i="1" dirty="0" err="1" smtClean="0"/>
              <a:t>Earth</a:t>
            </a:r>
            <a:r>
              <a:rPr lang="fr-FR" altLang="fr-FR" sz="800" i="1" dirty="0" smtClean="0"/>
              <a:t> Sys. </a:t>
            </a:r>
            <a:r>
              <a:rPr lang="fr-FR" altLang="fr-FR" sz="800" i="1" dirty="0" err="1" smtClean="0"/>
              <a:t>Sci</a:t>
            </a:r>
            <a:r>
              <a:rPr lang="fr-FR" altLang="fr-FR" sz="800" i="1" dirty="0" smtClean="0"/>
              <a:t>.</a:t>
            </a:r>
            <a:r>
              <a:rPr lang="fr-FR" altLang="fr-FR" sz="800" dirty="0" smtClean="0"/>
              <a:t>)</a:t>
            </a:r>
            <a:endParaRPr lang="fr-FR" altLang="fr-FR" sz="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12</a:t>
            </a:fld>
            <a:endParaRPr lang="fr-FR" altLang="fr-FR" sz="1200" b="1">
              <a:solidFill>
                <a:schemeClr val="bg1"/>
              </a:solidFill>
            </a:endParaRPr>
          </a:p>
        </p:txBody>
      </p:sp>
      <p:sp>
        <p:nvSpPr>
          <p:cNvPr id="11267"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Pressions anthropiques sur les écoulements (1971‒2009)</a:t>
            </a:r>
            <a:endParaRPr lang="fr-FR" altLang="fr-FR" sz="2600" dirty="0">
              <a:solidFill>
                <a:schemeClr val="bg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908720"/>
            <a:ext cx="8917914" cy="5866483"/>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908720"/>
            <a:ext cx="8917914" cy="5866483"/>
          </a:xfrm>
          <a:prstGeom prst="rect">
            <a:avLst/>
          </a:prstGeom>
        </p:spPr>
      </p:pic>
      <p:grpSp>
        <p:nvGrpSpPr>
          <p:cNvPr id="17" name="Groupe 16"/>
          <p:cNvGrpSpPr/>
          <p:nvPr/>
        </p:nvGrpSpPr>
        <p:grpSpPr>
          <a:xfrm>
            <a:off x="107504" y="908720"/>
            <a:ext cx="8917914" cy="5866483"/>
            <a:chOff x="107504" y="908720"/>
            <a:chExt cx="8917914" cy="5866483"/>
          </a:xfrm>
        </p:grpSpPr>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908720"/>
              <a:ext cx="8917914" cy="5866483"/>
            </a:xfrm>
            <a:prstGeom prst="rect">
              <a:avLst/>
            </a:prstGeom>
          </p:spPr>
        </p:pic>
        <p:grpSp>
          <p:nvGrpSpPr>
            <p:cNvPr id="8" name="Groupe 7"/>
            <p:cNvGrpSpPr/>
            <p:nvPr/>
          </p:nvGrpSpPr>
          <p:grpSpPr>
            <a:xfrm>
              <a:off x="4355976" y="2780928"/>
              <a:ext cx="4015634" cy="3805391"/>
              <a:chOff x="4355976" y="2780928"/>
              <a:chExt cx="4015634" cy="3805391"/>
            </a:xfrm>
          </p:grpSpPr>
          <p:grpSp>
            <p:nvGrpSpPr>
              <p:cNvPr id="3" name="Groupe 2"/>
              <p:cNvGrpSpPr/>
              <p:nvPr/>
            </p:nvGrpSpPr>
            <p:grpSpPr>
              <a:xfrm>
                <a:off x="4427984" y="2780928"/>
                <a:ext cx="3943626" cy="276999"/>
                <a:chOff x="4427984" y="2780928"/>
                <a:chExt cx="3943626" cy="276999"/>
              </a:xfrm>
            </p:grpSpPr>
            <p:sp>
              <p:nvSpPr>
                <p:cNvPr id="2" name="ZoneTexte 1"/>
                <p:cNvSpPr txBox="1"/>
                <p:nvPr/>
              </p:nvSpPr>
              <p:spPr>
                <a:xfrm>
                  <a:off x="4427984" y="2780928"/>
                  <a:ext cx="495649"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0.8%</a:t>
                  </a:r>
                  <a:endParaRPr lang="fr-FR" sz="1200" b="1" dirty="0">
                    <a:solidFill>
                      <a:srgbClr val="FF0000"/>
                    </a:solidFill>
                    <a:latin typeface="Calibri" panose="020F0502020204030204" pitchFamily="34" charset="0"/>
                  </a:endParaRPr>
                </a:p>
              </p:txBody>
            </p:sp>
            <p:sp>
              <p:nvSpPr>
                <p:cNvPr id="9" name="ZoneTexte 8"/>
                <p:cNvSpPr txBox="1"/>
                <p:nvPr/>
              </p:nvSpPr>
              <p:spPr>
                <a:xfrm>
                  <a:off x="5580112" y="2780928"/>
                  <a:ext cx="495649"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1.7%</a:t>
                  </a:r>
                  <a:endParaRPr lang="fr-FR" sz="1200" b="1" dirty="0">
                    <a:solidFill>
                      <a:srgbClr val="FF0000"/>
                    </a:solidFill>
                    <a:latin typeface="Calibri" panose="020F0502020204030204" pitchFamily="34" charset="0"/>
                  </a:endParaRPr>
                </a:p>
              </p:txBody>
            </p:sp>
            <p:sp>
              <p:nvSpPr>
                <p:cNvPr id="10" name="ZoneTexte 9"/>
                <p:cNvSpPr txBox="1"/>
                <p:nvPr/>
              </p:nvSpPr>
              <p:spPr>
                <a:xfrm>
                  <a:off x="6723833" y="2780928"/>
                  <a:ext cx="495649"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1.7%</a:t>
                  </a:r>
                  <a:endParaRPr lang="fr-FR" sz="1200" b="1" dirty="0">
                    <a:solidFill>
                      <a:srgbClr val="FF0000"/>
                    </a:solidFill>
                    <a:latin typeface="Calibri" panose="020F0502020204030204" pitchFamily="34" charset="0"/>
                  </a:endParaRPr>
                </a:p>
              </p:txBody>
            </p:sp>
            <p:sp>
              <p:nvSpPr>
                <p:cNvPr id="12" name="ZoneTexte 11"/>
                <p:cNvSpPr txBox="1"/>
                <p:nvPr/>
              </p:nvSpPr>
              <p:spPr>
                <a:xfrm>
                  <a:off x="7875961" y="2780928"/>
                  <a:ext cx="495649"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2.4%</a:t>
                  </a:r>
                  <a:endParaRPr lang="fr-FR" sz="1200" b="1" dirty="0">
                    <a:solidFill>
                      <a:srgbClr val="FF0000"/>
                    </a:solidFill>
                    <a:latin typeface="Calibri" panose="020F0502020204030204" pitchFamily="34" charset="0"/>
                  </a:endParaRPr>
                </a:p>
              </p:txBody>
            </p:sp>
          </p:grpSp>
          <p:grpSp>
            <p:nvGrpSpPr>
              <p:cNvPr id="4" name="Groupe 3"/>
              <p:cNvGrpSpPr/>
              <p:nvPr/>
            </p:nvGrpSpPr>
            <p:grpSpPr>
              <a:xfrm>
                <a:off x="4355976" y="6309320"/>
                <a:ext cx="3888432" cy="276999"/>
                <a:chOff x="4355976" y="6309320"/>
                <a:chExt cx="3888432" cy="276999"/>
              </a:xfrm>
            </p:grpSpPr>
            <p:sp>
              <p:nvSpPr>
                <p:cNvPr id="13" name="ZoneTexte 12"/>
                <p:cNvSpPr txBox="1"/>
                <p:nvPr/>
              </p:nvSpPr>
              <p:spPr>
                <a:xfrm>
                  <a:off x="4355976" y="6309320"/>
                  <a:ext cx="453970"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24%</a:t>
                  </a:r>
                  <a:endParaRPr lang="fr-FR" sz="1200" b="1" dirty="0">
                    <a:solidFill>
                      <a:srgbClr val="FF0000"/>
                    </a:solidFill>
                    <a:latin typeface="Calibri" panose="020F0502020204030204" pitchFamily="34" charset="0"/>
                  </a:endParaRPr>
                </a:p>
              </p:txBody>
            </p:sp>
            <p:sp>
              <p:nvSpPr>
                <p:cNvPr id="14" name="ZoneTexte 13"/>
                <p:cNvSpPr txBox="1"/>
                <p:nvPr/>
              </p:nvSpPr>
              <p:spPr>
                <a:xfrm>
                  <a:off x="5414174" y="6309320"/>
                  <a:ext cx="453970"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35%</a:t>
                  </a:r>
                  <a:endParaRPr lang="fr-FR" sz="1200" b="1" dirty="0">
                    <a:solidFill>
                      <a:srgbClr val="FF0000"/>
                    </a:solidFill>
                    <a:latin typeface="Calibri" panose="020F0502020204030204" pitchFamily="34" charset="0"/>
                  </a:endParaRPr>
                </a:p>
              </p:txBody>
            </p:sp>
            <p:sp>
              <p:nvSpPr>
                <p:cNvPr id="15" name="ZoneTexte 14"/>
                <p:cNvSpPr txBox="1"/>
                <p:nvPr/>
              </p:nvSpPr>
              <p:spPr>
                <a:xfrm>
                  <a:off x="6494294" y="6309320"/>
                  <a:ext cx="453970"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36%</a:t>
                  </a:r>
                  <a:endParaRPr lang="fr-FR" sz="1200" b="1" dirty="0">
                    <a:solidFill>
                      <a:srgbClr val="FF0000"/>
                    </a:solidFill>
                    <a:latin typeface="Calibri" panose="020F0502020204030204" pitchFamily="34" charset="0"/>
                  </a:endParaRPr>
                </a:p>
              </p:txBody>
            </p:sp>
            <p:sp>
              <p:nvSpPr>
                <p:cNvPr id="16" name="ZoneTexte 15"/>
                <p:cNvSpPr txBox="1"/>
                <p:nvPr/>
              </p:nvSpPr>
              <p:spPr>
                <a:xfrm>
                  <a:off x="7790438" y="6309320"/>
                  <a:ext cx="453970" cy="276999"/>
                </a:xfrm>
                <a:prstGeom prst="rect">
                  <a:avLst/>
                </a:prstGeom>
                <a:noFill/>
              </p:spPr>
              <p:txBody>
                <a:bodyPr wrap="none" rtlCol="0">
                  <a:spAutoFit/>
                </a:bodyPr>
                <a:lstStyle/>
                <a:p>
                  <a:r>
                    <a:rPr lang="fr-FR" sz="1200" b="1" dirty="0" smtClean="0">
                      <a:solidFill>
                        <a:srgbClr val="FF0000"/>
                      </a:solidFill>
                      <a:latin typeface="Calibri" panose="020F0502020204030204" pitchFamily="34" charset="0"/>
                    </a:rPr>
                    <a:t>38%</a:t>
                  </a:r>
                  <a:endParaRPr lang="fr-FR" sz="1200" b="1" dirty="0">
                    <a:solidFill>
                      <a:srgbClr val="FF0000"/>
                    </a:solidFill>
                    <a:latin typeface="Calibri" panose="020F0502020204030204" pitchFamily="34" charset="0"/>
                  </a:endParaRPr>
                </a:p>
              </p:txBody>
            </p:sp>
          </p:grpSp>
        </p:grpSp>
      </p:grpSp>
      <p:sp>
        <p:nvSpPr>
          <p:cNvPr id="11" name="Text Box 23"/>
          <p:cNvSpPr txBox="1">
            <a:spLocks noChangeArrowheads="1"/>
          </p:cNvSpPr>
          <p:nvPr/>
        </p:nvSpPr>
        <p:spPr bwMode="auto">
          <a:xfrm>
            <a:off x="7897789" y="836712"/>
            <a:ext cx="12827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Fabre </a:t>
            </a:r>
            <a:r>
              <a:rPr lang="fr-FR" altLang="fr-FR" sz="800" i="1" dirty="0"/>
              <a:t>et al</a:t>
            </a:r>
            <a:r>
              <a:rPr lang="fr-FR" altLang="fr-FR" sz="800" dirty="0"/>
              <a:t>., </a:t>
            </a:r>
            <a:r>
              <a:rPr lang="fr-FR" altLang="fr-FR" sz="800" dirty="0" smtClean="0"/>
              <a:t>2015</a:t>
            </a:r>
            <a:endParaRPr lang="fr-FR" altLang="fr-FR" sz="800" dirty="0"/>
          </a:p>
          <a:p>
            <a:pPr eaLnBrk="1" hangingPunct="1">
              <a:spcBef>
                <a:spcPct val="0"/>
              </a:spcBef>
              <a:buFontTx/>
              <a:buNone/>
            </a:pPr>
            <a:r>
              <a:rPr lang="fr-FR" altLang="fr-FR" sz="800" dirty="0" smtClean="0"/>
              <a:t>(</a:t>
            </a:r>
            <a:r>
              <a:rPr lang="fr-FR" altLang="fr-FR" sz="800" i="1" dirty="0" smtClean="0"/>
              <a:t>Hydrol. </a:t>
            </a:r>
            <a:r>
              <a:rPr lang="fr-FR" altLang="fr-FR" sz="800" i="1" dirty="0" err="1" smtClean="0"/>
              <a:t>Earth</a:t>
            </a:r>
            <a:r>
              <a:rPr lang="fr-FR" altLang="fr-FR" sz="800" i="1" dirty="0" smtClean="0"/>
              <a:t> Sys. </a:t>
            </a:r>
            <a:r>
              <a:rPr lang="fr-FR" altLang="fr-FR" sz="800" i="1" dirty="0" err="1" smtClean="0"/>
              <a:t>Sci</a:t>
            </a:r>
            <a:r>
              <a:rPr lang="fr-FR" altLang="fr-FR" sz="800" i="1" dirty="0" smtClean="0"/>
              <a:t>.</a:t>
            </a:r>
            <a:r>
              <a:rPr lang="fr-FR" altLang="fr-FR" sz="800" dirty="0" smtClean="0"/>
              <a:t>)</a:t>
            </a:r>
            <a:endParaRPr lang="fr-FR" altLang="fr-FR" sz="800" dirty="0"/>
          </a:p>
        </p:txBody>
      </p:sp>
    </p:spTree>
    <p:extLst>
      <p:ext uri="{BB962C8B-B14F-4D97-AF65-F5344CB8AC3E}">
        <p14:creationId xmlns:p14="http://schemas.microsoft.com/office/powerpoint/2010/main" val="1238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13</a:t>
            </a:fld>
            <a:endParaRPr lang="fr-FR" altLang="fr-FR" sz="1200" b="1">
              <a:solidFill>
                <a:schemeClr val="bg1"/>
              </a:solidFill>
            </a:endParaRPr>
          </a:p>
        </p:txBody>
      </p:sp>
      <p:sp>
        <p:nvSpPr>
          <p:cNvPr id="11267"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Restrictions d’eau simulées sur 1971‒2009</a:t>
            </a:r>
            <a:endParaRPr lang="fr-FR" altLang="fr-FR" sz="2600" dirty="0">
              <a:solidFill>
                <a:schemeClr val="bg1"/>
              </a:solidFill>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908640"/>
            <a:ext cx="8641080" cy="5760720"/>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908640"/>
            <a:ext cx="8641080" cy="5760720"/>
          </a:xfrm>
          <a:prstGeom prst="rect">
            <a:avLst/>
          </a:prstGeom>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908640"/>
            <a:ext cx="8641080" cy="5760720"/>
          </a:xfrm>
          <a:prstGeom prst="rect">
            <a:avLst/>
          </a:prstGeom>
        </p:spPr>
      </p:pic>
      <p:sp>
        <p:nvSpPr>
          <p:cNvPr id="18" name="Text Box 23"/>
          <p:cNvSpPr txBox="1">
            <a:spLocks noChangeArrowheads="1"/>
          </p:cNvSpPr>
          <p:nvPr/>
        </p:nvSpPr>
        <p:spPr bwMode="auto">
          <a:xfrm>
            <a:off x="323850" y="6093296"/>
            <a:ext cx="12827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Fabre </a:t>
            </a:r>
            <a:r>
              <a:rPr lang="fr-FR" altLang="fr-FR" sz="800" i="1" dirty="0"/>
              <a:t>et al</a:t>
            </a:r>
            <a:r>
              <a:rPr lang="fr-FR" altLang="fr-FR" sz="800" dirty="0"/>
              <a:t>., </a:t>
            </a:r>
            <a:r>
              <a:rPr lang="fr-FR" altLang="fr-FR" sz="800" dirty="0" smtClean="0"/>
              <a:t>2015</a:t>
            </a:r>
            <a:endParaRPr lang="fr-FR" altLang="fr-FR" sz="800" dirty="0"/>
          </a:p>
          <a:p>
            <a:pPr eaLnBrk="1" hangingPunct="1">
              <a:spcBef>
                <a:spcPct val="0"/>
              </a:spcBef>
              <a:buFontTx/>
              <a:buNone/>
            </a:pPr>
            <a:r>
              <a:rPr lang="fr-FR" altLang="fr-FR" sz="800" dirty="0" smtClean="0"/>
              <a:t>(</a:t>
            </a:r>
            <a:r>
              <a:rPr lang="fr-FR" altLang="fr-FR" sz="800" i="1" dirty="0" smtClean="0"/>
              <a:t>Hydrol. </a:t>
            </a:r>
            <a:r>
              <a:rPr lang="fr-FR" altLang="fr-FR" sz="800" i="1" dirty="0" err="1" smtClean="0"/>
              <a:t>Earth</a:t>
            </a:r>
            <a:r>
              <a:rPr lang="fr-FR" altLang="fr-FR" sz="800" i="1" dirty="0" smtClean="0"/>
              <a:t> Sys. </a:t>
            </a:r>
            <a:r>
              <a:rPr lang="fr-FR" altLang="fr-FR" sz="800" i="1" dirty="0" err="1" smtClean="0"/>
              <a:t>Sci</a:t>
            </a:r>
            <a:r>
              <a:rPr lang="fr-FR" altLang="fr-FR" sz="800" i="1" dirty="0" smtClean="0"/>
              <a:t>.</a:t>
            </a:r>
            <a:r>
              <a:rPr lang="fr-FR" altLang="fr-FR" sz="800" dirty="0" smtClean="0"/>
              <a:t>)</a:t>
            </a:r>
            <a:endParaRPr lang="fr-FR" altLang="fr-FR" sz="800" dirty="0"/>
          </a:p>
        </p:txBody>
      </p:sp>
    </p:spTree>
    <p:extLst>
      <p:ext uri="{BB962C8B-B14F-4D97-AF65-F5344CB8AC3E}">
        <p14:creationId xmlns:p14="http://schemas.microsoft.com/office/powerpoint/2010/main" val="68823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14</a:t>
            </a:fld>
            <a:endParaRPr lang="fr-FR" altLang="fr-FR" sz="1200" b="1">
              <a:solidFill>
                <a:schemeClr val="bg1"/>
              </a:solidFill>
            </a:endParaRPr>
          </a:p>
        </p:txBody>
      </p:sp>
      <p:sp>
        <p:nvSpPr>
          <p:cNvPr id="14" name="Rectangle 13"/>
          <p:cNvSpPr/>
          <p:nvPr/>
        </p:nvSpPr>
        <p:spPr>
          <a:xfrm>
            <a:off x="8604448" y="0"/>
            <a:ext cx="539552" cy="648072"/>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2494360"/>
            <a:ext cx="8641080" cy="4319016"/>
          </a:xfrm>
          <a:prstGeom prst="rect">
            <a:avLst/>
          </a:prstGeom>
        </p:spPr>
      </p:pic>
      <p:sp>
        <p:nvSpPr>
          <p:cNvPr id="2" name="Rectangle 1"/>
          <p:cNvSpPr/>
          <p:nvPr/>
        </p:nvSpPr>
        <p:spPr>
          <a:xfrm>
            <a:off x="0" y="836712"/>
            <a:ext cx="9144000" cy="144016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2"/>
          <p:cNvSpPr>
            <a:spLocks noChangeArrowheads="1"/>
          </p:cNvSpPr>
          <p:nvPr/>
        </p:nvSpPr>
        <p:spPr bwMode="auto">
          <a:xfrm>
            <a:off x="0" y="188913"/>
            <a:ext cx="9144000" cy="187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marL="396000" indent="0" algn="ctr" eaLnBrk="1" hangingPunct="1">
              <a:spcBef>
                <a:spcPct val="0"/>
              </a:spcBef>
              <a:buFontTx/>
              <a:buNone/>
            </a:pPr>
            <a:r>
              <a:rPr lang="en-US" altLang="fr-FR" sz="4800" dirty="0" smtClean="0">
                <a:solidFill>
                  <a:schemeClr val="bg1"/>
                </a:solidFill>
              </a:rPr>
              <a:t>Projections de restrictions</a:t>
            </a:r>
          </a:p>
          <a:p>
            <a:pPr marL="396000" indent="0" algn="ctr" eaLnBrk="1" hangingPunct="1">
              <a:spcBef>
                <a:spcPct val="0"/>
              </a:spcBef>
              <a:buFontTx/>
              <a:buNone/>
            </a:pPr>
            <a:r>
              <a:rPr lang="en-US" altLang="fr-FR" sz="4800" dirty="0" err="1" smtClean="0">
                <a:solidFill>
                  <a:schemeClr val="bg1"/>
                </a:solidFill>
              </a:rPr>
              <a:t>d’eau</a:t>
            </a:r>
            <a:r>
              <a:rPr lang="en-US" altLang="fr-FR" sz="4800" dirty="0" smtClean="0">
                <a:solidFill>
                  <a:schemeClr val="bg1"/>
                </a:solidFill>
              </a:rPr>
              <a:t> sous </a:t>
            </a:r>
            <a:r>
              <a:rPr lang="en-US" altLang="fr-FR" sz="4800" dirty="0" err="1" smtClean="0">
                <a:solidFill>
                  <a:schemeClr val="bg1"/>
                </a:solidFill>
              </a:rPr>
              <a:t>différents</a:t>
            </a:r>
            <a:r>
              <a:rPr lang="en-US" altLang="fr-FR" sz="4800" dirty="0" smtClean="0">
                <a:solidFill>
                  <a:schemeClr val="bg1"/>
                </a:solidFill>
              </a:rPr>
              <a:t> </a:t>
            </a:r>
            <a:r>
              <a:rPr lang="en-US" altLang="fr-FR" sz="4800" dirty="0" err="1" smtClean="0">
                <a:solidFill>
                  <a:schemeClr val="bg1"/>
                </a:solidFill>
              </a:rPr>
              <a:t>scénarios</a:t>
            </a:r>
            <a:endParaRPr lang="fr-FR" altLang="fr-FR" sz="4800" dirty="0">
              <a:solidFill>
                <a:schemeClr val="bg1"/>
              </a:solidFill>
            </a:endParaRPr>
          </a:p>
        </p:txBody>
      </p:sp>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l="56450" t="9038" r="-32" b="7053"/>
          <a:stretch/>
        </p:blipFill>
        <p:spPr>
          <a:xfrm>
            <a:off x="3839435" y="4338510"/>
            <a:ext cx="1500303" cy="1178722"/>
          </a:xfrm>
          <a:prstGeom prst="rect">
            <a:avLst/>
          </a:prstGeom>
        </p:spPr>
      </p:pic>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l="12102" t="35291" r="14191" b="32355"/>
          <a:stretch/>
        </p:blipFill>
        <p:spPr>
          <a:xfrm>
            <a:off x="2267744" y="2336513"/>
            <a:ext cx="4446000" cy="1812567"/>
          </a:xfrm>
          <a:prstGeom prst="rect">
            <a:avLst/>
          </a:prstGeom>
        </p:spPr>
      </p:pic>
    </p:spTree>
    <p:extLst>
      <p:ext uri="{BB962C8B-B14F-4D97-AF65-F5344CB8AC3E}">
        <p14:creationId xmlns:p14="http://schemas.microsoft.com/office/powerpoint/2010/main" val="18073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15</a:t>
            </a:fld>
            <a:endParaRPr lang="fr-FR" altLang="fr-FR" sz="1200" b="1">
              <a:solidFill>
                <a:schemeClr val="bg1"/>
              </a:solidFill>
            </a:endParaRPr>
          </a:p>
        </p:txBody>
      </p:sp>
      <p:sp>
        <p:nvSpPr>
          <p:cNvPr id="8195"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err="1" smtClean="0">
                <a:solidFill>
                  <a:schemeClr val="bg1"/>
                </a:solidFill>
              </a:rPr>
              <a:t>Tendances</a:t>
            </a:r>
            <a:r>
              <a:rPr lang="en-US" altLang="fr-FR" sz="2600" dirty="0" smtClean="0">
                <a:solidFill>
                  <a:schemeClr val="bg1"/>
                </a:solidFill>
              </a:rPr>
              <a:t> hydro-</a:t>
            </a:r>
            <a:r>
              <a:rPr lang="en-US" altLang="fr-FR" sz="2600" dirty="0" err="1" smtClean="0">
                <a:solidFill>
                  <a:schemeClr val="bg1"/>
                </a:solidFill>
              </a:rPr>
              <a:t>climatiques</a:t>
            </a:r>
            <a:r>
              <a:rPr lang="en-US" altLang="fr-FR" sz="2600" dirty="0" smtClean="0">
                <a:solidFill>
                  <a:schemeClr val="bg1"/>
                </a:solidFill>
              </a:rPr>
              <a:t> futures (horizon 2050)</a:t>
            </a:r>
            <a:endParaRPr lang="fr-FR" altLang="fr-FR" sz="2600" dirty="0">
              <a:solidFill>
                <a:schemeClr val="bg1"/>
              </a:solidFill>
            </a:endParaRPr>
          </a:p>
        </p:txBody>
      </p:sp>
      <p:sp>
        <p:nvSpPr>
          <p:cNvPr id="12" name="ZoneTexte 11"/>
          <p:cNvSpPr txBox="1"/>
          <p:nvPr/>
        </p:nvSpPr>
        <p:spPr>
          <a:xfrm>
            <a:off x="1403648" y="943313"/>
            <a:ext cx="2297424" cy="646331"/>
          </a:xfrm>
          <a:prstGeom prst="rect">
            <a:avLst/>
          </a:prstGeom>
          <a:noFill/>
        </p:spPr>
        <p:txBody>
          <a:bodyPr wrap="none" rtlCol="0">
            <a:spAutoFit/>
          </a:bodyPr>
          <a:lstStyle/>
          <a:p>
            <a:r>
              <a:rPr lang="fr-FR" sz="1800" dirty="0" smtClean="0">
                <a:latin typeface="Calibri" panose="020F0502020204030204" pitchFamily="34" charset="0"/>
              </a:rPr>
              <a:t>Climat de référence</a:t>
            </a:r>
          </a:p>
          <a:p>
            <a:r>
              <a:rPr lang="fr-FR" sz="1800" dirty="0" smtClean="0">
                <a:latin typeface="Calibri" panose="020F0502020204030204" pitchFamily="34" charset="0"/>
                <a:sym typeface="Wingdings" panose="05000000000000000000" pitchFamily="2" charset="2"/>
              </a:rPr>
              <a:t> </a:t>
            </a:r>
            <a:r>
              <a:rPr lang="fr-FR" sz="1800" dirty="0" smtClean="0">
                <a:latin typeface="Calibri" panose="020F0502020204030204" pitchFamily="34" charset="0"/>
              </a:rPr>
              <a:t>période 1976–2005</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14470"/>
            <a:ext cx="679740" cy="70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908720"/>
            <a:ext cx="679740" cy="71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5508104" y="943313"/>
            <a:ext cx="3231141" cy="646331"/>
          </a:xfrm>
          <a:prstGeom prst="rect">
            <a:avLst/>
          </a:prstGeom>
          <a:noFill/>
        </p:spPr>
        <p:txBody>
          <a:bodyPr wrap="none" rtlCol="0">
            <a:spAutoFit/>
          </a:bodyPr>
          <a:lstStyle/>
          <a:p>
            <a:r>
              <a:rPr lang="fr-FR" sz="1800" dirty="0">
                <a:latin typeface="Calibri" panose="020F0502020204030204" pitchFamily="34" charset="0"/>
              </a:rPr>
              <a:t>18 </a:t>
            </a:r>
            <a:r>
              <a:rPr lang="fr-FR" sz="1800" dirty="0" smtClean="0">
                <a:latin typeface="Calibri" panose="020F0502020204030204" pitchFamily="34" charset="0"/>
              </a:rPr>
              <a:t>scénarios climatiques</a:t>
            </a:r>
          </a:p>
          <a:p>
            <a:r>
              <a:rPr lang="fr-FR" sz="1800" dirty="0" smtClean="0">
                <a:latin typeface="Calibri" panose="020F0502020204030204" pitchFamily="34" charset="0"/>
                <a:sym typeface="Wingdings" panose="05000000000000000000" pitchFamily="2" charset="2"/>
              </a:rPr>
              <a:t> </a:t>
            </a:r>
            <a:r>
              <a:rPr lang="fr-FR" sz="1800" dirty="0" smtClean="0">
                <a:latin typeface="Calibri" panose="020F0502020204030204" pitchFamily="34" charset="0"/>
              </a:rPr>
              <a:t>2 </a:t>
            </a:r>
            <a:r>
              <a:rPr lang="fr-FR" sz="1800" dirty="0" err="1">
                <a:latin typeface="Calibri" panose="020F0502020204030204" pitchFamily="34" charset="0"/>
              </a:rPr>
              <a:t>RCPs</a:t>
            </a:r>
            <a:r>
              <a:rPr lang="fr-FR" sz="1800" dirty="0">
                <a:latin typeface="Calibri" panose="020F0502020204030204" pitchFamily="34" charset="0"/>
              </a:rPr>
              <a:t> x 9 </a:t>
            </a:r>
            <a:r>
              <a:rPr lang="fr-FR" sz="1800" dirty="0" err="1">
                <a:latin typeface="Calibri" panose="020F0502020204030204" pitchFamily="34" charset="0"/>
              </a:rPr>
              <a:t>GCMs</a:t>
            </a:r>
            <a:r>
              <a:rPr lang="fr-FR" sz="1800" dirty="0">
                <a:latin typeface="Calibri" panose="020F0502020204030204" pitchFamily="34" charset="0"/>
              </a:rPr>
              <a:t>, </a:t>
            </a:r>
            <a:r>
              <a:rPr lang="fr-FR" sz="1800" dirty="0" smtClean="0">
                <a:latin typeface="Calibri" panose="020F0502020204030204" pitchFamily="34" charset="0"/>
              </a:rPr>
              <a:t>2036–2065 </a:t>
            </a:r>
            <a:endParaRPr lang="en-US" sz="1800" dirty="0">
              <a:latin typeface="Calibri" panose="020F0502020204030204" pitchFamily="34" charset="0"/>
            </a:endParaRPr>
          </a:p>
        </p:txBody>
      </p:sp>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l="838" t="1774" r="5884" b="5660"/>
          <a:stretch/>
        </p:blipFill>
        <p:spPr>
          <a:xfrm>
            <a:off x="472311" y="1813864"/>
            <a:ext cx="8060129" cy="4999512"/>
          </a:xfrm>
          <a:prstGeom prst="rect">
            <a:avLst/>
          </a:prstGeom>
        </p:spPr>
      </p:pic>
    </p:spTree>
    <p:extLst>
      <p:ext uri="{BB962C8B-B14F-4D97-AF65-F5344CB8AC3E}">
        <p14:creationId xmlns:p14="http://schemas.microsoft.com/office/powerpoint/2010/main" val="2593529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16</a:t>
            </a:fld>
            <a:endParaRPr lang="fr-FR" altLang="fr-FR" sz="1200" b="1">
              <a:solidFill>
                <a:schemeClr val="bg1"/>
              </a:solidFill>
            </a:endParaRPr>
          </a:p>
        </p:txBody>
      </p:sp>
      <p:sp>
        <p:nvSpPr>
          <p:cNvPr id="8195"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Scénarios clim. combinés avec des scénarios d’usages</a:t>
            </a:r>
            <a:endParaRPr lang="fr-FR" altLang="fr-FR" sz="2600" dirty="0">
              <a:solidFill>
                <a:schemeClr val="bg1"/>
              </a:solidFill>
            </a:endParaRPr>
          </a:p>
        </p:txBody>
      </p:sp>
      <p:sp>
        <p:nvSpPr>
          <p:cNvPr id="15" name="ZoneTexte 14"/>
          <p:cNvSpPr txBox="1"/>
          <p:nvPr/>
        </p:nvSpPr>
        <p:spPr>
          <a:xfrm>
            <a:off x="354738" y="4184501"/>
            <a:ext cx="3065134" cy="1384995"/>
          </a:xfrm>
          <a:prstGeom prst="rect">
            <a:avLst/>
          </a:prstGeom>
          <a:noFill/>
        </p:spPr>
        <p:txBody>
          <a:bodyPr wrap="none" rtlCol="0">
            <a:spAutoFit/>
          </a:bodyPr>
          <a:lstStyle/>
          <a:p>
            <a:r>
              <a:rPr lang="fr-FR" sz="2400" b="1" dirty="0" smtClean="0">
                <a:latin typeface="Calibri" panose="020F0502020204030204" pitchFamily="34" charset="0"/>
              </a:rPr>
              <a:t>Usages actuels (2000s)</a:t>
            </a:r>
          </a:p>
          <a:p>
            <a:pPr marL="342900" indent="-342900">
              <a:buFont typeface="Wingdings" panose="05000000000000000000" pitchFamily="2" charset="2"/>
              <a:buChar char="§"/>
            </a:pPr>
            <a:r>
              <a:rPr lang="fr-FR" dirty="0" smtClean="0">
                <a:latin typeface="Calibri" panose="020F0502020204030204" pitchFamily="34" charset="0"/>
              </a:rPr>
              <a:t>Population</a:t>
            </a:r>
          </a:p>
          <a:p>
            <a:pPr marL="342900" indent="-342900">
              <a:buFont typeface="Wingdings" panose="05000000000000000000" pitchFamily="2" charset="2"/>
              <a:buChar char="§"/>
            </a:pPr>
            <a:r>
              <a:rPr lang="fr-FR" dirty="0" smtClean="0">
                <a:latin typeface="Calibri" panose="020F0502020204030204" pitchFamily="34" charset="0"/>
              </a:rPr>
              <a:t>Surfaces irriguées</a:t>
            </a:r>
          </a:p>
          <a:p>
            <a:pPr marL="342900" indent="-342900">
              <a:buFont typeface="Wingdings" panose="05000000000000000000" pitchFamily="2" charset="2"/>
              <a:buChar char="§"/>
            </a:pPr>
            <a:r>
              <a:rPr lang="fr-FR" dirty="0" smtClean="0">
                <a:latin typeface="Calibri" panose="020F0502020204030204" pitchFamily="34" charset="0"/>
              </a:rPr>
              <a:t>Efficience</a:t>
            </a:r>
          </a:p>
        </p:txBody>
      </p:sp>
      <p:sp>
        <p:nvSpPr>
          <p:cNvPr id="16" name="ZoneTexte 15"/>
          <p:cNvSpPr txBox="1"/>
          <p:nvPr/>
        </p:nvSpPr>
        <p:spPr>
          <a:xfrm>
            <a:off x="5076056" y="4184501"/>
            <a:ext cx="4019305" cy="1692771"/>
          </a:xfrm>
          <a:prstGeom prst="rect">
            <a:avLst/>
          </a:prstGeom>
          <a:noFill/>
        </p:spPr>
        <p:txBody>
          <a:bodyPr wrap="none" rtlCol="0">
            <a:spAutoFit/>
          </a:bodyPr>
          <a:lstStyle/>
          <a:p>
            <a:r>
              <a:rPr lang="fr-FR" sz="2400" b="1" dirty="0" smtClean="0">
                <a:latin typeface="Calibri" panose="020F0502020204030204" pitchFamily="34" charset="0"/>
              </a:rPr>
              <a:t>Usages projetés (2050)</a:t>
            </a:r>
          </a:p>
          <a:p>
            <a:pPr marL="342900" indent="-342900">
              <a:buFont typeface="Wingdings" panose="05000000000000000000" pitchFamily="2" charset="2"/>
              <a:buChar char="§"/>
            </a:pPr>
            <a:r>
              <a:rPr lang="fr-FR" dirty="0" smtClean="0">
                <a:latin typeface="Calibri" panose="020F0502020204030204" pitchFamily="34" charset="0"/>
              </a:rPr>
              <a:t>Population : </a:t>
            </a:r>
            <a:r>
              <a:rPr lang="fr-FR" dirty="0" smtClean="0">
                <a:latin typeface="Calibri" panose="020F0502020204030204" pitchFamily="34" charset="0"/>
              </a:rPr>
              <a:t>projections locales</a:t>
            </a:r>
            <a:endParaRPr lang="fr-FR" dirty="0" smtClean="0">
              <a:latin typeface="Calibri" panose="020F0502020204030204" pitchFamily="34" charset="0"/>
            </a:endParaRPr>
          </a:p>
          <a:p>
            <a:pPr marL="342900" indent="-342900">
              <a:buFont typeface="Wingdings" panose="05000000000000000000" pitchFamily="2" charset="2"/>
              <a:buChar char="§"/>
            </a:pPr>
            <a:r>
              <a:rPr lang="fr-FR" dirty="0" smtClean="0">
                <a:latin typeface="Calibri" panose="020F0502020204030204" pitchFamily="34" charset="0"/>
              </a:rPr>
              <a:t>Surfaces irriguées : projets locaux</a:t>
            </a:r>
          </a:p>
          <a:p>
            <a:pPr marL="342900" indent="-342900">
              <a:buFont typeface="Wingdings" panose="05000000000000000000" pitchFamily="2" charset="2"/>
              <a:buChar char="§"/>
            </a:pPr>
            <a:r>
              <a:rPr lang="fr-FR" dirty="0" smtClean="0">
                <a:latin typeface="Calibri" panose="020F0502020204030204" pitchFamily="34" charset="0"/>
              </a:rPr>
              <a:t>Mêmes cultures irriguées</a:t>
            </a:r>
          </a:p>
          <a:p>
            <a:pPr marL="342900" indent="-342900">
              <a:buFont typeface="Wingdings" panose="05000000000000000000" pitchFamily="2" charset="2"/>
              <a:buChar char="§"/>
            </a:pPr>
            <a:r>
              <a:rPr lang="fr-FR" dirty="0" smtClean="0">
                <a:latin typeface="Calibri" panose="020F0502020204030204" pitchFamily="34" charset="0"/>
              </a:rPr>
              <a:t>Efficience : projets locaux</a:t>
            </a:r>
          </a:p>
        </p:txBody>
      </p:sp>
      <p:pic>
        <p:nvPicPr>
          <p:cNvPr id="14" name="Image 13"/>
          <p:cNvPicPr>
            <a:picLocks noChangeAspect="1"/>
          </p:cNvPicPr>
          <p:nvPr/>
        </p:nvPicPr>
        <p:blipFill rotWithShape="1">
          <a:blip r:embed="rId3" cstate="print">
            <a:extLst>
              <a:ext uri="{28A0092B-C50C-407E-A947-70E740481C1C}">
                <a14:useLocalDpi xmlns:a14="http://schemas.microsoft.com/office/drawing/2010/main" val="0"/>
              </a:ext>
            </a:extLst>
          </a:blip>
          <a:srcRect l="12102" t="35291" r="14191" b="32355"/>
          <a:stretch/>
        </p:blipFill>
        <p:spPr>
          <a:xfrm>
            <a:off x="1691680" y="1952253"/>
            <a:ext cx="5475425" cy="2232248"/>
          </a:xfrm>
          <a:prstGeom prst="rect">
            <a:avLst/>
          </a:prstGeom>
        </p:spPr>
      </p:pic>
      <p:sp>
        <p:nvSpPr>
          <p:cNvPr id="10" name="ZoneTexte 9"/>
          <p:cNvSpPr txBox="1"/>
          <p:nvPr/>
        </p:nvSpPr>
        <p:spPr>
          <a:xfrm>
            <a:off x="354738" y="1527339"/>
            <a:ext cx="2680734" cy="461665"/>
          </a:xfrm>
          <a:prstGeom prst="rect">
            <a:avLst/>
          </a:prstGeom>
          <a:noFill/>
        </p:spPr>
        <p:txBody>
          <a:bodyPr wrap="none" rtlCol="0">
            <a:spAutoFit/>
          </a:bodyPr>
          <a:lstStyle/>
          <a:p>
            <a:r>
              <a:rPr lang="fr-FR" sz="2400" b="1" dirty="0" smtClean="0">
                <a:latin typeface="Calibri" panose="020F0502020204030204" pitchFamily="34" charset="0"/>
              </a:rPr>
              <a:t>Climat de référence</a:t>
            </a:r>
          </a:p>
        </p:txBody>
      </p:sp>
      <p:sp>
        <p:nvSpPr>
          <p:cNvPr id="11" name="ZoneTexte 10"/>
          <p:cNvSpPr txBox="1"/>
          <p:nvPr/>
        </p:nvSpPr>
        <p:spPr>
          <a:xfrm>
            <a:off x="5076056" y="1527339"/>
            <a:ext cx="3301225" cy="461665"/>
          </a:xfrm>
          <a:prstGeom prst="rect">
            <a:avLst/>
          </a:prstGeom>
          <a:noFill/>
        </p:spPr>
        <p:txBody>
          <a:bodyPr wrap="none" rtlCol="0">
            <a:spAutoFit/>
          </a:bodyPr>
          <a:lstStyle/>
          <a:p>
            <a:r>
              <a:rPr lang="fr-FR" sz="2400" b="1" dirty="0">
                <a:latin typeface="Calibri" panose="020F0502020204030204" pitchFamily="34" charset="0"/>
              </a:rPr>
              <a:t>18 </a:t>
            </a:r>
            <a:r>
              <a:rPr lang="fr-FR" sz="2400" b="1" dirty="0" smtClean="0">
                <a:latin typeface="Calibri" panose="020F0502020204030204" pitchFamily="34" charset="0"/>
              </a:rPr>
              <a:t>scénarios climatiques</a:t>
            </a:r>
          </a:p>
        </p:txBody>
      </p:sp>
    </p:spTree>
    <p:extLst>
      <p:ext uri="{BB962C8B-B14F-4D97-AF65-F5344CB8AC3E}">
        <p14:creationId xmlns:p14="http://schemas.microsoft.com/office/powerpoint/2010/main" val="2012590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17</a:t>
            </a:fld>
            <a:endParaRPr lang="fr-FR" altLang="fr-FR" sz="1200" b="1">
              <a:solidFill>
                <a:schemeClr val="bg1"/>
              </a:solidFill>
            </a:endParaRPr>
          </a:p>
        </p:txBody>
      </p:sp>
      <p:sp>
        <p:nvSpPr>
          <p:cNvPr id="8195"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Projections des demandes en eau à l’horizon 2050</a:t>
            </a:r>
            <a:endParaRPr lang="fr-FR" altLang="fr-FR" sz="2600"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02" y="980272"/>
            <a:ext cx="8986694" cy="561708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02" y="980272"/>
            <a:ext cx="8986694" cy="561708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02" y="980272"/>
            <a:ext cx="8986694" cy="5617080"/>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2" y="980272"/>
            <a:ext cx="8986694" cy="5617080"/>
          </a:xfrm>
          <a:prstGeom prst="rect">
            <a:avLst/>
          </a:prstGeom>
        </p:spPr>
      </p:pic>
    </p:spTree>
    <p:extLst>
      <p:ext uri="{BB962C8B-B14F-4D97-AF65-F5344CB8AC3E}">
        <p14:creationId xmlns:p14="http://schemas.microsoft.com/office/powerpoint/2010/main" val="2124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18</a:t>
            </a:fld>
            <a:endParaRPr lang="fr-FR" altLang="fr-FR" sz="1200" b="1">
              <a:solidFill>
                <a:schemeClr val="bg1"/>
              </a:solidFill>
            </a:endParaRPr>
          </a:p>
        </p:txBody>
      </p:sp>
      <p:sp>
        <p:nvSpPr>
          <p:cNvPr id="1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err="1" smtClean="0">
                <a:solidFill>
                  <a:schemeClr val="bg1"/>
                </a:solidFill>
              </a:rPr>
              <a:t>Prise</a:t>
            </a:r>
            <a:r>
              <a:rPr lang="en-US" altLang="fr-FR" sz="2600" dirty="0" smtClean="0">
                <a:solidFill>
                  <a:schemeClr val="bg1"/>
                </a:solidFill>
              </a:rPr>
              <a:t> </a:t>
            </a:r>
            <a:r>
              <a:rPr lang="en-US" altLang="fr-FR" sz="2600" dirty="0" err="1" smtClean="0">
                <a:solidFill>
                  <a:schemeClr val="bg1"/>
                </a:solidFill>
              </a:rPr>
              <a:t>en</a:t>
            </a:r>
            <a:r>
              <a:rPr lang="en-US" altLang="fr-FR" sz="2600" dirty="0" smtClean="0">
                <a:solidFill>
                  <a:schemeClr val="bg1"/>
                </a:solidFill>
              </a:rPr>
              <a:t> </a:t>
            </a:r>
            <a:r>
              <a:rPr lang="en-US" altLang="fr-FR" sz="2600" dirty="0" err="1" smtClean="0">
                <a:solidFill>
                  <a:schemeClr val="bg1"/>
                </a:solidFill>
              </a:rPr>
              <a:t>compte</a:t>
            </a:r>
            <a:r>
              <a:rPr lang="en-US" altLang="fr-FR" sz="2600" dirty="0" smtClean="0">
                <a:solidFill>
                  <a:schemeClr val="bg1"/>
                </a:solidFill>
              </a:rPr>
              <a:t> de </a:t>
            </a:r>
            <a:r>
              <a:rPr lang="en-US" altLang="fr-FR" sz="2600" dirty="0" err="1" smtClean="0">
                <a:solidFill>
                  <a:schemeClr val="bg1"/>
                </a:solidFill>
              </a:rPr>
              <a:t>débits</a:t>
            </a:r>
            <a:r>
              <a:rPr lang="en-US" altLang="fr-FR" sz="2600" dirty="0" smtClean="0">
                <a:solidFill>
                  <a:schemeClr val="bg1"/>
                </a:solidFill>
              </a:rPr>
              <a:t> </a:t>
            </a:r>
            <a:r>
              <a:rPr lang="en-US" altLang="fr-FR" sz="2600" dirty="0" err="1" smtClean="0">
                <a:solidFill>
                  <a:schemeClr val="bg1"/>
                </a:solidFill>
              </a:rPr>
              <a:t>environnementaux</a:t>
            </a:r>
            <a:r>
              <a:rPr lang="en-US" altLang="fr-FR" sz="2600" dirty="0" smtClean="0">
                <a:solidFill>
                  <a:schemeClr val="bg1"/>
                </a:solidFill>
              </a:rPr>
              <a:t> minimum</a:t>
            </a:r>
            <a:endParaRPr lang="fr-FR" altLang="fr-FR" sz="2600" dirty="0">
              <a:solidFill>
                <a:schemeClr val="bg1"/>
              </a:solidFill>
            </a:endParaRPr>
          </a:p>
        </p:txBody>
      </p:sp>
      <p:pic>
        <p:nvPicPr>
          <p:cNvPr id="47" name="Imag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052280"/>
            <a:ext cx="8641080" cy="5401056"/>
          </a:xfrm>
          <a:prstGeom prst="rect">
            <a:avLst/>
          </a:prstGeom>
        </p:spPr>
      </p:pic>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052280"/>
            <a:ext cx="8641080" cy="5401056"/>
          </a:xfrm>
          <a:prstGeom prst="rect">
            <a:avLst/>
          </a:prstGeom>
        </p:spPr>
      </p:pic>
    </p:spTree>
    <p:extLst>
      <p:ext uri="{BB962C8B-B14F-4D97-AF65-F5344CB8AC3E}">
        <p14:creationId xmlns:p14="http://schemas.microsoft.com/office/powerpoint/2010/main" val="132359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19</a:t>
            </a:fld>
            <a:endParaRPr lang="fr-FR" altLang="fr-FR" sz="1200" b="1">
              <a:solidFill>
                <a:schemeClr val="bg1"/>
              </a:solidFill>
            </a:endParaRPr>
          </a:p>
        </p:txBody>
      </p:sp>
      <p:sp>
        <p:nvSpPr>
          <p:cNvPr id="8195"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Indicateurs de satisfaction de la demande en eau</a:t>
            </a:r>
            <a:endParaRPr lang="fr-FR" altLang="fr-FR" sz="2600" dirty="0">
              <a:solidFill>
                <a:schemeClr val="bg1"/>
              </a:solidFill>
            </a:endParaRPr>
          </a:p>
        </p:txBody>
      </p:sp>
      <p:sp>
        <p:nvSpPr>
          <p:cNvPr id="10" name="ZoneTexte 9"/>
          <p:cNvSpPr txBox="1"/>
          <p:nvPr/>
        </p:nvSpPr>
        <p:spPr>
          <a:xfrm>
            <a:off x="539751" y="1016529"/>
            <a:ext cx="7980518" cy="1938992"/>
          </a:xfrm>
          <a:prstGeom prst="rect">
            <a:avLst/>
          </a:prstGeom>
          <a:noFill/>
        </p:spPr>
        <p:txBody>
          <a:bodyPr wrap="square">
            <a:spAutoFit/>
          </a:bodyPr>
          <a:lstStyle/>
          <a:p>
            <a:pPr>
              <a:defRPr/>
            </a:pPr>
            <a:r>
              <a:rPr lang="fr-FR" sz="2400" dirty="0" smtClean="0"/>
              <a:t>Déficits calculés aux pas de temps décadaire et annuel sur 30 ans</a:t>
            </a:r>
          </a:p>
          <a:p>
            <a:pPr>
              <a:defRPr/>
            </a:pPr>
            <a:endParaRPr lang="fr-FR" sz="2400" dirty="0"/>
          </a:p>
          <a:p>
            <a:pPr marL="342900" indent="-342900">
              <a:buFont typeface="Wingdings"/>
              <a:buChar char="à"/>
              <a:defRPr/>
            </a:pPr>
            <a:r>
              <a:rPr lang="fr-FR" sz="2400" dirty="0" smtClean="0">
                <a:sym typeface="Wingdings" panose="05000000000000000000" pitchFamily="2" charset="2"/>
              </a:rPr>
              <a:t>Indicateurs de fréquence et d’intensité des déficits sous la forme d’une représentation synthétique</a:t>
            </a:r>
            <a:endParaRPr lang="en-US" sz="2400"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00" y="1052280"/>
            <a:ext cx="8641080" cy="5401056"/>
          </a:xfrm>
          <a:prstGeom prst="rect">
            <a:avLst/>
          </a:prstGeom>
        </p:spPr>
      </p:pic>
    </p:spTree>
    <p:extLst>
      <p:ext uri="{BB962C8B-B14F-4D97-AF65-F5344CB8AC3E}">
        <p14:creationId xmlns:p14="http://schemas.microsoft.com/office/powerpoint/2010/main" val="33855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err="1" smtClean="0">
                <a:solidFill>
                  <a:schemeClr val="bg1"/>
                </a:solidFill>
              </a:rPr>
              <a:t>Durabilité</a:t>
            </a:r>
            <a:r>
              <a:rPr lang="en-US" altLang="fr-FR" sz="2600" dirty="0" smtClean="0">
                <a:solidFill>
                  <a:schemeClr val="bg1"/>
                </a:solidFill>
              </a:rPr>
              <a:t> des usages de </a:t>
            </a:r>
            <a:r>
              <a:rPr lang="en-US" altLang="fr-FR" sz="2600" dirty="0" err="1" smtClean="0">
                <a:solidFill>
                  <a:schemeClr val="bg1"/>
                </a:solidFill>
              </a:rPr>
              <a:t>l’eau</a:t>
            </a:r>
            <a:r>
              <a:rPr lang="en-US" altLang="fr-FR" sz="2600" dirty="0" smtClean="0">
                <a:solidFill>
                  <a:schemeClr val="bg1"/>
                </a:solidFill>
              </a:rPr>
              <a:t> face aux </a:t>
            </a:r>
            <a:r>
              <a:rPr lang="en-US" altLang="fr-FR" sz="2600" dirty="0" err="1" smtClean="0">
                <a:solidFill>
                  <a:schemeClr val="bg1"/>
                </a:solidFill>
              </a:rPr>
              <a:t>changements</a:t>
            </a:r>
            <a:r>
              <a:rPr lang="en-US" altLang="fr-FR" sz="2600" dirty="0" smtClean="0">
                <a:solidFill>
                  <a:schemeClr val="bg1"/>
                </a:solidFill>
              </a:rPr>
              <a:t> ?</a:t>
            </a:r>
            <a:endParaRPr lang="en-US" altLang="fr-FR" sz="2600" dirty="0">
              <a:solidFill>
                <a:schemeClr val="bg1"/>
              </a:solidFill>
            </a:endParaRPr>
          </a:p>
        </p:txBody>
      </p:sp>
      <p:sp>
        <p:nvSpPr>
          <p:cNvPr id="4099"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316C3D17-2DF6-4437-965C-5F98FA2DAB0F}" type="slidenum">
              <a:rPr lang="fr-FR" altLang="fr-FR" sz="1200" b="1">
                <a:solidFill>
                  <a:schemeClr val="bg1"/>
                </a:solidFill>
              </a:rPr>
              <a:pPr algn="r" eaLnBrk="1" hangingPunct="1">
                <a:spcBef>
                  <a:spcPct val="0"/>
                </a:spcBef>
                <a:buFontTx/>
                <a:buNone/>
              </a:pPr>
              <a:t>2</a:t>
            </a:fld>
            <a:endParaRPr lang="fr-FR" altLang="fr-FR" sz="1200" b="1">
              <a:solidFill>
                <a:schemeClr val="bg1"/>
              </a:solidFill>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8" y="908720"/>
            <a:ext cx="9026116" cy="590465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88" y="908720"/>
            <a:ext cx="9026116" cy="5904656"/>
          </a:xfrm>
          <a:prstGeom prst="rect">
            <a:avLst/>
          </a:prstGeom>
        </p:spPr>
      </p:pic>
      <p:grpSp>
        <p:nvGrpSpPr>
          <p:cNvPr id="4" name="Groupe 3"/>
          <p:cNvGrpSpPr/>
          <p:nvPr/>
        </p:nvGrpSpPr>
        <p:grpSpPr>
          <a:xfrm>
            <a:off x="1979712" y="1628800"/>
            <a:ext cx="5328592" cy="296416"/>
            <a:chOff x="1979712" y="1628800"/>
            <a:chExt cx="5328592" cy="296416"/>
          </a:xfrm>
        </p:grpSpPr>
        <p:sp>
          <p:nvSpPr>
            <p:cNvPr id="8" name="Ellipse 7"/>
            <p:cNvSpPr/>
            <p:nvPr/>
          </p:nvSpPr>
          <p:spPr>
            <a:xfrm>
              <a:off x="6588224" y="1628800"/>
              <a:ext cx="720080" cy="28803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1979712" y="1637184"/>
              <a:ext cx="720080" cy="288032"/>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4ACD7EF9-4635-4E37-932C-320D46F0EAA4}" type="slidenum">
              <a:rPr lang="fr-FR" altLang="fr-FR" sz="1200" b="1">
                <a:solidFill>
                  <a:schemeClr val="bg1"/>
                </a:solidFill>
              </a:rPr>
              <a:pPr algn="r" eaLnBrk="1" hangingPunct="1">
                <a:spcBef>
                  <a:spcPct val="0"/>
                </a:spcBef>
                <a:buFontTx/>
                <a:buNone/>
              </a:pPr>
              <a:t>20</a:t>
            </a:fld>
            <a:endParaRPr lang="fr-FR" altLang="fr-FR" sz="1200" b="1">
              <a:solidFill>
                <a:schemeClr val="bg1"/>
              </a:solidFill>
            </a:endParaRPr>
          </a:p>
        </p:txBody>
      </p:sp>
      <p:sp>
        <p:nvSpPr>
          <p:cNvPr id="10243"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Risques de pénuries selon différents scénarios combinés</a:t>
            </a:r>
            <a:endParaRPr lang="fr-FR" altLang="fr-FR" sz="2600" dirty="0">
              <a:solidFill>
                <a:schemeClr val="bg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949024"/>
            <a:ext cx="8641080" cy="586435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949024"/>
            <a:ext cx="8641080" cy="586435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949024"/>
            <a:ext cx="8641080" cy="5864352"/>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 y="949024"/>
            <a:ext cx="8641080" cy="5864352"/>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 y="949024"/>
            <a:ext cx="8641080" cy="5864352"/>
          </a:xfrm>
          <a:prstGeom prst="rect">
            <a:avLst/>
          </a:prstGeom>
        </p:spPr>
      </p:pic>
      <p:sp>
        <p:nvSpPr>
          <p:cNvPr id="10" name="Text Box 23"/>
          <p:cNvSpPr txBox="1">
            <a:spLocks noChangeArrowheads="1"/>
          </p:cNvSpPr>
          <p:nvPr/>
        </p:nvSpPr>
        <p:spPr bwMode="auto">
          <a:xfrm>
            <a:off x="251460" y="5650051"/>
            <a:ext cx="1311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Fabre </a:t>
            </a:r>
            <a:r>
              <a:rPr lang="fr-FR" altLang="fr-FR" sz="800" i="1" dirty="0"/>
              <a:t>et al</a:t>
            </a:r>
            <a:r>
              <a:rPr lang="fr-FR" altLang="fr-FR" sz="800" dirty="0"/>
              <a:t>., </a:t>
            </a:r>
            <a:r>
              <a:rPr lang="fr-FR" altLang="fr-FR" sz="800" dirty="0" smtClean="0"/>
              <a:t>2016</a:t>
            </a:r>
            <a:endParaRPr lang="fr-FR" altLang="fr-FR" sz="800" dirty="0"/>
          </a:p>
          <a:p>
            <a:pPr eaLnBrk="1" hangingPunct="1">
              <a:spcBef>
                <a:spcPct val="0"/>
              </a:spcBef>
              <a:buFontTx/>
              <a:buNone/>
            </a:pPr>
            <a:r>
              <a:rPr lang="fr-FR" altLang="fr-FR" sz="800" dirty="0" smtClean="0"/>
              <a:t>(</a:t>
            </a:r>
            <a:r>
              <a:rPr lang="fr-FR" altLang="fr-FR" sz="800" i="1" dirty="0" smtClean="0"/>
              <a:t>Hydrol. </a:t>
            </a:r>
            <a:r>
              <a:rPr lang="fr-FR" altLang="fr-FR" sz="800" i="1" dirty="0" err="1" smtClean="0"/>
              <a:t>Earth</a:t>
            </a:r>
            <a:r>
              <a:rPr lang="fr-FR" altLang="fr-FR" sz="800" i="1" dirty="0" smtClean="0"/>
              <a:t> Sys. </a:t>
            </a:r>
            <a:r>
              <a:rPr lang="fr-FR" altLang="fr-FR" sz="800" i="1" dirty="0" err="1" smtClean="0"/>
              <a:t>Sci</a:t>
            </a:r>
            <a:r>
              <a:rPr lang="fr-FR" altLang="fr-FR" sz="800" i="1" dirty="0" smtClean="0"/>
              <a:t>.</a:t>
            </a:r>
            <a:r>
              <a:rPr lang="fr-FR" altLang="fr-FR" sz="800" dirty="0" smtClean="0"/>
              <a:t>)</a:t>
            </a:r>
            <a:endParaRPr lang="fr-FR" altLang="fr-FR" sz="800" dirty="0"/>
          </a:p>
        </p:txBody>
      </p:sp>
    </p:spTree>
    <p:extLst>
      <p:ext uri="{BB962C8B-B14F-4D97-AF65-F5344CB8AC3E}">
        <p14:creationId xmlns:p14="http://schemas.microsoft.com/office/powerpoint/2010/main" val="8119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21</a:t>
            </a:fld>
            <a:endParaRPr lang="fr-FR" altLang="fr-FR" sz="1200" b="1">
              <a:solidFill>
                <a:schemeClr val="bg1"/>
              </a:solidFill>
            </a:endParaRPr>
          </a:p>
        </p:txBody>
      </p:sp>
      <p:sp>
        <p:nvSpPr>
          <p:cNvPr id="14" name="Rectangle 13"/>
          <p:cNvSpPr/>
          <p:nvPr/>
        </p:nvSpPr>
        <p:spPr>
          <a:xfrm>
            <a:off x="8604448" y="0"/>
            <a:ext cx="539552" cy="648072"/>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 name="Rectangle 1"/>
          <p:cNvSpPr/>
          <p:nvPr/>
        </p:nvSpPr>
        <p:spPr>
          <a:xfrm>
            <a:off x="0" y="836712"/>
            <a:ext cx="9144000" cy="144016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2"/>
          <p:cNvSpPr>
            <a:spLocks noChangeArrowheads="1"/>
          </p:cNvSpPr>
          <p:nvPr/>
        </p:nvSpPr>
        <p:spPr bwMode="auto">
          <a:xfrm>
            <a:off x="179512" y="188913"/>
            <a:ext cx="8820150" cy="187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marL="396000" indent="0" algn="ctr" eaLnBrk="1" hangingPunct="1">
              <a:spcBef>
                <a:spcPct val="0"/>
              </a:spcBef>
              <a:buFontTx/>
              <a:buNone/>
            </a:pPr>
            <a:r>
              <a:rPr lang="en-US" altLang="fr-FR" sz="4800" dirty="0" err="1" smtClean="0">
                <a:solidFill>
                  <a:schemeClr val="bg1"/>
                </a:solidFill>
              </a:rPr>
              <a:t>Efficacité</a:t>
            </a:r>
            <a:r>
              <a:rPr lang="en-US" altLang="fr-FR" sz="4800" dirty="0" smtClean="0">
                <a:solidFill>
                  <a:schemeClr val="bg1"/>
                </a:solidFill>
              </a:rPr>
              <a:t> et </a:t>
            </a:r>
            <a:r>
              <a:rPr lang="en-US" altLang="fr-FR" sz="4800" dirty="0" err="1" smtClean="0">
                <a:solidFill>
                  <a:schemeClr val="bg1"/>
                </a:solidFill>
              </a:rPr>
              <a:t>robustesse</a:t>
            </a:r>
            <a:r>
              <a:rPr lang="en-US" altLang="fr-FR" sz="4800" dirty="0" smtClean="0">
                <a:solidFill>
                  <a:schemeClr val="bg1"/>
                </a:solidFill>
              </a:rPr>
              <a:t> de </a:t>
            </a:r>
            <a:r>
              <a:rPr lang="en-US" altLang="fr-FR" sz="4800" dirty="0" err="1" smtClean="0">
                <a:solidFill>
                  <a:schemeClr val="bg1"/>
                </a:solidFill>
              </a:rPr>
              <a:t>stratégies</a:t>
            </a:r>
            <a:r>
              <a:rPr lang="en-US" altLang="fr-FR" sz="4800" dirty="0" smtClean="0">
                <a:solidFill>
                  <a:schemeClr val="bg1"/>
                </a:solidFill>
              </a:rPr>
              <a:t> </a:t>
            </a:r>
            <a:r>
              <a:rPr lang="en-US" altLang="fr-FR" sz="4800" dirty="0" err="1" smtClean="0">
                <a:solidFill>
                  <a:schemeClr val="bg1"/>
                </a:solidFill>
              </a:rPr>
              <a:t>d’adaptation</a:t>
            </a:r>
            <a:endParaRPr lang="fr-FR" altLang="fr-FR" sz="4800" dirty="0">
              <a:solidFill>
                <a:schemeClr val="bg1"/>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2494360"/>
            <a:ext cx="8641080" cy="4319016"/>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408" y="2541240"/>
            <a:ext cx="1853184" cy="3048000"/>
          </a:xfrm>
          <a:prstGeom prst="rect">
            <a:avLst/>
          </a:prstGeom>
        </p:spPr>
      </p:pic>
    </p:spTree>
    <p:extLst>
      <p:ext uri="{BB962C8B-B14F-4D97-AF65-F5344CB8AC3E}">
        <p14:creationId xmlns:p14="http://schemas.microsoft.com/office/powerpoint/2010/main" val="3956569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22</a:t>
            </a:fld>
            <a:endParaRPr lang="fr-FR" altLang="fr-FR" sz="1200" b="1">
              <a:solidFill>
                <a:schemeClr val="bg1"/>
              </a:solidFill>
            </a:endParaRPr>
          </a:p>
        </p:txBody>
      </p:sp>
      <p:sp>
        <p:nvSpPr>
          <p:cNvPr id="1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err="1" smtClean="0">
                <a:solidFill>
                  <a:schemeClr val="bg1"/>
                </a:solidFill>
              </a:rPr>
              <a:t>Atteindre</a:t>
            </a:r>
            <a:r>
              <a:rPr lang="en-US" altLang="fr-FR" sz="2600" dirty="0" smtClean="0">
                <a:solidFill>
                  <a:schemeClr val="bg1"/>
                </a:solidFill>
              </a:rPr>
              <a:t> un </a:t>
            </a:r>
            <a:r>
              <a:rPr lang="en-US" altLang="fr-FR" sz="2600" dirty="0" err="1" smtClean="0">
                <a:solidFill>
                  <a:schemeClr val="bg1"/>
                </a:solidFill>
              </a:rPr>
              <a:t>équilibre</a:t>
            </a:r>
            <a:r>
              <a:rPr lang="en-US" altLang="fr-FR" sz="2600" dirty="0" smtClean="0">
                <a:solidFill>
                  <a:schemeClr val="bg1"/>
                </a:solidFill>
              </a:rPr>
              <a:t> à long </a:t>
            </a:r>
            <a:r>
              <a:rPr lang="en-US" altLang="fr-FR" sz="2600" dirty="0" err="1" smtClean="0">
                <a:solidFill>
                  <a:schemeClr val="bg1"/>
                </a:solidFill>
              </a:rPr>
              <a:t>terme</a:t>
            </a:r>
            <a:r>
              <a:rPr lang="en-US" altLang="fr-FR" sz="2600" dirty="0" smtClean="0">
                <a:solidFill>
                  <a:schemeClr val="bg1"/>
                </a:solidFill>
              </a:rPr>
              <a:t> : </a:t>
            </a:r>
            <a:r>
              <a:rPr lang="en-US" altLang="fr-FR" sz="2600" dirty="0" err="1" smtClean="0">
                <a:solidFill>
                  <a:schemeClr val="bg1"/>
                </a:solidFill>
              </a:rPr>
              <a:t>critères</a:t>
            </a:r>
            <a:r>
              <a:rPr lang="en-US" altLang="fr-FR" sz="2600" dirty="0" smtClean="0">
                <a:solidFill>
                  <a:schemeClr val="bg1"/>
                </a:solidFill>
              </a:rPr>
              <a:t> </a:t>
            </a:r>
            <a:r>
              <a:rPr lang="en-US" altLang="fr-FR" sz="2600" dirty="0" err="1" smtClean="0">
                <a:solidFill>
                  <a:schemeClr val="bg1"/>
                </a:solidFill>
              </a:rPr>
              <a:t>retenus</a:t>
            </a:r>
            <a:endParaRPr lang="fr-FR" altLang="fr-FR" sz="2600" dirty="0">
              <a:solidFill>
                <a:schemeClr val="bg1"/>
              </a:solidFill>
            </a:endParaRPr>
          </a:p>
        </p:txBody>
      </p:sp>
      <p:sp>
        <p:nvSpPr>
          <p:cNvPr id="15" name="ZoneTexte 14"/>
          <p:cNvSpPr txBox="1"/>
          <p:nvPr/>
        </p:nvSpPr>
        <p:spPr>
          <a:xfrm>
            <a:off x="107504" y="1484784"/>
            <a:ext cx="4352889" cy="1569660"/>
          </a:xfrm>
          <a:prstGeom prst="rect">
            <a:avLst/>
          </a:prstGeom>
          <a:noFill/>
        </p:spPr>
        <p:txBody>
          <a:bodyPr wrap="square" rtlCol="0">
            <a:spAutoFit/>
          </a:bodyPr>
          <a:lstStyle/>
          <a:p>
            <a:pPr marL="180000" lvl="1" algn="just"/>
            <a:r>
              <a:rPr lang="fr-FR" altLang="en-US" sz="2400" b="1" dirty="0" smtClean="0"/>
              <a:t>Efficacité </a:t>
            </a:r>
          </a:p>
          <a:p>
            <a:pPr marL="180000" lvl="1"/>
            <a:r>
              <a:rPr lang="fr-FR" altLang="en-US" sz="2400" dirty="0">
                <a:latin typeface="Calibri" panose="020F0502020204030204" pitchFamily="34" charset="0"/>
              </a:rPr>
              <a:t>d</a:t>
            </a:r>
            <a:r>
              <a:rPr lang="fr-FR" altLang="en-US" sz="2400" dirty="0" smtClean="0">
                <a:latin typeface="Calibri" panose="020F0502020204030204" pitchFamily="34" charset="0"/>
              </a:rPr>
              <a:t>iminution de la fréquence de restrictions induite par l’adaptation</a:t>
            </a:r>
            <a:endParaRPr lang="fr-FR" altLang="en-US" sz="2400" dirty="0">
              <a:latin typeface="Calibri" panose="020F0502020204030204" pitchFamily="34" charset="0"/>
            </a:endParaRPr>
          </a:p>
        </p:txBody>
      </p:sp>
      <p:grpSp>
        <p:nvGrpSpPr>
          <p:cNvPr id="16" name="Groupe 15"/>
          <p:cNvGrpSpPr/>
          <p:nvPr/>
        </p:nvGrpSpPr>
        <p:grpSpPr>
          <a:xfrm>
            <a:off x="4572000" y="1340768"/>
            <a:ext cx="4320480" cy="4824536"/>
            <a:chOff x="4572000" y="1484784"/>
            <a:chExt cx="4320480" cy="4824536"/>
          </a:xfrm>
        </p:grpSpPr>
        <p:sp>
          <p:nvSpPr>
            <p:cNvPr id="18" name="ZoneTexte 17"/>
            <p:cNvSpPr txBox="1"/>
            <p:nvPr/>
          </p:nvSpPr>
          <p:spPr>
            <a:xfrm>
              <a:off x="4835497" y="1628800"/>
              <a:ext cx="4056983" cy="1938992"/>
            </a:xfrm>
            <a:prstGeom prst="rect">
              <a:avLst/>
            </a:prstGeom>
            <a:noFill/>
          </p:spPr>
          <p:txBody>
            <a:bodyPr wrap="square" rtlCol="0">
              <a:spAutoFit/>
            </a:bodyPr>
            <a:lstStyle/>
            <a:p>
              <a:pPr marL="180000" lvl="1"/>
              <a:r>
                <a:rPr lang="fr-FR" altLang="en-US" sz="2400" b="1" dirty="0" smtClean="0"/>
                <a:t>Robustesse </a:t>
              </a:r>
            </a:p>
            <a:p>
              <a:pPr marL="180000" lvl="1"/>
              <a:r>
                <a:rPr lang="fr-FR" altLang="en-US" sz="2400" dirty="0" smtClean="0">
                  <a:latin typeface="Calibri" panose="020F0502020204030204" pitchFamily="34" charset="0"/>
                </a:rPr>
                <a:t>nb de scénarios climatiques sous lesquels l’adaptation réduit la fréquence de restrictions</a:t>
              </a:r>
              <a:endParaRPr lang="en-US" altLang="en-US" sz="2400" dirty="0">
                <a:latin typeface="Calibri" panose="020F0502020204030204" pitchFamily="34" charset="0"/>
              </a:endParaRPr>
            </a:p>
          </p:txBody>
        </p:sp>
        <p:cxnSp>
          <p:nvCxnSpPr>
            <p:cNvPr id="19" name="Connecteur droit 18"/>
            <p:cNvCxnSpPr/>
            <p:nvPr/>
          </p:nvCxnSpPr>
          <p:spPr>
            <a:xfrm>
              <a:off x="4572000" y="1484784"/>
              <a:ext cx="0" cy="4824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552" y="3641390"/>
            <a:ext cx="3959920" cy="2377293"/>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140968"/>
            <a:ext cx="4318042" cy="2592288"/>
          </a:xfrm>
          <a:prstGeom prst="rect">
            <a:avLst/>
          </a:prstGeom>
        </p:spPr>
      </p:pic>
    </p:spTree>
    <p:extLst>
      <p:ext uri="{BB962C8B-B14F-4D97-AF65-F5344CB8AC3E}">
        <p14:creationId xmlns:p14="http://schemas.microsoft.com/office/powerpoint/2010/main" val="125153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23</a:t>
            </a:fld>
            <a:endParaRPr lang="fr-FR" altLang="fr-FR" sz="1200" b="1">
              <a:solidFill>
                <a:schemeClr val="bg1"/>
              </a:solidFill>
            </a:endParaRPr>
          </a:p>
        </p:txBody>
      </p:sp>
      <p:sp>
        <p:nvSpPr>
          <p:cNvPr id="1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err="1" smtClean="0">
                <a:solidFill>
                  <a:schemeClr val="bg1"/>
                </a:solidFill>
              </a:rPr>
              <a:t>Sensibilité</a:t>
            </a:r>
            <a:r>
              <a:rPr lang="en-US" altLang="fr-FR" sz="2600" dirty="0" smtClean="0">
                <a:solidFill>
                  <a:schemeClr val="bg1"/>
                </a:solidFill>
              </a:rPr>
              <a:t> à des </a:t>
            </a:r>
            <a:r>
              <a:rPr lang="en-US" altLang="fr-FR" sz="2600" dirty="0" err="1" smtClean="0">
                <a:solidFill>
                  <a:schemeClr val="bg1"/>
                </a:solidFill>
              </a:rPr>
              <a:t>mesures</a:t>
            </a:r>
            <a:r>
              <a:rPr lang="en-US" altLang="fr-FR" sz="2600" dirty="0" smtClean="0">
                <a:solidFill>
                  <a:schemeClr val="bg1"/>
                </a:solidFill>
              </a:rPr>
              <a:t> </a:t>
            </a:r>
            <a:r>
              <a:rPr lang="en-US" altLang="fr-FR" sz="2600" dirty="0" err="1" smtClean="0">
                <a:solidFill>
                  <a:schemeClr val="bg1"/>
                </a:solidFill>
              </a:rPr>
              <a:t>individuelles</a:t>
            </a:r>
            <a:r>
              <a:rPr lang="en-US" altLang="fr-FR" sz="2600" dirty="0" smtClean="0">
                <a:solidFill>
                  <a:schemeClr val="bg1"/>
                </a:solidFill>
              </a:rPr>
              <a:t> </a:t>
            </a:r>
            <a:r>
              <a:rPr lang="en-US" altLang="fr-FR" sz="2600" dirty="0" err="1" smtClean="0">
                <a:solidFill>
                  <a:schemeClr val="bg1"/>
                </a:solidFill>
              </a:rPr>
              <a:t>d’adaptation</a:t>
            </a:r>
            <a:endParaRPr lang="fr-FR" altLang="fr-FR" sz="2600" dirty="0">
              <a:solidFill>
                <a:schemeClr val="bg1"/>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980272"/>
            <a:ext cx="8641080" cy="540105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980272"/>
            <a:ext cx="8641080" cy="5401056"/>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 y="980272"/>
            <a:ext cx="8641080" cy="5401056"/>
          </a:xfrm>
          <a:prstGeom prst="rect">
            <a:avLst/>
          </a:prstGeom>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 y="980272"/>
            <a:ext cx="8641080" cy="5401056"/>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 y="980272"/>
            <a:ext cx="8641080" cy="5401056"/>
          </a:xfrm>
          <a:prstGeom prst="rect">
            <a:avLst/>
          </a:prstGeom>
        </p:spPr>
      </p:pic>
      <p:pic>
        <p:nvPicPr>
          <p:cNvPr id="21" name="Imag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460" y="980272"/>
            <a:ext cx="8641080" cy="5401056"/>
          </a:xfrm>
          <a:prstGeom prst="rect">
            <a:avLst/>
          </a:prstGeom>
        </p:spPr>
      </p:pic>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460" y="980272"/>
            <a:ext cx="8641080" cy="5401056"/>
          </a:xfrm>
          <a:prstGeom prst="rect">
            <a:avLst/>
          </a:prstGeom>
        </p:spPr>
      </p:pic>
      <p:sp>
        <p:nvSpPr>
          <p:cNvPr id="24" name="Text Box 23"/>
          <p:cNvSpPr txBox="1">
            <a:spLocks noChangeArrowheads="1"/>
          </p:cNvSpPr>
          <p:nvPr/>
        </p:nvSpPr>
        <p:spPr bwMode="auto">
          <a:xfrm>
            <a:off x="7750881" y="5859095"/>
            <a:ext cx="11416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Fabre </a:t>
            </a:r>
            <a:r>
              <a:rPr lang="fr-FR" altLang="fr-FR" sz="800" i="1" dirty="0"/>
              <a:t>et al</a:t>
            </a:r>
            <a:r>
              <a:rPr lang="fr-FR" altLang="fr-FR" sz="800" dirty="0"/>
              <a:t>., </a:t>
            </a:r>
            <a:r>
              <a:rPr lang="fr-FR" altLang="fr-FR" sz="800" dirty="0" smtClean="0"/>
              <a:t>2016</a:t>
            </a:r>
            <a:endParaRPr lang="fr-FR" altLang="fr-FR" sz="800" dirty="0"/>
          </a:p>
          <a:p>
            <a:pPr eaLnBrk="1" hangingPunct="1">
              <a:spcBef>
                <a:spcPct val="0"/>
              </a:spcBef>
              <a:buFontTx/>
              <a:buNone/>
            </a:pPr>
            <a:r>
              <a:rPr lang="fr-FR" altLang="fr-FR" sz="800" dirty="0" smtClean="0"/>
              <a:t>(</a:t>
            </a:r>
            <a:r>
              <a:rPr lang="fr-FR" altLang="fr-FR" sz="800" i="1" dirty="0" smtClean="0"/>
              <a:t>La Houille Blanche</a:t>
            </a:r>
            <a:r>
              <a:rPr lang="fr-FR" altLang="fr-FR" sz="800" dirty="0" smtClean="0"/>
              <a:t>)</a:t>
            </a:r>
            <a:endParaRPr lang="fr-FR" altLang="fr-FR" sz="800" dirty="0"/>
          </a:p>
        </p:txBody>
      </p:sp>
      <p:pic>
        <p:nvPicPr>
          <p:cNvPr id="1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800" y="1124744"/>
            <a:ext cx="582457" cy="44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800" y="3933056"/>
            <a:ext cx="582457" cy="44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4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24</a:t>
            </a:fld>
            <a:endParaRPr lang="fr-FR" altLang="fr-FR" sz="1200" b="1">
              <a:solidFill>
                <a:schemeClr val="bg1"/>
              </a:solidFill>
            </a:endParaRPr>
          </a:p>
        </p:txBody>
      </p:sp>
      <p:sp>
        <p:nvSpPr>
          <p:cNvPr id="1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err="1" smtClean="0">
                <a:solidFill>
                  <a:schemeClr val="bg1"/>
                </a:solidFill>
              </a:rPr>
              <a:t>Senesibilité</a:t>
            </a:r>
            <a:r>
              <a:rPr lang="en-US" altLang="fr-FR" sz="2600" dirty="0" smtClean="0">
                <a:solidFill>
                  <a:schemeClr val="bg1"/>
                </a:solidFill>
              </a:rPr>
              <a:t> à des </a:t>
            </a:r>
            <a:r>
              <a:rPr lang="en-US" altLang="fr-FR" sz="2600" dirty="0" err="1" smtClean="0">
                <a:solidFill>
                  <a:schemeClr val="bg1"/>
                </a:solidFill>
              </a:rPr>
              <a:t>mesures</a:t>
            </a:r>
            <a:r>
              <a:rPr lang="en-US" altLang="fr-FR" sz="2600" dirty="0" smtClean="0">
                <a:solidFill>
                  <a:schemeClr val="bg1"/>
                </a:solidFill>
              </a:rPr>
              <a:t> </a:t>
            </a:r>
            <a:r>
              <a:rPr lang="en-US" altLang="fr-FR" sz="2600" dirty="0" err="1" smtClean="0">
                <a:solidFill>
                  <a:schemeClr val="bg1"/>
                </a:solidFill>
              </a:rPr>
              <a:t>d’adaptation</a:t>
            </a:r>
            <a:r>
              <a:rPr lang="en-US" altLang="fr-FR" sz="2600" dirty="0" smtClean="0">
                <a:solidFill>
                  <a:schemeClr val="bg1"/>
                </a:solidFill>
              </a:rPr>
              <a:t> </a:t>
            </a:r>
            <a:r>
              <a:rPr lang="en-US" altLang="fr-FR" sz="2600" dirty="0" err="1" smtClean="0">
                <a:solidFill>
                  <a:schemeClr val="bg1"/>
                </a:solidFill>
              </a:rPr>
              <a:t>combinées</a:t>
            </a:r>
            <a:endParaRPr lang="fr-FR" altLang="fr-FR" sz="2600" dirty="0">
              <a:solidFill>
                <a:schemeClr val="bg1"/>
              </a:solidFill>
            </a:endParaRPr>
          </a:p>
        </p:txBody>
      </p:sp>
      <p:graphicFrame>
        <p:nvGraphicFramePr>
          <p:cNvPr id="15" name="Tableau 14"/>
          <p:cNvGraphicFramePr>
            <a:graphicFrameLocks noGrp="1"/>
          </p:cNvGraphicFramePr>
          <p:nvPr>
            <p:extLst>
              <p:ext uri="{D42A27DB-BD31-4B8C-83A1-F6EECF244321}">
                <p14:modId xmlns:p14="http://schemas.microsoft.com/office/powerpoint/2010/main" val="3766994697"/>
              </p:ext>
            </p:extLst>
          </p:nvPr>
        </p:nvGraphicFramePr>
        <p:xfrm>
          <a:off x="255605" y="1180114"/>
          <a:ext cx="8640961" cy="5072177"/>
        </p:xfrm>
        <a:graphic>
          <a:graphicData uri="http://schemas.openxmlformats.org/drawingml/2006/table">
            <a:tbl>
              <a:tblPr firstRow="1" firstCol="1" bandRow="1">
                <a:tableStyleId>{2D5ABB26-0587-4C30-8999-92F81FD0307C}</a:tableStyleId>
              </a:tblPr>
              <a:tblGrid>
                <a:gridCol w="715995"/>
                <a:gridCol w="2644640"/>
                <a:gridCol w="2107888"/>
                <a:gridCol w="3172438"/>
              </a:tblGrid>
              <a:tr h="304819">
                <a:tc>
                  <a:txBody>
                    <a:bodyPr/>
                    <a:lstStyle/>
                    <a:p>
                      <a:pPr algn="just" hangingPunct="0">
                        <a:spcAft>
                          <a:spcPts val="0"/>
                        </a:spcAft>
                        <a:tabLst>
                          <a:tab pos="269875" algn="l"/>
                        </a:tabLst>
                      </a:pPr>
                      <a:r>
                        <a:rPr lang="en-US" sz="2000" dirty="0">
                          <a:effectLst/>
                        </a:rPr>
                        <a:t> </a:t>
                      </a: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2200" dirty="0">
                          <a:effectLst/>
                          <a:latin typeface="Calibri" panose="020F0502020204030204" pitchFamily="34" charset="0"/>
                        </a:rPr>
                        <a:t> </a:t>
                      </a:r>
                      <a:endParaRPr lang="en-US" sz="2200"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2000" b="1" dirty="0" err="1">
                          <a:effectLst/>
                          <a:latin typeface="Calibri" panose="020F0502020204030204" pitchFamily="34" charset="0"/>
                        </a:rPr>
                        <a:t>Herault</a:t>
                      </a:r>
                      <a:endParaRPr lang="en-US" sz="2400" b="1"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2000" b="1" dirty="0">
                          <a:effectLst/>
                          <a:latin typeface="Calibri" panose="020F0502020204030204" pitchFamily="34" charset="0"/>
                        </a:rPr>
                        <a:t>Ebro</a:t>
                      </a:r>
                      <a:endParaRPr lang="en-US" sz="2400" b="1" dirty="0">
                        <a:effectLst/>
                        <a:latin typeface="Calibri" panose="020F0502020204030204" pitchFamily="34" charset="0"/>
                        <a:ea typeface="Times New Roman"/>
                      </a:endParaRPr>
                    </a:p>
                  </a:txBody>
                  <a:tcPr marL="103792" marR="103792" marT="0" marB="0">
                    <a:lnB w="12700" cap="flat" cmpd="sng" algn="ctr">
                      <a:solidFill>
                        <a:schemeClr val="tx1"/>
                      </a:solidFill>
                      <a:prstDash val="solid"/>
                      <a:round/>
                      <a:headEnd type="none" w="med" len="med"/>
                      <a:tailEnd type="none" w="med" len="med"/>
                    </a:lnB>
                  </a:tcPr>
                </a:tc>
              </a:tr>
              <a:tr h="304819">
                <a:tc>
                  <a:txBody>
                    <a:bodyPr/>
                    <a:lstStyle/>
                    <a:p>
                      <a:pPr algn="just" hangingPunct="0">
                        <a:spcAft>
                          <a:spcPts val="0"/>
                        </a:spcAft>
                        <a:tabLst>
                          <a:tab pos="269875" algn="l"/>
                        </a:tabLst>
                      </a:pP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2200" dirty="0" smtClean="0">
                          <a:effectLst/>
                          <a:latin typeface="Calibri" panose="020F0502020204030204" pitchFamily="34" charset="0"/>
                        </a:rPr>
                        <a:t>Surfaces </a:t>
                      </a:r>
                      <a:r>
                        <a:rPr lang="en-US" sz="2200" dirty="0" err="1" smtClean="0">
                          <a:effectLst/>
                          <a:latin typeface="Calibri" panose="020F0502020204030204" pitchFamily="34" charset="0"/>
                        </a:rPr>
                        <a:t>irriguées</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1800" dirty="0" smtClean="0">
                          <a:solidFill>
                            <a:schemeClr val="tx1"/>
                          </a:solidFill>
                          <a:effectLst/>
                          <a:latin typeface="Calibri" panose="020F0502020204030204" pitchFamily="34" charset="0"/>
                        </a:rPr>
                        <a:t>Pas </a:t>
                      </a:r>
                      <a:r>
                        <a:rPr lang="en-US" sz="1800" dirty="0" err="1" smtClean="0">
                          <a:solidFill>
                            <a:schemeClr val="tx1"/>
                          </a:solidFill>
                          <a:effectLst/>
                          <a:latin typeface="Calibri" panose="020F0502020204030204" pitchFamily="34" charset="0"/>
                        </a:rPr>
                        <a:t>d’augmentation</a:t>
                      </a:r>
                      <a:endParaRPr lang="en-US" sz="2000" dirty="0">
                        <a:solidFill>
                          <a:schemeClr val="tx1"/>
                        </a:solidFill>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1800" dirty="0" smtClean="0">
                          <a:solidFill>
                            <a:schemeClr val="tx1"/>
                          </a:solidFill>
                          <a:effectLst/>
                          <a:latin typeface="Calibri" panose="020F0502020204030204" pitchFamily="34" charset="0"/>
                        </a:rPr>
                        <a:t>Pas </a:t>
                      </a:r>
                      <a:r>
                        <a:rPr lang="en-US" sz="1800" dirty="0" err="1" smtClean="0">
                          <a:solidFill>
                            <a:schemeClr val="tx1"/>
                          </a:solidFill>
                          <a:effectLst/>
                          <a:latin typeface="Calibri" panose="020F0502020204030204" pitchFamily="34" charset="0"/>
                        </a:rPr>
                        <a:t>d’augmentation</a:t>
                      </a:r>
                      <a:endParaRPr lang="en-US" sz="2000" dirty="0">
                        <a:solidFill>
                          <a:schemeClr val="tx1"/>
                        </a:solidFill>
                        <a:effectLst/>
                        <a:latin typeface="Calibri" panose="020F0502020204030204" pitchFamily="34" charset="0"/>
                        <a:ea typeface="Times New Roman"/>
                      </a:endParaRPr>
                    </a:p>
                  </a:txBody>
                  <a:tcPr marL="103792" marR="103792" marT="0" marB="0">
                    <a:lnT w="12700" cap="flat" cmpd="sng" algn="ctr">
                      <a:solidFill>
                        <a:schemeClr val="tx1"/>
                      </a:solidFill>
                      <a:prstDash val="solid"/>
                      <a:round/>
                      <a:headEnd type="none" w="med" len="med"/>
                      <a:tailEnd type="none" w="med" len="med"/>
                    </a:lnT>
                  </a:tcPr>
                </a:tc>
              </a:tr>
              <a:tr h="823012">
                <a:tc>
                  <a:txBody>
                    <a:bodyPr/>
                    <a:lstStyle/>
                    <a:p>
                      <a:pPr algn="just" hangingPunct="0">
                        <a:spcAft>
                          <a:spcPts val="0"/>
                        </a:spcAft>
                        <a:tabLst>
                          <a:tab pos="269875" algn="l"/>
                        </a:tabLst>
                      </a:pPr>
                      <a:r>
                        <a:rPr lang="en-US" sz="2000" dirty="0">
                          <a:effectLst/>
                        </a:rPr>
                        <a:t> </a:t>
                      </a: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2200" dirty="0" err="1" smtClean="0">
                          <a:effectLst/>
                          <a:latin typeface="Calibri" panose="020F0502020204030204" pitchFamily="34" charset="0"/>
                        </a:rPr>
                        <a:t>Efficience</a:t>
                      </a:r>
                      <a:r>
                        <a:rPr lang="en-US" sz="2200" baseline="0" dirty="0" smtClean="0">
                          <a:effectLst/>
                          <a:latin typeface="Calibri" panose="020F0502020204030204" pitchFamily="34" charset="0"/>
                        </a:rPr>
                        <a:t> </a:t>
                      </a:r>
                      <a:r>
                        <a:rPr lang="en-US" sz="2200" baseline="0" dirty="0" err="1" smtClean="0">
                          <a:effectLst/>
                          <a:latin typeface="Calibri" panose="020F0502020204030204" pitchFamily="34" charset="0"/>
                        </a:rPr>
                        <a:t>d’irrigation</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1800" dirty="0" err="1" smtClean="0">
                          <a:effectLst/>
                          <a:latin typeface="Calibri" panose="020F0502020204030204" pitchFamily="34" charset="0"/>
                        </a:rPr>
                        <a:t>Scénario</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tendanciel</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1800" dirty="0" smtClean="0">
                          <a:effectLst/>
                          <a:latin typeface="Calibri" panose="020F0502020204030204" pitchFamily="34" charset="0"/>
                        </a:rPr>
                        <a:t>Irrigation </a:t>
                      </a:r>
                      <a:r>
                        <a:rPr lang="en-US" sz="1800" dirty="0" err="1" smtClean="0">
                          <a:effectLst/>
                          <a:latin typeface="Calibri" panose="020F0502020204030204" pitchFamily="34" charset="0"/>
                        </a:rPr>
                        <a:t>gravitaire</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convertie</a:t>
                      </a:r>
                      <a:r>
                        <a:rPr lang="en-US" sz="1800" dirty="0" smtClean="0">
                          <a:effectLst/>
                          <a:latin typeface="Calibri" panose="020F0502020204030204" pitchFamily="34" charset="0"/>
                        </a:rPr>
                        <a:t> à </a:t>
                      </a:r>
                      <a:r>
                        <a:rPr lang="en-US" sz="1800" dirty="0" err="1" smtClean="0">
                          <a:effectLst/>
                          <a:latin typeface="Calibri" panose="020F0502020204030204" pitchFamily="34" charset="0"/>
                        </a:rPr>
                        <a:t>l’aspersion</a:t>
                      </a:r>
                      <a:r>
                        <a:rPr lang="en-US" sz="1800" dirty="0" smtClean="0">
                          <a:effectLst/>
                          <a:latin typeface="Calibri" panose="020F0502020204030204" pitchFamily="34" charset="0"/>
                        </a:rPr>
                        <a:t> (50%) et au </a:t>
                      </a:r>
                      <a:r>
                        <a:rPr lang="en-US" sz="1800" dirty="0" err="1" smtClean="0">
                          <a:effectLst/>
                          <a:latin typeface="Calibri" panose="020F0502020204030204" pitchFamily="34" charset="0"/>
                        </a:rPr>
                        <a:t>goutte</a:t>
                      </a:r>
                      <a:r>
                        <a:rPr lang="en-US" sz="1800" dirty="0" smtClean="0">
                          <a:effectLst/>
                          <a:latin typeface="Calibri" panose="020F0502020204030204" pitchFamily="34" charset="0"/>
                        </a:rPr>
                        <a:t>-à-</a:t>
                      </a:r>
                      <a:r>
                        <a:rPr lang="en-US" sz="1800" dirty="0" err="1" smtClean="0">
                          <a:effectLst/>
                          <a:latin typeface="Calibri" panose="020F0502020204030204" pitchFamily="34" charset="0"/>
                        </a:rPr>
                        <a:t>goutte</a:t>
                      </a:r>
                      <a:r>
                        <a:rPr lang="en-US" sz="1800" dirty="0" smtClean="0">
                          <a:effectLst/>
                          <a:latin typeface="Calibri" panose="020F0502020204030204" pitchFamily="34" charset="0"/>
                        </a:rPr>
                        <a:t> </a:t>
                      </a:r>
                      <a:r>
                        <a:rPr lang="en-US" sz="1800" dirty="0">
                          <a:effectLst/>
                          <a:latin typeface="Calibri" panose="020F0502020204030204" pitchFamily="34" charset="0"/>
                        </a:rPr>
                        <a:t>(50%)</a:t>
                      </a:r>
                      <a:endParaRPr lang="en-US" sz="2000" dirty="0">
                        <a:effectLst/>
                        <a:latin typeface="Calibri" panose="020F0502020204030204" pitchFamily="34" charset="0"/>
                        <a:ea typeface="Times New Roman"/>
                      </a:endParaRPr>
                    </a:p>
                  </a:txBody>
                  <a:tcPr marL="103792" marR="103792" marT="0" marB="0">
                    <a:lnB w="12700" cap="flat" cmpd="sng" algn="ctr">
                      <a:solidFill>
                        <a:schemeClr val="tx1"/>
                      </a:solidFill>
                      <a:prstDash val="solid"/>
                      <a:round/>
                      <a:headEnd type="none" w="med" len="med"/>
                      <a:tailEnd type="none" w="med" len="med"/>
                    </a:lnB>
                  </a:tcPr>
                </a:tc>
              </a:tr>
              <a:tr h="304819">
                <a:tc>
                  <a:txBody>
                    <a:bodyPr/>
                    <a:lstStyle/>
                    <a:p>
                      <a:pPr algn="just" hangingPunct="0">
                        <a:spcAft>
                          <a:spcPts val="0"/>
                        </a:spcAft>
                        <a:tabLst>
                          <a:tab pos="269875" algn="l"/>
                        </a:tabLst>
                      </a:pP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2200" dirty="0">
                          <a:effectLst/>
                          <a:latin typeface="Calibri" panose="020F0502020204030204" pitchFamily="34" charset="0"/>
                        </a:rPr>
                        <a:t>Population</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1800" dirty="0">
                          <a:effectLst/>
                          <a:latin typeface="Calibri" panose="020F0502020204030204" pitchFamily="34" charset="0"/>
                        </a:rPr>
                        <a:t> </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1800" dirty="0">
                          <a:effectLst/>
                          <a:latin typeface="Calibri" panose="020F0502020204030204" pitchFamily="34" charset="0"/>
                        </a:rPr>
                        <a:t> </a:t>
                      </a:r>
                      <a:endParaRPr lang="en-US" sz="2000" dirty="0">
                        <a:effectLst/>
                        <a:latin typeface="Calibri" panose="020F0502020204030204" pitchFamily="34" charset="0"/>
                        <a:ea typeface="Times New Roman"/>
                      </a:endParaRPr>
                    </a:p>
                  </a:txBody>
                  <a:tcPr marL="103792" marR="103792" marT="0" marB="0">
                    <a:lnT w="12700" cap="flat" cmpd="sng" algn="ctr">
                      <a:solidFill>
                        <a:schemeClr val="tx1"/>
                      </a:solidFill>
                      <a:prstDash val="solid"/>
                      <a:round/>
                      <a:headEnd type="none" w="med" len="med"/>
                      <a:tailEnd type="none" w="med" len="med"/>
                    </a:lnT>
                  </a:tcPr>
                </a:tc>
              </a:tr>
              <a:tr h="304819">
                <a:tc>
                  <a:txBody>
                    <a:bodyPr/>
                    <a:lstStyle/>
                    <a:p>
                      <a:pPr algn="just" hangingPunct="0">
                        <a:spcAft>
                          <a:spcPts val="0"/>
                        </a:spcAft>
                        <a:tabLst>
                          <a:tab pos="269875" algn="l"/>
                        </a:tabLst>
                      </a:pPr>
                      <a:r>
                        <a:rPr lang="en-US" sz="2000" dirty="0">
                          <a:effectLst/>
                        </a:rPr>
                        <a:t> </a:t>
                      </a: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tcPr>
                </a:tc>
                <a:tc>
                  <a:txBody>
                    <a:bodyPr/>
                    <a:lstStyle/>
                    <a:p>
                      <a:pPr algn="just" hangingPunct="0">
                        <a:spcAft>
                          <a:spcPts val="0"/>
                        </a:spcAft>
                        <a:tabLst>
                          <a:tab pos="269875" algn="l"/>
                        </a:tabLst>
                      </a:pPr>
                      <a:r>
                        <a:rPr lang="en-US" sz="2200" i="1" u="none" dirty="0">
                          <a:effectLst/>
                          <a:latin typeface="Calibri" panose="020F0502020204030204" pitchFamily="34" charset="0"/>
                        </a:rPr>
                        <a:t>     </a:t>
                      </a:r>
                      <a:r>
                        <a:rPr lang="en-US" sz="2200" i="1" u="none" dirty="0" err="1" smtClean="0">
                          <a:effectLst/>
                          <a:latin typeface="Calibri" panose="020F0502020204030204" pitchFamily="34" charset="0"/>
                        </a:rPr>
                        <a:t>Dans</a:t>
                      </a:r>
                      <a:r>
                        <a:rPr lang="en-US" sz="2200" i="1" u="none" dirty="0" smtClean="0">
                          <a:effectLst/>
                          <a:latin typeface="Calibri" panose="020F0502020204030204" pitchFamily="34" charset="0"/>
                        </a:rPr>
                        <a:t> le </a:t>
                      </a:r>
                      <a:r>
                        <a:rPr lang="en-US" sz="2200" i="1" u="none" dirty="0" err="1" smtClean="0">
                          <a:effectLst/>
                          <a:latin typeface="Calibri" panose="020F0502020204030204" pitchFamily="34" charset="0"/>
                        </a:rPr>
                        <a:t>bassin</a:t>
                      </a:r>
                      <a:endParaRPr lang="en-US" sz="2200" i="1" u="none"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just" hangingPunct="0">
                        <a:spcAft>
                          <a:spcPts val="0"/>
                        </a:spcAft>
                        <a:tabLst>
                          <a:tab pos="269875" algn="l"/>
                        </a:tabLst>
                      </a:pPr>
                      <a:r>
                        <a:rPr lang="en-US" sz="1800" dirty="0" err="1" smtClean="0">
                          <a:effectLst/>
                          <a:latin typeface="Calibri" panose="020F0502020204030204" pitchFamily="34" charset="0"/>
                        </a:rPr>
                        <a:t>Scénario</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tendanciel</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tcPr>
                </a:tc>
                <a:tc>
                  <a:txBody>
                    <a:bodyPr/>
                    <a:lstStyle/>
                    <a:p>
                      <a:pPr algn="just" hangingPunct="0">
                        <a:spcAft>
                          <a:spcPts val="0"/>
                        </a:spcAft>
                        <a:tabLst>
                          <a:tab pos="269875" algn="l"/>
                        </a:tabLst>
                      </a:pPr>
                      <a:r>
                        <a:rPr lang="en-US" sz="1800" dirty="0" err="1" smtClean="0">
                          <a:effectLst/>
                          <a:latin typeface="Calibri" panose="020F0502020204030204" pitchFamily="34" charset="0"/>
                        </a:rPr>
                        <a:t>Scénario</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tendanciel</a:t>
                      </a:r>
                      <a:endParaRPr lang="en-US" sz="2000" dirty="0">
                        <a:effectLst/>
                        <a:latin typeface="Calibri" panose="020F0502020204030204" pitchFamily="34" charset="0"/>
                        <a:ea typeface="Times New Roman"/>
                      </a:endParaRPr>
                    </a:p>
                  </a:txBody>
                  <a:tcPr marL="103792" marR="103792" marT="0" marB="0"/>
                </a:tc>
              </a:tr>
              <a:tr h="304819">
                <a:tc>
                  <a:txBody>
                    <a:bodyPr/>
                    <a:lstStyle/>
                    <a:p>
                      <a:pPr algn="just" hangingPunct="0">
                        <a:spcAft>
                          <a:spcPts val="0"/>
                        </a:spcAft>
                        <a:tabLst>
                          <a:tab pos="269875" algn="l"/>
                        </a:tabLst>
                      </a:pPr>
                      <a:r>
                        <a:rPr lang="en-US" sz="2000" dirty="0">
                          <a:effectLst/>
                        </a:rPr>
                        <a:t> </a:t>
                      </a: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tcPr>
                </a:tc>
                <a:tc>
                  <a:txBody>
                    <a:bodyPr/>
                    <a:lstStyle/>
                    <a:p>
                      <a:pPr algn="just" hangingPunct="0">
                        <a:spcAft>
                          <a:spcPts val="0"/>
                        </a:spcAft>
                        <a:tabLst>
                          <a:tab pos="269875" algn="l"/>
                        </a:tabLst>
                      </a:pPr>
                      <a:r>
                        <a:rPr lang="en-US" sz="2200" dirty="0">
                          <a:effectLst/>
                          <a:latin typeface="Calibri" panose="020F0502020204030204" pitchFamily="34" charset="0"/>
                        </a:rPr>
                        <a:t>     </a:t>
                      </a:r>
                      <a:r>
                        <a:rPr lang="en-US" sz="2200" i="1" dirty="0" err="1" smtClean="0">
                          <a:effectLst/>
                          <a:latin typeface="Calibri" panose="020F0502020204030204" pitchFamily="34" charset="0"/>
                        </a:rPr>
                        <a:t>Transferts</a:t>
                      </a:r>
                      <a:endParaRPr lang="en-US" sz="2200" i="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just" hangingPunct="0">
                        <a:spcAft>
                          <a:spcPts val="0"/>
                        </a:spcAft>
                        <a:tabLst>
                          <a:tab pos="269875" algn="l"/>
                        </a:tabLst>
                      </a:pPr>
                      <a:r>
                        <a:rPr lang="en-US" sz="1800" dirty="0" smtClean="0">
                          <a:effectLst/>
                          <a:latin typeface="Calibri" panose="020F0502020204030204" pitchFamily="34" charset="0"/>
                        </a:rPr>
                        <a:t>Pas </a:t>
                      </a:r>
                      <a:r>
                        <a:rPr lang="en-US" sz="1800" dirty="0" err="1" smtClean="0">
                          <a:effectLst/>
                          <a:latin typeface="Calibri" panose="020F0502020204030204" pitchFamily="34" charset="0"/>
                        </a:rPr>
                        <a:t>d’augmentation</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tcPr>
                </a:tc>
                <a:tc>
                  <a:txBody>
                    <a:bodyPr/>
                    <a:lstStyle/>
                    <a:p>
                      <a:pPr algn="just" hangingPunct="0">
                        <a:spcAft>
                          <a:spcPts val="0"/>
                        </a:spcAft>
                        <a:tabLst>
                          <a:tab pos="269875" algn="l"/>
                        </a:tabLst>
                      </a:pPr>
                      <a:r>
                        <a:rPr lang="en-US" sz="1800" dirty="0" err="1" smtClean="0">
                          <a:effectLst/>
                          <a:latin typeface="Calibri" panose="020F0502020204030204" pitchFamily="34" charset="0"/>
                        </a:rPr>
                        <a:t>Scénario</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tendanciel</a:t>
                      </a:r>
                      <a:endParaRPr lang="en-US" sz="2000" dirty="0">
                        <a:effectLst/>
                        <a:latin typeface="Calibri" panose="020F0502020204030204" pitchFamily="34" charset="0"/>
                        <a:ea typeface="Times New Roman"/>
                      </a:endParaRPr>
                    </a:p>
                  </a:txBody>
                  <a:tcPr marL="103792" marR="103792" marT="0" marB="0"/>
                </a:tc>
              </a:tr>
              <a:tr h="408594">
                <a:tc>
                  <a:txBody>
                    <a:bodyPr/>
                    <a:lstStyle/>
                    <a:p>
                      <a:pPr algn="just" hangingPunct="0">
                        <a:spcAft>
                          <a:spcPts val="0"/>
                        </a:spcAft>
                        <a:tabLst>
                          <a:tab pos="269875" algn="l"/>
                        </a:tabLst>
                      </a:pPr>
                      <a:r>
                        <a:rPr lang="en-US" sz="2000" dirty="0">
                          <a:effectLst/>
                        </a:rPr>
                        <a:t> </a:t>
                      </a: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tcPr>
                </a:tc>
                <a:tc>
                  <a:txBody>
                    <a:bodyPr/>
                    <a:lstStyle/>
                    <a:p>
                      <a:pPr algn="just" hangingPunct="0">
                        <a:spcAft>
                          <a:spcPts val="0"/>
                        </a:spcAft>
                        <a:tabLst>
                          <a:tab pos="269875" algn="l"/>
                        </a:tabLst>
                      </a:pPr>
                      <a:r>
                        <a:rPr lang="en-US" sz="2200" dirty="0" smtClean="0">
                          <a:effectLst/>
                          <a:latin typeface="Calibri" panose="020F0502020204030204" pitchFamily="34" charset="0"/>
                        </a:rPr>
                        <a:t>Allocation </a:t>
                      </a:r>
                      <a:r>
                        <a:rPr lang="en-US" sz="2200" dirty="0" err="1" smtClean="0">
                          <a:effectLst/>
                          <a:latin typeface="Calibri" panose="020F0502020204030204" pitchFamily="34" charset="0"/>
                        </a:rPr>
                        <a:t>unitaire</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just" hangingPunct="0">
                        <a:spcAft>
                          <a:spcPts val="0"/>
                        </a:spcAft>
                        <a:tabLst>
                          <a:tab pos="269875" algn="l"/>
                        </a:tabLst>
                      </a:pPr>
                      <a:r>
                        <a:rPr lang="en-US" sz="1800" dirty="0">
                          <a:effectLst/>
                          <a:latin typeface="Calibri" panose="020F0502020204030204" pitchFamily="34" charset="0"/>
                        </a:rPr>
                        <a:t>-30%</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tcPr>
                </a:tc>
                <a:tc>
                  <a:txBody>
                    <a:bodyPr/>
                    <a:lstStyle/>
                    <a:p>
                      <a:pPr algn="just" hangingPunct="0">
                        <a:spcAft>
                          <a:spcPts val="0"/>
                        </a:spcAft>
                        <a:tabLst>
                          <a:tab pos="269875" algn="l"/>
                        </a:tabLst>
                      </a:pPr>
                      <a:r>
                        <a:rPr lang="en-US" sz="1800" dirty="0">
                          <a:effectLst/>
                          <a:latin typeface="Calibri" panose="020F0502020204030204" pitchFamily="34" charset="0"/>
                        </a:rPr>
                        <a:t>-30%</a:t>
                      </a:r>
                      <a:endParaRPr lang="en-US" sz="2000" dirty="0">
                        <a:effectLst/>
                        <a:latin typeface="Calibri" panose="020F0502020204030204" pitchFamily="34" charset="0"/>
                        <a:ea typeface="Times New Roman"/>
                      </a:endParaRPr>
                    </a:p>
                  </a:txBody>
                  <a:tcPr marL="103792" marR="103792" marT="0" marB="0"/>
                </a:tc>
              </a:tr>
              <a:tr h="304819">
                <a:tc>
                  <a:txBody>
                    <a:bodyPr/>
                    <a:lstStyle/>
                    <a:p>
                      <a:pPr algn="just" hangingPunct="0">
                        <a:spcAft>
                          <a:spcPts val="0"/>
                        </a:spcAft>
                        <a:tabLst>
                          <a:tab pos="269875" algn="l"/>
                        </a:tabLst>
                      </a:pPr>
                      <a:r>
                        <a:rPr lang="en-US" sz="2000" dirty="0">
                          <a:effectLst/>
                        </a:rPr>
                        <a:t> </a:t>
                      </a: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tcPr>
                </a:tc>
                <a:tc>
                  <a:txBody>
                    <a:bodyPr/>
                    <a:lstStyle/>
                    <a:p>
                      <a:pPr algn="just" hangingPunct="0">
                        <a:spcAft>
                          <a:spcPts val="0"/>
                        </a:spcAft>
                        <a:tabLst>
                          <a:tab pos="269875" algn="l"/>
                        </a:tabLst>
                      </a:pPr>
                      <a:r>
                        <a:rPr lang="en-US" sz="2200" dirty="0" err="1" smtClean="0">
                          <a:effectLst/>
                          <a:latin typeface="Calibri" panose="020F0502020204030204" pitchFamily="34" charset="0"/>
                        </a:rPr>
                        <a:t>Efficience</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just" hangingPunct="0">
                        <a:spcAft>
                          <a:spcPts val="0"/>
                        </a:spcAft>
                        <a:tabLst>
                          <a:tab pos="269875" algn="l"/>
                        </a:tabLst>
                      </a:pPr>
                      <a:r>
                        <a:rPr lang="en-US" sz="1800" dirty="0" err="1" smtClean="0">
                          <a:effectLst/>
                          <a:latin typeface="Calibri" panose="020F0502020204030204" pitchFamily="34" charset="0"/>
                        </a:rPr>
                        <a:t>Scénario</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tendanciel</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tcPr>
                </a:tc>
                <a:tc>
                  <a:txBody>
                    <a:bodyPr/>
                    <a:lstStyle/>
                    <a:p>
                      <a:pPr algn="just" hangingPunct="0">
                        <a:spcAft>
                          <a:spcPts val="0"/>
                        </a:spcAft>
                        <a:tabLst>
                          <a:tab pos="269875" algn="l"/>
                        </a:tabLst>
                      </a:pPr>
                      <a:r>
                        <a:rPr lang="en-US" sz="1800" dirty="0" err="1" smtClean="0">
                          <a:effectLst/>
                          <a:latin typeface="Calibri" panose="020F0502020204030204" pitchFamily="34" charset="0"/>
                        </a:rPr>
                        <a:t>Scénario</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tendanciel</a:t>
                      </a:r>
                      <a:endParaRPr lang="en-US" sz="2000" dirty="0">
                        <a:effectLst/>
                        <a:latin typeface="Calibri" panose="020F0502020204030204" pitchFamily="34" charset="0"/>
                        <a:ea typeface="Times New Roman"/>
                      </a:endParaRPr>
                    </a:p>
                  </a:txBody>
                  <a:tcPr marL="103792" marR="103792" marT="0" marB="0"/>
                </a:tc>
              </a:tr>
              <a:tr h="304819">
                <a:tc>
                  <a:txBody>
                    <a:bodyPr/>
                    <a:lstStyle/>
                    <a:p>
                      <a:pPr algn="just" hangingPunct="0">
                        <a:spcAft>
                          <a:spcPts val="0"/>
                        </a:spcAft>
                        <a:tabLst>
                          <a:tab pos="269875" algn="l"/>
                        </a:tabLst>
                      </a:pPr>
                      <a:r>
                        <a:rPr lang="en-US" sz="2000" dirty="0">
                          <a:effectLst/>
                        </a:rPr>
                        <a:t> </a:t>
                      </a: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2200" dirty="0" err="1" smtClean="0">
                          <a:effectLst/>
                          <a:latin typeface="Calibri" panose="020F0502020204030204" pitchFamily="34" charset="0"/>
                        </a:rPr>
                        <a:t>Tourisme</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1800" dirty="0" smtClean="0">
                          <a:effectLst/>
                          <a:latin typeface="Calibri" panose="020F0502020204030204" pitchFamily="34" charset="0"/>
                        </a:rPr>
                        <a:t>Pas </a:t>
                      </a:r>
                      <a:r>
                        <a:rPr lang="en-US" sz="1800" dirty="0" err="1" smtClean="0">
                          <a:effectLst/>
                          <a:latin typeface="Calibri" panose="020F0502020204030204" pitchFamily="34" charset="0"/>
                        </a:rPr>
                        <a:t>d’augmentation</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1800" dirty="0">
                          <a:effectLst/>
                          <a:latin typeface="Calibri" panose="020F0502020204030204" pitchFamily="34" charset="0"/>
                        </a:rPr>
                        <a:t>NA</a:t>
                      </a:r>
                      <a:endParaRPr lang="en-US" sz="2000" dirty="0">
                        <a:effectLst/>
                        <a:latin typeface="Calibri" panose="020F0502020204030204" pitchFamily="34" charset="0"/>
                        <a:ea typeface="Times New Roman"/>
                      </a:endParaRPr>
                    </a:p>
                  </a:txBody>
                  <a:tcPr marL="103792" marR="103792" marT="0" marB="0">
                    <a:lnB w="12700" cap="flat" cmpd="sng" algn="ctr">
                      <a:solidFill>
                        <a:schemeClr val="tx1"/>
                      </a:solidFill>
                      <a:prstDash val="solid"/>
                      <a:round/>
                      <a:headEnd type="none" w="med" len="med"/>
                      <a:tailEnd type="none" w="med" len="med"/>
                    </a:lnB>
                  </a:tcPr>
                </a:tc>
              </a:tr>
              <a:tr h="609639">
                <a:tc>
                  <a:txBody>
                    <a:bodyPr/>
                    <a:lstStyle/>
                    <a:p>
                      <a:pPr algn="just" hangingPunct="0">
                        <a:spcAft>
                          <a:spcPts val="0"/>
                        </a:spcAft>
                        <a:tabLst>
                          <a:tab pos="269875" algn="l"/>
                        </a:tabLst>
                      </a:pP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2200" dirty="0" err="1" smtClean="0">
                          <a:effectLst/>
                          <a:latin typeface="Calibri" panose="020F0502020204030204" pitchFamily="34" charset="0"/>
                        </a:rPr>
                        <a:t>Activité</a:t>
                      </a:r>
                      <a:r>
                        <a:rPr lang="en-US" sz="2200" dirty="0" smtClean="0">
                          <a:effectLst/>
                          <a:latin typeface="Calibri" panose="020F0502020204030204" pitchFamily="34" charset="0"/>
                        </a:rPr>
                        <a:t> </a:t>
                      </a:r>
                      <a:r>
                        <a:rPr lang="en-US" sz="2200" dirty="0" err="1" smtClean="0">
                          <a:effectLst/>
                          <a:latin typeface="Calibri" panose="020F0502020204030204" pitchFamily="34" charset="0"/>
                        </a:rPr>
                        <a:t>industrielle</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1800" dirty="0">
                          <a:effectLst/>
                          <a:latin typeface="Calibri" panose="020F0502020204030204" pitchFamily="34" charset="0"/>
                        </a:rPr>
                        <a:t>NA</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hangingPunct="0">
                        <a:spcAft>
                          <a:spcPts val="0"/>
                        </a:spcAft>
                        <a:tabLst>
                          <a:tab pos="269875" algn="l"/>
                        </a:tabLst>
                      </a:pPr>
                      <a:r>
                        <a:rPr lang="en-US" sz="1800" dirty="0" err="1" smtClean="0">
                          <a:effectLst/>
                          <a:latin typeface="Calibri" panose="020F0502020204030204" pitchFamily="34" charset="0"/>
                        </a:rPr>
                        <a:t>Scénario</a:t>
                      </a:r>
                      <a:r>
                        <a:rPr lang="en-US" sz="1800" dirty="0" smtClean="0">
                          <a:effectLst/>
                          <a:latin typeface="Calibri" panose="020F0502020204030204" pitchFamily="34" charset="0"/>
                        </a:rPr>
                        <a:t> </a:t>
                      </a:r>
                      <a:r>
                        <a:rPr lang="en-US" sz="1800" dirty="0" err="1" smtClean="0">
                          <a:effectLst/>
                          <a:latin typeface="Calibri" panose="020F0502020204030204" pitchFamily="34" charset="0"/>
                        </a:rPr>
                        <a:t>tendanciel</a:t>
                      </a:r>
                      <a:endParaRPr lang="en-US" sz="2000" dirty="0">
                        <a:effectLst/>
                        <a:latin typeface="Calibri" panose="020F0502020204030204" pitchFamily="34" charset="0"/>
                        <a:ea typeface="Times New Roman"/>
                      </a:endParaRPr>
                    </a:p>
                  </a:txBody>
                  <a:tcPr marL="103792" marR="10379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3012">
                <a:tc>
                  <a:txBody>
                    <a:bodyPr/>
                    <a:lstStyle/>
                    <a:p>
                      <a:pPr algn="just" hangingPunct="0">
                        <a:spcAft>
                          <a:spcPts val="0"/>
                        </a:spcAft>
                        <a:tabLst>
                          <a:tab pos="269875" algn="l"/>
                        </a:tabLst>
                      </a:pPr>
                      <a:endParaRPr lang="en-US" sz="2400" dirty="0">
                        <a:effectLst/>
                        <a:latin typeface="Times New Roman"/>
                        <a:ea typeface="Times New Roman"/>
                      </a:endParaRPr>
                    </a:p>
                  </a:txBody>
                  <a:tcPr marL="103792" marR="103792"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2200" dirty="0" err="1">
                          <a:effectLst/>
                          <a:latin typeface="Calibri" panose="020F0502020204030204" pitchFamily="34" charset="0"/>
                        </a:rPr>
                        <a:t>Q</a:t>
                      </a:r>
                      <a:r>
                        <a:rPr lang="en-US" sz="2200" baseline="-25000" dirty="0" err="1">
                          <a:effectLst/>
                          <a:latin typeface="Calibri" panose="020F0502020204030204" pitchFamily="34" charset="0"/>
                        </a:rPr>
                        <a:t>min</a:t>
                      </a:r>
                      <a:endParaRPr lang="en-US" sz="2200" b="1" dirty="0">
                        <a:effectLst/>
                        <a:latin typeface="Calibri" panose="020F0502020204030204" pitchFamily="34" charset="0"/>
                        <a:ea typeface="Times New Roman"/>
                      </a:endParaRPr>
                    </a:p>
                  </a:txBody>
                  <a:tcPr marL="103792" marR="103792"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1800" dirty="0">
                          <a:effectLst/>
                          <a:latin typeface="Calibri" panose="020F0502020204030204" pitchFamily="34" charset="0"/>
                        </a:rPr>
                        <a:t>-20%</a:t>
                      </a:r>
                      <a:endParaRPr lang="en-US" sz="2000" dirty="0">
                        <a:effectLst/>
                        <a:latin typeface="Calibri" panose="020F0502020204030204" pitchFamily="34" charset="0"/>
                        <a:ea typeface="Times New Roman"/>
                      </a:endParaRPr>
                    </a:p>
                  </a:txBody>
                  <a:tcPr marL="103792" marR="103792"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just" hangingPunct="0">
                        <a:spcAft>
                          <a:spcPts val="0"/>
                        </a:spcAft>
                        <a:tabLst>
                          <a:tab pos="269875" algn="l"/>
                        </a:tabLst>
                      </a:pPr>
                      <a:r>
                        <a:rPr lang="en-US" sz="1800" dirty="0">
                          <a:effectLst/>
                          <a:latin typeface="Calibri" panose="020F0502020204030204" pitchFamily="34" charset="0"/>
                        </a:rPr>
                        <a:t>30m</a:t>
                      </a:r>
                      <a:r>
                        <a:rPr lang="en-US" sz="1800" baseline="30000" dirty="0">
                          <a:effectLst/>
                          <a:latin typeface="Calibri" panose="020F0502020204030204" pitchFamily="34" charset="0"/>
                        </a:rPr>
                        <a:t>3</a:t>
                      </a:r>
                      <a:r>
                        <a:rPr lang="en-US" sz="1800" dirty="0">
                          <a:effectLst/>
                          <a:latin typeface="Calibri" panose="020F0502020204030204" pitchFamily="34" charset="0"/>
                        </a:rPr>
                        <a:t>/s </a:t>
                      </a:r>
                      <a:r>
                        <a:rPr lang="en-US" sz="1800" dirty="0" smtClean="0">
                          <a:effectLst/>
                          <a:latin typeface="Calibri" panose="020F0502020204030204" pitchFamily="34" charset="0"/>
                        </a:rPr>
                        <a:t>à 25m</a:t>
                      </a:r>
                      <a:r>
                        <a:rPr lang="en-US" sz="1800" baseline="30000" dirty="0" smtClean="0">
                          <a:effectLst/>
                          <a:latin typeface="Calibri" panose="020F0502020204030204" pitchFamily="34" charset="0"/>
                        </a:rPr>
                        <a:t>3</a:t>
                      </a:r>
                      <a:r>
                        <a:rPr lang="en-US" sz="1800" dirty="0" smtClean="0">
                          <a:effectLst/>
                          <a:latin typeface="Calibri" panose="020F0502020204030204" pitchFamily="34" charset="0"/>
                        </a:rPr>
                        <a:t>/s à </a:t>
                      </a:r>
                      <a:r>
                        <a:rPr lang="en-US" sz="1800" dirty="0">
                          <a:effectLst/>
                          <a:latin typeface="Calibri" panose="020F0502020204030204" pitchFamily="34" charset="0"/>
                        </a:rPr>
                        <a:t>Zaragoza</a:t>
                      </a:r>
                      <a:endParaRPr lang="en-US" sz="2000" dirty="0">
                        <a:effectLst/>
                        <a:latin typeface="Calibri" panose="020F0502020204030204" pitchFamily="34" charset="0"/>
                      </a:endParaRPr>
                    </a:p>
                    <a:p>
                      <a:pPr algn="just" hangingPunct="0">
                        <a:spcAft>
                          <a:spcPts val="0"/>
                        </a:spcAft>
                        <a:tabLst>
                          <a:tab pos="269875" algn="l"/>
                        </a:tabLst>
                      </a:pPr>
                      <a:r>
                        <a:rPr lang="en-US" sz="1800" dirty="0" err="1" smtClean="0">
                          <a:effectLst/>
                          <a:latin typeface="Calibri" panose="020F0502020204030204" pitchFamily="34" charset="0"/>
                        </a:rPr>
                        <a:t>Maintenu</a:t>
                      </a:r>
                      <a:r>
                        <a:rPr lang="en-US" sz="1800" dirty="0" smtClean="0">
                          <a:effectLst/>
                          <a:latin typeface="Calibri" panose="020F0502020204030204" pitchFamily="34" charset="0"/>
                        </a:rPr>
                        <a:t> à 100m</a:t>
                      </a:r>
                      <a:r>
                        <a:rPr lang="en-US" sz="1800" baseline="30000" dirty="0" smtClean="0">
                          <a:effectLst/>
                          <a:latin typeface="Calibri" panose="020F0502020204030204" pitchFamily="34" charset="0"/>
                        </a:rPr>
                        <a:t>3</a:t>
                      </a:r>
                      <a:r>
                        <a:rPr lang="en-US" sz="1800" dirty="0" smtClean="0">
                          <a:effectLst/>
                          <a:latin typeface="Calibri" panose="020F0502020204030204" pitchFamily="34" charset="0"/>
                        </a:rPr>
                        <a:t>/s à </a:t>
                      </a:r>
                      <a:r>
                        <a:rPr lang="en-US" sz="1800" dirty="0" err="1">
                          <a:effectLst/>
                          <a:latin typeface="Calibri" panose="020F0502020204030204" pitchFamily="34" charset="0"/>
                        </a:rPr>
                        <a:t>Tortosa</a:t>
                      </a:r>
                      <a:endParaRPr lang="en-US" sz="2000" dirty="0">
                        <a:effectLst/>
                        <a:latin typeface="Calibri" panose="020F0502020204030204" pitchFamily="34" charset="0"/>
                      </a:endParaRPr>
                    </a:p>
                    <a:p>
                      <a:pPr algn="just" hangingPunct="0">
                        <a:spcAft>
                          <a:spcPts val="0"/>
                        </a:spcAft>
                        <a:tabLst>
                          <a:tab pos="269875" algn="l"/>
                        </a:tabLst>
                      </a:pPr>
                      <a:r>
                        <a:rPr lang="en-US" sz="1800" dirty="0">
                          <a:effectLst/>
                          <a:latin typeface="Calibri" panose="020F0502020204030204" pitchFamily="34" charset="0"/>
                        </a:rPr>
                        <a:t>-20% </a:t>
                      </a:r>
                      <a:r>
                        <a:rPr lang="en-US" sz="1800" dirty="0" err="1" smtClean="0">
                          <a:effectLst/>
                          <a:latin typeface="Calibri" panose="020F0502020204030204" pitchFamily="34" charset="0"/>
                        </a:rPr>
                        <a:t>ailleurs</a:t>
                      </a:r>
                      <a:endParaRPr lang="en-US" sz="2000" dirty="0">
                        <a:effectLst/>
                        <a:latin typeface="Calibri" panose="020F0502020204030204" pitchFamily="34" charset="0"/>
                        <a:ea typeface="Times New Roman"/>
                      </a:endParaRPr>
                    </a:p>
                  </a:txBody>
                  <a:tcPr marL="103792" marR="103792" marT="0" marB="0">
                    <a:lnT w="12700" cap="flat" cmpd="sng" algn="ctr">
                      <a:solidFill>
                        <a:schemeClr val="tx1"/>
                      </a:solidFill>
                      <a:prstDash val="solid"/>
                      <a:round/>
                      <a:headEnd type="none" w="med" len="med"/>
                      <a:tailEnd type="none" w="med" len="med"/>
                    </a:lnT>
                  </a:tcPr>
                </a:tc>
              </a:tr>
            </a:tbl>
          </a:graphicData>
        </a:graphic>
      </p:graphicFrame>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13" y="2868330"/>
            <a:ext cx="57375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13" y="1644194"/>
            <a:ext cx="57375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13" y="4869160"/>
            <a:ext cx="54000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13" y="5517232"/>
            <a:ext cx="57375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868394"/>
            <a:ext cx="754478"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886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25</a:t>
            </a:fld>
            <a:endParaRPr lang="fr-FR" altLang="fr-FR" sz="1200" b="1">
              <a:solidFill>
                <a:schemeClr val="bg1"/>
              </a:solidFill>
            </a:endParaRPr>
          </a:p>
        </p:txBody>
      </p:sp>
      <p:sp>
        <p:nvSpPr>
          <p:cNvPr id="1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a:solidFill>
                  <a:schemeClr val="bg1"/>
                </a:solidFill>
              </a:rPr>
              <a:t>Impact </a:t>
            </a:r>
            <a:r>
              <a:rPr lang="en-US" altLang="fr-FR" sz="2600" dirty="0" smtClean="0">
                <a:solidFill>
                  <a:schemeClr val="bg1"/>
                </a:solidFill>
              </a:rPr>
              <a:t>de </a:t>
            </a:r>
            <a:r>
              <a:rPr lang="en-US" altLang="fr-FR" sz="2600" dirty="0" err="1" smtClean="0">
                <a:solidFill>
                  <a:schemeClr val="bg1"/>
                </a:solidFill>
              </a:rPr>
              <a:t>mesures</a:t>
            </a:r>
            <a:r>
              <a:rPr lang="en-US" altLang="fr-FR" sz="2600" dirty="0" smtClean="0">
                <a:solidFill>
                  <a:schemeClr val="bg1"/>
                </a:solidFill>
              </a:rPr>
              <a:t> </a:t>
            </a:r>
            <a:r>
              <a:rPr lang="en-US" altLang="fr-FR" sz="2600" dirty="0" err="1" smtClean="0">
                <a:solidFill>
                  <a:schemeClr val="bg1"/>
                </a:solidFill>
              </a:rPr>
              <a:t>combinées</a:t>
            </a:r>
            <a:r>
              <a:rPr lang="en-US" altLang="fr-FR" sz="2600" dirty="0" smtClean="0">
                <a:solidFill>
                  <a:schemeClr val="bg1"/>
                </a:solidFill>
              </a:rPr>
              <a:t> sur les restrictions </a:t>
            </a:r>
            <a:r>
              <a:rPr lang="en-US" altLang="fr-FR" sz="2600" dirty="0" err="1" smtClean="0">
                <a:solidFill>
                  <a:schemeClr val="bg1"/>
                </a:solidFill>
              </a:rPr>
              <a:t>en</a:t>
            </a:r>
            <a:r>
              <a:rPr lang="en-US" altLang="fr-FR" sz="2600" dirty="0" smtClean="0">
                <a:solidFill>
                  <a:schemeClr val="bg1"/>
                </a:solidFill>
              </a:rPr>
              <a:t> eau</a:t>
            </a:r>
            <a:endParaRPr lang="fr-FR" altLang="fr-FR" sz="2600" dirty="0">
              <a:solidFill>
                <a:schemeClr val="bg1"/>
              </a:solidFill>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36" y="908720"/>
            <a:ext cx="8893820" cy="5916665"/>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908720"/>
            <a:ext cx="8896958" cy="5916665"/>
          </a:xfrm>
          <a:prstGeom prst="rect">
            <a:avLst/>
          </a:prstGeom>
        </p:spPr>
      </p:pic>
    </p:spTree>
    <p:extLst>
      <p:ext uri="{BB962C8B-B14F-4D97-AF65-F5344CB8AC3E}">
        <p14:creationId xmlns:p14="http://schemas.microsoft.com/office/powerpoint/2010/main" val="167355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26</a:t>
            </a:fld>
            <a:endParaRPr lang="fr-FR" altLang="fr-FR" sz="1200" b="1">
              <a:solidFill>
                <a:schemeClr val="bg1"/>
              </a:solidFill>
            </a:endParaRPr>
          </a:p>
        </p:txBody>
      </p:sp>
      <p:sp>
        <p:nvSpPr>
          <p:cNvPr id="14" name="Rectangle 13"/>
          <p:cNvSpPr/>
          <p:nvPr/>
        </p:nvSpPr>
        <p:spPr>
          <a:xfrm>
            <a:off x="8604448" y="0"/>
            <a:ext cx="539552" cy="648072"/>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 name="Rectangle 1"/>
          <p:cNvSpPr/>
          <p:nvPr/>
        </p:nvSpPr>
        <p:spPr>
          <a:xfrm>
            <a:off x="0" y="836712"/>
            <a:ext cx="9144000" cy="144016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2"/>
          <p:cNvSpPr>
            <a:spLocks noChangeArrowheads="1"/>
          </p:cNvSpPr>
          <p:nvPr/>
        </p:nvSpPr>
        <p:spPr bwMode="auto">
          <a:xfrm>
            <a:off x="179512" y="188913"/>
            <a:ext cx="8820150" cy="187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marL="396000" indent="0" algn="ctr" eaLnBrk="1" hangingPunct="1">
              <a:spcBef>
                <a:spcPct val="0"/>
              </a:spcBef>
              <a:buFontTx/>
              <a:buNone/>
            </a:pPr>
            <a:r>
              <a:rPr lang="en-US" altLang="fr-FR" sz="4800" dirty="0" smtClean="0">
                <a:solidFill>
                  <a:schemeClr val="bg1"/>
                </a:solidFill>
              </a:rPr>
              <a:t>Conclusion</a:t>
            </a:r>
            <a:endParaRPr lang="fr-FR" altLang="fr-FR" sz="4800" dirty="0">
              <a:solidFill>
                <a:schemeClr val="bg1"/>
              </a:solidFill>
            </a:endParaRP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t="20372"/>
          <a:stretch/>
        </p:blipFill>
        <p:spPr>
          <a:xfrm>
            <a:off x="251460" y="2440640"/>
            <a:ext cx="8641080" cy="4300728"/>
          </a:xfrm>
          <a:prstGeom prst="rect">
            <a:avLst/>
          </a:prstGeom>
        </p:spPr>
      </p:pic>
    </p:spTree>
    <p:extLst>
      <p:ext uri="{BB962C8B-B14F-4D97-AF65-F5344CB8AC3E}">
        <p14:creationId xmlns:p14="http://schemas.microsoft.com/office/powerpoint/2010/main" val="447830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27</a:t>
            </a:fld>
            <a:endParaRPr lang="fr-FR" altLang="fr-FR" sz="1200" b="1">
              <a:solidFill>
                <a:schemeClr val="bg1"/>
              </a:solidFill>
            </a:endParaRPr>
          </a:p>
        </p:txBody>
      </p:sp>
      <p:sp>
        <p:nvSpPr>
          <p:cNvPr id="1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Modélisation intégrée sous conditions non-stationnaires</a:t>
            </a:r>
            <a:endParaRPr lang="fr-FR" altLang="fr-FR" sz="2600" dirty="0">
              <a:solidFill>
                <a:schemeClr val="bg1"/>
              </a:solidFill>
            </a:endParaRPr>
          </a:p>
        </p:txBody>
      </p:sp>
      <p:pic>
        <p:nvPicPr>
          <p:cNvPr id="16" name="Picture 2" descr="C:\Users\Julie\Downloads\IMG_3623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882" y="5265376"/>
            <a:ext cx="1567566"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Julie\Documents\These\9_Manuscrit\latex\Manuscrit_JFabre\Discuss_Heraul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5265376"/>
            <a:ext cx="2064000"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Julie\Documents\These\9_Manuscrit\latex\Manuscrit_JFabre\SA_Ebro_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5265376"/>
            <a:ext cx="2326155" cy="154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p:cNvPicPr>
            <a:picLocks noChangeAspect="1"/>
          </p:cNvPicPr>
          <p:nvPr/>
        </p:nvPicPr>
        <p:blipFill rotWithShape="1">
          <a:blip r:embed="rId6">
            <a:extLst>
              <a:ext uri="{28A0092B-C50C-407E-A947-70E740481C1C}">
                <a14:useLocalDpi xmlns:a14="http://schemas.microsoft.com/office/drawing/2010/main" val="0"/>
              </a:ext>
            </a:extLst>
          </a:blip>
          <a:srcRect l="14279" t="656" r="32290" b="-1311"/>
          <a:stretch/>
        </p:blipFill>
        <p:spPr>
          <a:xfrm>
            <a:off x="2258249" y="5265376"/>
            <a:ext cx="2300888" cy="1548000"/>
          </a:xfrm>
          <a:prstGeom prst="rect">
            <a:avLst/>
          </a:prstGeom>
        </p:spPr>
      </p:pic>
      <p:sp>
        <p:nvSpPr>
          <p:cNvPr id="4" name="ZoneTexte 3"/>
          <p:cNvSpPr txBox="1"/>
          <p:nvPr/>
        </p:nvSpPr>
        <p:spPr>
          <a:xfrm>
            <a:off x="899592" y="1412776"/>
            <a:ext cx="7074879" cy="3477875"/>
          </a:xfrm>
          <a:prstGeom prst="rect">
            <a:avLst/>
          </a:prstGeom>
          <a:noFill/>
        </p:spPr>
        <p:txBody>
          <a:bodyPr wrap="square" rtlCol="0">
            <a:spAutoFit/>
          </a:bodyPr>
          <a:lstStyle/>
          <a:p>
            <a:r>
              <a:rPr lang="en-US" b="1" dirty="0" err="1" smtClean="0"/>
              <a:t>Une</a:t>
            </a:r>
            <a:r>
              <a:rPr lang="en-US" b="1" dirty="0" smtClean="0"/>
              <a:t> </a:t>
            </a:r>
            <a:r>
              <a:rPr lang="en-US" b="1" dirty="0" err="1" smtClean="0"/>
              <a:t>approche</a:t>
            </a:r>
            <a:r>
              <a:rPr lang="en-US" b="1" dirty="0" smtClean="0"/>
              <a:t> </a:t>
            </a:r>
            <a:r>
              <a:rPr lang="en-US" b="1" dirty="0" err="1" smtClean="0"/>
              <a:t>originale</a:t>
            </a:r>
            <a:r>
              <a:rPr lang="en-US" b="1" dirty="0" smtClean="0"/>
              <a:t> pour </a:t>
            </a:r>
            <a:r>
              <a:rPr lang="en-US" b="1" dirty="0" err="1" smtClean="0"/>
              <a:t>simuler</a:t>
            </a:r>
            <a:r>
              <a:rPr lang="en-US" b="1" dirty="0" smtClean="0"/>
              <a:t> les variations à long </a:t>
            </a:r>
            <a:r>
              <a:rPr lang="en-US" b="1" dirty="0" err="1" smtClean="0"/>
              <a:t>terme</a:t>
            </a:r>
            <a:r>
              <a:rPr lang="en-US" b="1" dirty="0" smtClean="0"/>
              <a:t> des </a:t>
            </a:r>
            <a:r>
              <a:rPr lang="en-US" b="1" dirty="0" err="1" smtClean="0"/>
              <a:t>équilibres</a:t>
            </a:r>
            <a:r>
              <a:rPr lang="en-US" b="1" dirty="0"/>
              <a:t> </a:t>
            </a:r>
            <a:r>
              <a:rPr lang="en-US" b="1" dirty="0" err="1" smtClean="0"/>
              <a:t>ressource-demande</a:t>
            </a:r>
            <a:r>
              <a:rPr lang="en-US" b="1" dirty="0" smtClean="0"/>
              <a:t> au sein </a:t>
            </a:r>
            <a:r>
              <a:rPr lang="en-US" b="1" dirty="0" err="1" smtClean="0"/>
              <a:t>d’hydrosystèmes</a:t>
            </a:r>
            <a:r>
              <a:rPr lang="en-US" b="1" dirty="0" smtClean="0"/>
              <a:t> complexes</a:t>
            </a:r>
            <a:endParaRPr lang="en-US" dirty="0" smtClean="0"/>
          </a:p>
          <a:p>
            <a:pPr marL="342900" indent="-342900">
              <a:spcBef>
                <a:spcPts val="1200"/>
              </a:spcBef>
              <a:spcAft>
                <a:spcPts val="600"/>
              </a:spcAft>
              <a:buClr>
                <a:srgbClr val="FF6600"/>
              </a:buClr>
              <a:buFont typeface="Wingdings" panose="05000000000000000000" pitchFamily="2" charset="2"/>
              <a:buChar char="§"/>
            </a:pPr>
            <a:r>
              <a:rPr lang="en-US" dirty="0" err="1" smtClean="0"/>
              <a:t>Intégration</a:t>
            </a:r>
            <a:r>
              <a:rPr lang="en-US" dirty="0" smtClean="0"/>
              <a:t> de </a:t>
            </a:r>
            <a:r>
              <a:rPr lang="en-US" dirty="0" err="1" smtClean="0"/>
              <a:t>facteurs</a:t>
            </a:r>
            <a:r>
              <a:rPr lang="en-US" dirty="0" smtClean="0"/>
              <a:t> </a:t>
            </a:r>
            <a:r>
              <a:rPr lang="en-US" dirty="0" err="1" smtClean="0"/>
              <a:t>climatiques</a:t>
            </a:r>
            <a:r>
              <a:rPr lang="en-US" dirty="0" smtClean="0"/>
              <a:t> et </a:t>
            </a:r>
            <a:r>
              <a:rPr lang="en-US" dirty="0" err="1" smtClean="0"/>
              <a:t>anthropiques</a:t>
            </a:r>
            <a:r>
              <a:rPr lang="en-US" dirty="0" smtClean="0"/>
              <a:t> et </a:t>
            </a:r>
            <a:r>
              <a:rPr lang="en-US" dirty="0" err="1" smtClean="0"/>
              <a:t>leurs</a:t>
            </a:r>
            <a:r>
              <a:rPr lang="en-US" dirty="0" smtClean="0"/>
              <a:t> </a:t>
            </a:r>
            <a:r>
              <a:rPr lang="en-US" dirty="0" err="1" smtClean="0"/>
              <a:t>dynamiques</a:t>
            </a:r>
            <a:r>
              <a:rPr lang="en-US" dirty="0" smtClean="0"/>
              <a:t> sur </a:t>
            </a:r>
            <a:r>
              <a:rPr lang="en-US" dirty="0" err="1" smtClean="0"/>
              <a:t>une</a:t>
            </a:r>
            <a:r>
              <a:rPr lang="en-US" dirty="0" smtClean="0"/>
              <a:t> </a:t>
            </a:r>
            <a:r>
              <a:rPr lang="en-US" dirty="0" err="1" smtClean="0"/>
              <a:t>période</a:t>
            </a:r>
            <a:r>
              <a:rPr lang="en-US" dirty="0" smtClean="0"/>
              <a:t> multi-</a:t>
            </a:r>
            <a:r>
              <a:rPr lang="en-US" dirty="0" err="1" smtClean="0"/>
              <a:t>décennale</a:t>
            </a:r>
            <a:endParaRPr lang="en-US" dirty="0" smtClean="0"/>
          </a:p>
          <a:p>
            <a:pPr marL="342900" indent="-342900">
              <a:spcBef>
                <a:spcPts val="1200"/>
              </a:spcBef>
              <a:spcAft>
                <a:spcPts val="600"/>
              </a:spcAft>
              <a:buClr>
                <a:srgbClr val="FF6600"/>
              </a:buClr>
              <a:buFont typeface="Wingdings" panose="05000000000000000000" pitchFamily="2" charset="2"/>
              <a:buChar char="§"/>
            </a:pPr>
            <a:r>
              <a:rPr lang="en-US" dirty="0" err="1" smtClean="0"/>
              <a:t>Prise</a:t>
            </a:r>
            <a:r>
              <a:rPr lang="en-US" dirty="0" smtClean="0"/>
              <a:t> </a:t>
            </a:r>
            <a:r>
              <a:rPr lang="en-US" dirty="0" err="1" smtClean="0"/>
              <a:t>en</a:t>
            </a:r>
            <a:r>
              <a:rPr lang="en-US" dirty="0" smtClean="0"/>
              <a:t> </a:t>
            </a:r>
            <a:r>
              <a:rPr lang="en-US" dirty="0" err="1" smtClean="0"/>
              <a:t>compte</a:t>
            </a:r>
            <a:r>
              <a:rPr lang="en-US" dirty="0" smtClean="0"/>
              <a:t> de la </a:t>
            </a:r>
            <a:r>
              <a:rPr lang="en-US" dirty="0" err="1" smtClean="0"/>
              <a:t>complexité</a:t>
            </a:r>
            <a:r>
              <a:rPr lang="en-US" dirty="0" smtClean="0"/>
              <a:t> de </a:t>
            </a:r>
            <a:r>
              <a:rPr lang="en-US" dirty="0" err="1" smtClean="0"/>
              <a:t>gestion</a:t>
            </a:r>
            <a:r>
              <a:rPr lang="en-US" dirty="0" smtClean="0"/>
              <a:t> à travers la </a:t>
            </a:r>
            <a:r>
              <a:rPr lang="en-US" dirty="0" err="1" smtClean="0"/>
              <a:t>schématisation</a:t>
            </a:r>
            <a:r>
              <a:rPr lang="en-US" dirty="0" smtClean="0"/>
              <a:t> </a:t>
            </a:r>
            <a:r>
              <a:rPr lang="en-US" dirty="0" err="1" smtClean="0"/>
              <a:t>fonctionnelle</a:t>
            </a:r>
            <a:r>
              <a:rPr lang="en-US" dirty="0" smtClean="0"/>
              <a:t> de </a:t>
            </a:r>
            <a:r>
              <a:rPr lang="en-US" dirty="0" err="1" smtClean="0"/>
              <a:t>noeuds</a:t>
            </a:r>
            <a:r>
              <a:rPr lang="en-US" dirty="0" smtClean="0"/>
              <a:t> de </a:t>
            </a:r>
            <a:r>
              <a:rPr lang="en-US" dirty="0" err="1" smtClean="0"/>
              <a:t>disponibilité</a:t>
            </a:r>
            <a:r>
              <a:rPr lang="en-US" dirty="0" smtClean="0"/>
              <a:t>/</a:t>
            </a:r>
            <a:r>
              <a:rPr lang="en-US" dirty="0" err="1" smtClean="0"/>
              <a:t>demande</a:t>
            </a:r>
            <a:endParaRPr lang="en-US" dirty="0" smtClean="0"/>
          </a:p>
          <a:p>
            <a:pPr marL="342900" indent="-342900">
              <a:spcBef>
                <a:spcPts val="1200"/>
              </a:spcBef>
              <a:spcAft>
                <a:spcPts val="600"/>
              </a:spcAft>
              <a:buClr>
                <a:srgbClr val="FF6600"/>
              </a:buClr>
              <a:buFont typeface="Wingdings" panose="05000000000000000000" pitchFamily="2" charset="2"/>
              <a:buChar char="§"/>
            </a:pPr>
            <a:r>
              <a:rPr lang="en-US" dirty="0" err="1" smtClean="0"/>
              <a:t>Transférabilité</a:t>
            </a:r>
            <a:r>
              <a:rPr lang="en-US" dirty="0" smtClean="0"/>
              <a:t> </a:t>
            </a:r>
            <a:r>
              <a:rPr lang="en-US" dirty="0" smtClean="0"/>
              <a:t>de la </a:t>
            </a:r>
            <a:r>
              <a:rPr lang="en-US" dirty="0" err="1" smtClean="0"/>
              <a:t>chaîne</a:t>
            </a:r>
            <a:r>
              <a:rPr lang="en-US" dirty="0" smtClean="0"/>
              <a:t> de </a:t>
            </a:r>
            <a:r>
              <a:rPr lang="en-US" dirty="0" err="1" smtClean="0"/>
              <a:t>modélisation</a:t>
            </a:r>
            <a:endParaRPr lang="fr-FR" dirty="0"/>
          </a:p>
        </p:txBody>
      </p:sp>
    </p:spTree>
    <p:extLst>
      <p:ext uri="{BB962C8B-B14F-4D97-AF65-F5344CB8AC3E}">
        <p14:creationId xmlns:p14="http://schemas.microsoft.com/office/powerpoint/2010/main" val="567830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FAC1365D-7814-4A26-9B97-9EF167CFD468}" type="slidenum">
              <a:rPr lang="fr-FR" altLang="fr-FR" sz="1200" b="1">
                <a:solidFill>
                  <a:schemeClr val="bg1"/>
                </a:solidFill>
              </a:rPr>
              <a:pPr algn="r" eaLnBrk="1" hangingPunct="1">
                <a:spcBef>
                  <a:spcPct val="0"/>
                </a:spcBef>
                <a:buFontTx/>
                <a:buNone/>
              </a:pPr>
              <a:t>28</a:t>
            </a:fld>
            <a:endParaRPr lang="fr-FR" altLang="fr-FR" sz="1200" b="1">
              <a:solidFill>
                <a:schemeClr val="bg1"/>
              </a:solidFill>
            </a:endParaRPr>
          </a:p>
        </p:txBody>
      </p:sp>
      <p:sp>
        <p:nvSpPr>
          <p:cNvPr id="1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De nouvelles connaissances pour la gestion de l’eau</a:t>
            </a:r>
            <a:endParaRPr lang="fr-FR" altLang="fr-FR" sz="2600" dirty="0">
              <a:solidFill>
                <a:schemeClr val="bg1"/>
              </a:solidFill>
            </a:endParaRPr>
          </a:p>
        </p:txBody>
      </p:sp>
      <p:pic>
        <p:nvPicPr>
          <p:cNvPr id="5" name="Picture 3" descr="C:\Users\Julie\Documents\These\9_Manuscrit\latex\Manuscrit_JFabre\Discuss_Herault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993" y="5265376"/>
            <a:ext cx="1909925" cy="154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ulie\Documents\These\9_Manuscrit\latex\Manuscrit_JFabre\SA_Ebro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773"/>
          <a:stretch/>
        </p:blipFill>
        <p:spPr bwMode="auto">
          <a:xfrm>
            <a:off x="4414231" y="5265376"/>
            <a:ext cx="2054673" cy="15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l="14279" t="656" r="32290" b="-1311"/>
          <a:stretch/>
        </p:blipFill>
        <p:spPr>
          <a:xfrm>
            <a:off x="6516216" y="5265376"/>
            <a:ext cx="2160240" cy="1548000"/>
          </a:xfrm>
          <a:prstGeom prst="rect">
            <a:avLst/>
          </a:prstGeom>
        </p:spPr>
      </p:pic>
      <p:pic>
        <p:nvPicPr>
          <p:cNvPr id="8" name="Picture 2" descr="C:\Users\Julie\Documents\These\9_Manuscrit\latex\Manuscrit_JFabre\Discuss_Ebro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3" y="5265376"/>
            <a:ext cx="2302177" cy="154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7504" y="5265376"/>
            <a:ext cx="8568952" cy="15480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p:cNvSpPr txBox="1"/>
          <p:nvPr/>
        </p:nvSpPr>
        <p:spPr>
          <a:xfrm>
            <a:off x="539552" y="1412776"/>
            <a:ext cx="7848872" cy="3139321"/>
          </a:xfrm>
          <a:prstGeom prst="rect">
            <a:avLst/>
          </a:prstGeom>
          <a:noFill/>
        </p:spPr>
        <p:txBody>
          <a:bodyPr wrap="square" rtlCol="0">
            <a:spAutoFit/>
          </a:bodyPr>
          <a:lstStyle/>
          <a:p>
            <a:pPr marL="342900" indent="-342900">
              <a:spcBef>
                <a:spcPts val="1200"/>
              </a:spcBef>
              <a:spcAft>
                <a:spcPts val="600"/>
              </a:spcAft>
              <a:buClr>
                <a:srgbClr val="FF6600"/>
              </a:buClr>
              <a:buFont typeface="Wingdings" panose="05000000000000000000" pitchFamily="2" charset="2"/>
              <a:buChar char="§"/>
            </a:pPr>
            <a:r>
              <a:rPr lang="en-US" sz="2800" dirty="0" err="1" smtClean="0"/>
              <a:t>Connaissance</a:t>
            </a:r>
            <a:r>
              <a:rPr lang="en-US" sz="2800" dirty="0" smtClean="0"/>
              <a:t> sur les </a:t>
            </a:r>
            <a:r>
              <a:rPr lang="en-US" sz="2800" dirty="0" err="1" smtClean="0"/>
              <a:t>processus</a:t>
            </a:r>
            <a:r>
              <a:rPr lang="en-US" sz="2800" dirty="0" smtClean="0"/>
              <a:t> </a:t>
            </a:r>
            <a:r>
              <a:rPr lang="en-US" sz="2800" dirty="0" err="1" smtClean="0"/>
              <a:t>menant</a:t>
            </a:r>
            <a:r>
              <a:rPr lang="en-US" sz="2800" dirty="0" smtClean="0"/>
              <a:t> aux restrictions </a:t>
            </a:r>
            <a:r>
              <a:rPr lang="en-US" sz="2800" dirty="0" err="1" smtClean="0"/>
              <a:t>d’eau</a:t>
            </a:r>
            <a:r>
              <a:rPr lang="en-US" sz="2800" dirty="0" smtClean="0"/>
              <a:t> au sein </a:t>
            </a:r>
            <a:r>
              <a:rPr lang="en-US" sz="2800" dirty="0" err="1" smtClean="0"/>
              <a:t>d’hydrosystèmes</a:t>
            </a:r>
            <a:r>
              <a:rPr lang="en-US" sz="2800" dirty="0" smtClean="0"/>
              <a:t> complexes</a:t>
            </a:r>
            <a:endParaRPr lang="en-US" sz="2800" dirty="0"/>
          </a:p>
          <a:p>
            <a:pPr marL="342900" indent="-342900">
              <a:spcBef>
                <a:spcPts val="1200"/>
              </a:spcBef>
              <a:spcAft>
                <a:spcPts val="600"/>
              </a:spcAft>
              <a:buClr>
                <a:srgbClr val="FF6600"/>
              </a:buClr>
              <a:buFont typeface="Wingdings" panose="05000000000000000000" pitchFamily="2" charset="2"/>
              <a:buChar char="§"/>
            </a:pPr>
            <a:r>
              <a:rPr lang="fr-FR" sz="2800" dirty="0"/>
              <a:t>Risques de pénuries selon différents scénarios </a:t>
            </a:r>
            <a:r>
              <a:rPr lang="fr-FR" sz="2800" dirty="0" smtClean="0"/>
              <a:t>tendanciels et </a:t>
            </a:r>
            <a:r>
              <a:rPr lang="en-US" sz="2800" dirty="0" smtClean="0"/>
              <a:t>options </a:t>
            </a:r>
            <a:r>
              <a:rPr lang="en-US" sz="2800" dirty="0" err="1" smtClean="0"/>
              <a:t>d’adaptation</a:t>
            </a:r>
            <a:endParaRPr lang="en-US" sz="2800" dirty="0" smtClean="0"/>
          </a:p>
          <a:p>
            <a:pPr marL="342900" indent="-342900">
              <a:spcBef>
                <a:spcPts val="1200"/>
              </a:spcBef>
              <a:spcAft>
                <a:spcPts val="600"/>
              </a:spcAft>
              <a:buClr>
                <a:srgbClr val="FF6600"/>
              </a:buClr>
              <a:buFont typeface="Wingdings" panose="05000000000000000000" pitchFamily="2" charset="2"/>
              <a:buChar char="§"/>
            </a:pPr>
            <a:r>
              <a:rPr lang="en-US" sz="2800" dirty="0" err="1" smtClean="0"/>
              <a:t>Prise</a:t>
            </a:r>
            <a:r>
              <a:rPr lang="en-US" sz="2800" dirty="0" smtClean="0"/>
              <a:t> </a:t>
            </a:r>
            <a:r>
              <a:rPr lang="en-US" sz="2800" dirty="0" err="1" smtClean="0"/>
              <a:t>en</a:t>
            </a:r>
            <a:r>
              <a:rPr lang="en-US" sz="2800" dirty="0" smtClean="0"/>
              <a:t> </a:t>
            </a:r>
            <a:r>
              <a:rPr lang="en-US" sz="2800" dirty="0" err="1" smtClean="0"/>
              <a:t>compte</a:t>
            </a:r>
            <a:r>
              <a:rPr lang="en-US" sz="2800" dirty="0" smtClean="0"/>
              <a:t> des </a:t>
            </a:r>
            <a:r>
              <a:rPr lang="en-US" sz="2800" dirty="0" err="1" smtClean="0"/>
              <a:t>incertitudes</a:t>
            </a:r>
            <a:r>
              <a:rPr lang="en-US" sz="2800" dirty="0" smtClean="0"/>
              <a:t> </a:t>
            </a:r>
            <a:r>
              <a:rPr lang="en-US" sz="2800" dirty="0" err="1" smtClean="0"/>
              <a:t>climatiques</a:t>
            </a:r>
            <a:endParaRPr lang="en-US" sz="2800" dirty="0" smtClean="0"/>
          </a:p>
        </p:txBody>
      </p:sp>
    </p:spTree>
    <p:extLst>
      <p:ext uri="{BB962C8B-B14F-4D97-AF65-F5344CB8AC3E}">
        <p14:creationId xmlns:p14="http://schemas.microsoft.com/office/powerpoint/2010/main" val="3755786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DB19B3FF-4939-4082-ACC6-4F5B3D1EA811}" type="slidenum">
              <a:rPr lang="fr-FR" altLang="fr-FR" sz="1200" b="1">
                <a:solidFill>
                  <a:schemeClr val="bg1"/>
                </a:solidFill>
              </a:rPr>
              <a:pPr algn="r" eaLnBrk="1" hangingPunct="1">
                <a:spcBef>
                  <a:spcPct val="0"/>
                </a:spcBef>
                <a:buFontTx/>
                <a:buNone/>
              </a:pPr>
              <a:t>29</a:t>
            </a:fld>
            <a:endParaRPr lang="fr-FR" altLang="fr-FR" sz="1200" b="1">
              <a:solidFill>
                <a:schemeClr val="bg1"/>
              </a:solidFill>
            </a:endParaRPr>
          </a:p>
        </p:txBody>
      </p:sp>
      <p:sp>
        <p:nvSpPr>
          <p:cNvPr id="12292" name="Rectangle 2"/>
          <p:cNvSpPr>
            <a:spLocks noChangeArrowheads="1"/>
          </p:cNvSpPr>
          <p:nvPr/>
        </p:nvSpPr>
        <p:spPr bwMode="auto">
          <a:xfrm>
            <a:off x="323850" y="188913"/>
            <a:ext cx="8622506"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De nombreux défis scientifiques encore à relever…</a:t>
            </a:r>
            <a:endParaRPr lang="fr-FR" altLang="fr-FR" sz="2600" dirty="0">
              <a:solidFill>
                <a:schemeClr val="bg1"/>
              </a:solidFill>
            </a:endParaRPr>
          </a:p>
        </p:txBody>
      </p:sp>
      <p:sp>
        <p:nvSpPr>
          <p:cNvPr id="9221" name="ZoneTexte 31"/>
          <p:cNvSpPr txBox="1">
            <a:spLocks noChangeArrowheads="1"/>
          </p:cNvSpPr>
          <p:nvPr/>
        </p:nvSpPr>
        <p:spPr bwMode="auto">
          <a:xfrm>
            <a:off x="1547663" y="980728"/>
            <a:ext cx="6480721" cy="646331"/>
          </a:xfrm>
          <a:prstGeom prst="rect">
            <a:avLst/>
          </a:prstGeom>
          <a:solidFill>
            <a:schemeClr val="bg1">
              <a:lumMod val="85000"/>
            </a:schemeClr>
          </a:solidFill>
          <a:ln>
            <a:noFill/>
          </a:ln>
          <a:extLst/>
        </p:spPr>
        <p:txBody>
          <a:bodyPr wrap="squar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ctr" eaLnBrk="1" hangingPunct="1">
              <a:spcBef>
                <a:spcPct val="0"/>
              </a:spcBef>
              <a:buFontTx/>
              <a:buNone/>
              <a:defRPr/>
            </a:pPr>
            <a:r>
              <a:rPr lang="fr-FR" altLang="fr-FR" sz="1800" b="1" dirty="0">
                <a:solidFill>
                  <a:srgbClr val="FF9933"/>
                </a:solidFill>
                <a:sym typeface="Wingdings" panose="05000000000000000000" pitchFamily="2" charset="2"/>
              </a:rPr>
              <a:t></a:t>
            </a:r>
            <a:r>
              <a:rPr lang="fr-FR" altLang="fr-FR" sz="1800" b="1" dirty="0" smtClean="0">
                <a:sym typeface="Wingdings" pitchFamily="2" charset="2"/>
              </a:rPr>
              <a:t> </a:t>
            </a:r>
            <a:r>
              <a:rPr lang="en-US" altLang="fr-FR" sz="1800" dirty="0" smtClean="0">
                <a:sym typeface="Wingdings" pitchFamily="2" charset="2"/>
              </a:rPr>
              <a:t>Elaboration de </a:t>
            </a:r>
            <a:r>
              <a:rPr lang="en-US" altLang="fr-FR" sz="1800" dirty="0" err="1" smtClean="0">
                <a:sym typeface="Wingdings" pitchFamily="2" charset="2"/>
              </a:rPr>
              <a:t>scénarios</a:t>
            </a:r>
            <a:r>
              <a:rPr lang="en-US" altLang="fr-FR" sz="1800" dirty="0" smtClean="0">
                <a:sym typeface="Wingdings" pitchFamily="2" charset="2"/>
              </a:rPr>
              <a:t>, propagation des </a:t>
            </a:r>
            <a:r>
              <a:rPr lang="en-US" altLang="fr-FR" sz="1800" dirty="0" err="1" smtClean="0">
                <a:sym typeface="Wingdings" pitchFamily="2" charset="2"/>
              </a:rPr>
              <a:t>incertitudes</a:t>
            </a:r>
            <a:r>
              <a:rPr lang="en-US" altLang="fr-FR" sz="1800" dirty="0" smtClean="0">
                <a:sym typeface="Wingdings" pitchFamily="2" charset="2"/>
              </a:rPr>
              <a:t>, vision </a:t>
            </a:r>
            <a:r>
              <a:rPr lang="en-US" altLang="fr-FR" sz="1800" dirty="0" err="1" smtClean="0">
                <a:sym typeface="Wingdings" pitchFamily="2" charset="2"/>
              </a:rPr>
              <a:t>stratégique</a:t>
            </a:r>
            <a:r>
              <a:rPr lang="en-US" altLang="fr-FR" sz="1800" dirty="0" smtClean="0">
                <a:sym typeface="Wingdings" pitchFamily="2" charset="2"/>
              </a:rPr>
              <a:t> de la </a:t>
            </a:r>
            <a:r>
              <a:rPr lang="en-US" altLang="fr-FR" sz="1800" dirty="0" err="1" smtClean="0">
                <a:sym typeface="Wingdings" pitchFamily="2" charset="2"/>
              </a:rPr>
              <a:t>durabilité</a:t>
            </a:r>
            <a:r>
              <a:rPr lang="en-US" altLang="fr-FR" sz="1800" dirty="0" smtClean="0">
                <a:sym typeface="Wingdings" pitchFamily="2" charset="2"/>
              </a:rPr>
              <a:t> des usages</a:t>
            </a:r>
            <a:endParaRPr lang="fr-FR" altLang="fr-FR" sz="1800" dirty="0">
              <a:sym typeface="Wingdings" pitchFamily="2" charset="2"/>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79" y="1708148"/>
            <a:ext cx="8569201" cy="51052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DABAEAAD-ED53-408D-8E33-F2030FE015DB}" type="slidenum">
              <a:rPr lang="fr-FR" altLang="fr-FR" sz="1200" b="1">
                <a:solidFill>
                  <a:schemeClr val="bg1"/>
                </a:solidFill>
              </a:rPr>
              <a:pPr algn="r" eaLnBrk="1" hangingPunct="1">
                <a:spcBef>
                  <a:spcPct val="0"/>
                </a:spcBef>
                <a:buFontTx/>
                <a:buNone/>
              </a:pPr>
              <a:t>3</a:t>
            </a:fld>
            <a:endParaRPr lang="fr-FR" altLang="fr-FR" sz="1200" b="1">
              <a:solidFill>
                <a:schemeClr val="bg1"/>
              </a:solidFill>
            </a:endParaRPr>
          </a:p>
        </p:txBody>
      </p:sp>
      <p:sp>
        <p:nvSpPr>
          <p:cNvPr id="5123" name="Rectangle 2"/>
          <p:cNvSpPr>
            <a:spLocks noChangeArrowheads="1"/>
          </p:cNvSpPr>
          <p:nvPr/>
        </p:nvSpPr>
        <p:spPr bwMode="auto">
          <a:xfrm>
            <a:off x="323850" y="188913"/>
            <a:ext cx="8459788"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Objectifs du projet </a:t>
            </a:r>
            <a:r>
              <a:rPr lang="fr-FR" altLang="fr-FR" sz="2600" dirty="0" err="1" smtClean="0">
                <a:solidFill>
                  <a:schemeClr val="bg1"/>
                </a:solidFill>
              </a:rPr>
              <a:t>REMedHE</a:t>
            </a:r>
            <a:endParaRPr lang="fr-FR" altLang="fr-FR" sz="2600" dirty="0">
              <a:solidFill>
                <a:schemeClr val="bg1"/>
              </a:solidFill>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21813"/>
          <a:stretch/>
        </p:blipFill>
        <p:spPr>
          <a:xfrm>
            <a:off x="251460" y="940667"/>
            <a:ext cx="8641080" cy="4222908"/>
          </a:xfrm>
          <a:prstGeom prst="rect">
            <a:avLst/>
          </a:prstGeom>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t="19974"/>
          <a:stretch/>
        </p:blipFill>
        <p:spPr>
          <a:xfrm>
            <a:off x="251460" y="841355"/>
            <a:ext cx="8641080" cy="4322220"/>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t="21332"/>
          <a:stretch/>
        </p:blipFill>
        <p:spPr>
          <a:xfrm>
            <a:off x="251460" y="912907"/>
            <a:ext cx="8641080" cy="4248928"/>
          </a:xfrm>
          <a:prstGeom prst="rect">
            <a:avLst/>
          </a:prstGeom>
        </p:spPr>
      </p:pic>
      <p:sp>
        <p:nvSpPr>
          <p:cNvPr id="11" name="ZoneTexte 10"/>
          <p:cNvSpPr txBox="1"/>
          <p:nvPr/>
        </p:nvSpPr>
        <p:spPr>
          <a:xfrm>
            <a:off x="395475" y="5068922"/>
            <a:ext cx="8497005" cy="1600438"/>
          </a:xfrm>
          <a:prstGeom prst="rect">
            <a:avLst/>
          </a:prstGeom>
          <a:noFill/>
        </p:spPr>
        <p:txBody>
          <a:bodyPr wrap="square" rtlCol="0">
            <a:spAutoFit/>
          </a:bodyPr>
          <a:lstStyle/>
          <a:p>
            <a:pPr marL="342900" indent="-342900">
              <a:spcAft>
                <a:spcPts val="600"/>
              </a:spcAft>
              <a:buClr>
                <a:srgbClr val="FF6600"/>
              </a:buClr>
              <a:buFont typeface="Wingdings" panose="05000000000000000000" pitchFamily="2" charset="2"/>
              <a:buChar char="§"/>
            </a:pPr>
            <a:r>
              <a:rPr lang="fr-FR" sz="2200" dirty="0" smtClean="0"/>
              <a:t>Représenter les </a:t>
            </a:r>
            <a:r>
              <a:rPr lang="fr-FR" sz="2200" b="1" dirty="0" smtClean="0"/>
              <a:t>liens</a:t>
            </a:r>
            <a:r>
              <a:rPr lang="fr-FR" sz="2200" dirty="0" smtClean="0"/>
              <a:t> entre disponibilité et demande eau et leurs </a:t>
            </a:r>
            <a:r>
              <a:rPr lang="fr-FR" sz="2200" b="1" dirty="0" smtClean="0"/>
              <a:t>dynamiques</a:t>
            </a:r>
            <a:r>
              <a:rPr lang="fr-FR" sz="2200" dirty="0" smtClean="0"/>
              <a:t> spatio-temporelles</a:t>
            </a:r>
          </a:p>
          <a:p>
            <a:pPr marL="342900" indent="-342900">
              <a:spcAft>
                <a:spcPts val="600"/>
              </a:spcAft>
              <a:buClr>
                <a:srgbClr val="FF6600"/>
              </a:buClr>
              <a:buFont typeface="Wingdings" panose="05000000000000000000" pitchFamily="2" charset="2"/>
              <a:buChar char="§"/>
            </a:pPr>
            <a:r>
              <a:rPr lang="fr-FR" sz="2200" dirty="0" smtClean="0"/>
              <a:t>Evaluer les </a:t>
            </a:r>
            <a:r>
              <a:rPr lang="fr-FR" sz="2200" b="1" dirty="0" smtClean="0"/>
              <a:t>risques de pénuries</a:t>
            </a:r>
            <a:r>
              <a:rPr lang="fr-FR" sz="2200" dirty="0" smtClean="0"/>
              <a:t> sous différents </a:t>
            </a:r>
            <a:r>
              <a:rPr lang="fr-FR" sz="2200" b="1" dirty="0" smtClean="0"/>
              <a:t>scénarios</a:t>
            </a:r>
          </a:p>
          <a:p>
            <a:pPr marL="342900" indent="-342900">
              <a:buClr>
                <a:srgbClr val="FF6600"/>
              </a:buClr>
              <a:buFont typeface="Wingdings" panose="05000000000000000000" pitchFamily="2" charset="2"/>
              <a:buChar char="§"/>
            </a:pPr>
            <a:r>
              <a:rPr lang="fr-FR" sz="2200" dirty="0" smtClean="0"/>
              <a:t>Explorer des pistes d’</a:t>
            </a:r>
            <a:r>
              <a:rPr lang="fr-FR" sz="2200" b="1" dirty="0" smtClean="0"/>
              <a:t>adaptation en futur incertain</a:t>
            </a: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DB19B3FF-4939-4082-ACC6-4F5B3D1EA811}" type="slidenum">
              <a:rPr lang="fr-FR" altLang="fr-FR" sz="1200" b="1">
                <a:solidFill>
                  <a:schemeClr val="bg1"/>
                </a:solidFill>
              </a:rPr>
              <a:pPr algn="r" eaLnBrk="1" hangingPunct="1">
                <a:spcBef>
                  <a:spcPct val="0"/>
                </a:spcBef>
                <a:buFontTx/>
                <a:buNone/>
              </a:pPr>
              <a:t>30</a:t>
            </a:fld>
            <a:endParaRPr lang="fr-FR" altLang="fr-FR" sz="1200" b="1">
              <a:solidFill>
                <a:schemeClr val="bg1"/>
              </a:solidFill>
            </a:endParaRPr>
          </a:p>
        </p:txBody>
      </p:sp>
      <p:sp>
        <p:nvSpPr>
          <p:cNvPr id="12292" name="Rectangle 2"/>
          <p:cNvSpPr>
            <a:spLocks noChangeArrowheads="1"/>
          </p:cNvSpPr>
          <p:nvPr/>
        </p:nvSpPr>
        <p:spPr bwMode="auto">
          <a:xfrm>
            <a:off x="323850" y="188913"/>
            <a:ext cx="8622506"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Des questions ?</a:t>
            </a:r>
            <a:endParaRPr lang="fr-FR" altLang="fr-FR" sz="2600" dirty="0">
              <a:solidFill>
                <a:schemeClr val="bg1"/>
              </a:solidFill>
            </a:endParaRPr>
          </a:p>
        </p:txBody>
      </p:sp>
      <p:grpSp>
        <p:nvGrpSpPr>
          <p:cNvPr id="7" name="Group 10"/>
          <p:cNvGrpSpPr>
            <a:grpSpLocks/>
          </p:cNvGrpSpPr>
          <p:nvPr/>
        </p:nvGrpSpPr>
        <p:grpSpPr bwMode="auto">
          <a:xfrm>
            <a:off x="-36512" y="836712"/>
            <a:ext cx="9180512" cy="1393115"/>
            <a:chOff x="0" y="2478"/>
            <a:chExt cx="5753" cy="873"/>
          </a:xfrm>
        </p:grpSpPr>
        <p:pic>
          <p:nvPicPr>
            <p:cNvPr id="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 y="2478"/>
              <a:ext cx="1317"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78"/>
              <a:ext cx="1164"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220px-Zaragoza_sh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 y="2478"/>
              <a:ext cx="1163"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Barrage-sur-l-Ebre--Tortosa--19-juillet-20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7" y="2478"/>
              <a:ext cx="1302"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250px-Spain_Ebre_river_in_Mirav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6" y="2478"/>
              <a:ext cx="1161"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2"/>
          <p:cNvSpPr>
            <a:spLocks noChangeArrowheads="1"/>
          </p:cNvSpPr>
          <p:nvPr/>
        </p:nvSpPr>
        <p:spPr bwMode="auto">
          <a:xfrm>
            <a:off x="251520" y="2229827"/>
            <a:ext cx="8604448" cy="462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spcAft>
                <a:spcPts val="600"/>
              </a:spcAft>
              <a:buNone/>
            </a:pPr>
            <a:r>
              <a:rPr lang="en-US" altLang="fr-FR" sz="1800" dirty="0" err="1" smtClean="0">
                <a:latin typeface="Calibri" panose="020F0502020204030204" pitchFamily="34" charset="0"/>
              </a:rPr>
              <a:t>Quelques</a:t>
            </a:r>
            <a:r>
              <a:rPr lang="en-US" altLang="fr-FR" sz="1800" dirty="0" smtClean="0">
                <a:latin typeface="Calibri" panose="020F0502020204030204" pitchFamily="34" charset="0"/>
              </a:rPr>
              <a:t> </a:t>
            </a:r>
            <a:r>
              <a:rPr lang="en-US" altLang="fr-FR" sz="1800" dirty="0" err="1" smtClean="0">
                <a:latin typeface="Calibri" panose="020F0502020204030204" pitchFamily="34" charset="0"/>
              </a:rPr>
              <a:t>références</a:t>
            </a:r>
            <a:r>
              <a:rPr lang="en-US" altLang="fr-FR" sz="1800" dirty="0" smtClean="0">
                <a:latin typeface="Calibri" panose="020F0502020204030204" pitchFamily="34" charset="0"/>
              </a:rPr>
              <a:t> </a:t>
            </a:r>
            <a:r>
              <a:rPr lang="en-US" altLang="fr-FR" sz="1800" dirty="0" err="1" smtClean="0">
                <a:latin typeface="Calibri" panose="020F0502020204030204" pitchFamily="34" charset="0"/>
              </a:rPr>
              <a:t>bibliographiques</a:t>
            </a:r>
            <a:r>
              <a:rPr lang="en-US" altLang="fr-FR" sz="1800" dirty="0" smtClean="0">
                <a:latin typeface="Calibri" panose="020F0502020204030204" pitchFamily="34" charset="0"/>
              </a:rPr>
              <a:t> </a:t>
            </a:r>
            <a:r>
              <a:rPr lang="en-US" altLang="fr-FR" sz="1800" dirty="0" err="1" smtClean="0">
                <a:latin typeface="Calibri" panose="020F0502020204030204" pitchFamily="34" charset="0"/>
              </a:rPr>
              <a:t>publiées</a:t>
            </a:r>
            <a:r>
              <a:rPr lang="en-US" altLang="fr-FR" sz="1800" dirty="0" smtClean="0">
                <a:latin typeface="Calibri" panose="020F0502020204030204" pitchFamily="34" charset="0"/>
              </a:rPr>
              <a:t> à </a:t>
            </a:r>
            <a:r>
              <a:rPr lang="en-US" altLang="fr-FR" sz="1800" dirty="0" err="1" smtClean="0">
                <a:latin typeface="Calibri" panose="020F0502020204030204" pitchFamily="34" charset="0"/>
              </a:rPr>
              <a:t>l’occasion</a:t>
            </a:r>
            <a:r>
              <a:rPr lang="en-US" altLang="fr-FR" sz="1800" dirty="0" smtClean="0">
                <a:latin typeface="Calibri" panose="020F0502020204030204" pitchFamily="34" charset="0"/>
              </a:rPr>
              <a:t> du </a:t>
            </a:r>
            <a:r>
              <a:rPr lang="en-US" altLang="fr-FR" sz="1800" dirty="0" err="1" smtClean="0">
                <a:latin typeface="Calibri" panose="020F0502020204030204" pitchFamily="34" charset="0"/>
              </a:rPr>
              <a:t>projet</a:t>
            </a:r>
            <a:r>
              <a:rPr lang="en-US" altLang="fr-FR" sz="1800" dirty="0" smtClean="0">
                <a:latin typeface="Calibri" panose="020F0502020204030204" pitchFamily="34" charset="0"/>
              </a:rPr>
              <a:t> :</a:t>
            </a:r>
          </a:p>
          <a:p>
            <a:pPr indent="-277813" eaLnBrk="1" hangingPunct="1">
              <a:spcBef>
                <a:spcPct val="0"/>
              </a:spcBef>
              <a:spcAft>
                <a:spcPts val="400"/>
              </a:spcAft>
              <a:buNone/>
            </a:pPr>
            <a:r>
              <a:rPr lang="en-US" altLang="fr-FR" sz="1200" u="sng" dirty="0" smtClean="0">
                <a:latin typeface="Calibri" panose="020F0502020204030204" pitchFamily="34" charset="0"/>
              </a:rPr>
              <a:t>Collet</a:t>
            </a:r>
            <a:r>
              <a:rPr lang="en-US" altLang="fr-FR" sz="1200" u="sng" dirty="0">
                <a:latin typeface="Calibri" panose="020F0502020204030204" pitchFamily="34" charset="0"/>
              </a:rPr>
              <a:t>, L.</a:t>
            </a:r>
            <a:r>
              <a:rPr lang="en-US" altLang="fr-FR" sz="1200" dirty="0">
                <a:latin typeface="Calibri" panose="020F0502020204030204" pitchFamily="34" charset="0"/>
              </a:rPr>
              <a:t>, </a:t>
            </a:r>
            <a:r>
              <a:rPr lang="en-US" altLang="fr-FR" sz="1200" u="sng" dirty="0">
                <a:latin typeface="Calibri" panose="020F0502020204030204" pitchFamily="34" charset="0"/>
              </a:rPr>
              <a:t>Ruelland, D.</a:t>
            </a:r>
            <a:r>
              <a:rPr lang="en-US" altLang="fr-FR" sz="1200" dirty="0">
                <a:latin typeface="Calibri" panose="020F0502020204030204" pitchFamily="34" charset="0"/>
              </a:rPr>
              <a:t>, Borrell-</a:t>
            </a:r>
            <a:r>
              <a:rPr lang="en-US" altLang="fr-FR" sz="1200" dirty="0" err="1">
                <a:latin typeface="Calibri" panose="020F0502020204030204" pitchFamily="34" charset="0"/>
              </a:rPr>
              <a:t>Estupina</a:t>
            </a:r>
            <a:r>
              <a:rPr lang="en-US" altLang="fr-FR" sz="1200" dirty="0">
                <a:latin typeface="Calibri" panose="020F0502020204030204" pitchFamily="34" charset="0"/>
              </a:rPr>
              <a:t>, V., </a:t>
            </a:r>
            <a:r>
              <a:rPr lang="en-US" altLang="fr-FR" sz="1200" u="sng" dirty="0">
                <a:latin typeface="Calibri" panose="020F0502020204030204" pitchFamily="34" charset="0"/>
              </a:rPr>
              <a:t>Dezetter, A.</a:t>
            </a:r>
            <a:r>
              <a:rPr lang="en-US" altLang="fr-FR" sz="1200" dirty="0">
                <a:latin typeface="Calibri" panose="020F0502020204030204" pitchFamily="34" charset="0"/>
              </a:rPr>
              <a:t> &amp; </a:t>
            </a:r>
            <a:r>
              <a:rPr lang="en-US" altLang="fr-FR" sz="1200" dirty="0" err="1">
                <a:latin typeface="Calibri" panose="020F0502020204030204" pitchFamily="34" charset="0"/>
              </a:rPr>
              <a:t>Servat</a:t>
            </a:r>
            <a:r>
              <a:rPr lang="en-US" altLang="fr-FR" sz="1200" dirty="0">
                <a:latin typeface="Calibri" panose="020F0502020204030204" pitchFamily="34" charset="0"/>
              </a:rPr>
              <a:t>, E. (</a:t>
            </a:r>
            <a:r>
              <a:rPr lang="en-US" altLang="fr-FR" sz="1200" dirty="0" smtClean="0">
                <a:latin typeface="Calibri" panose="020F0502020204030204" pitchFamily="34" charset="0"/>
              </a:rPr>
              <a:t>2013) </a:t>
            </a:r>
            <a:r>
              <a:rPr lang="en-US" altLang="fr-FR" sz="1200" dirty="0">
                <a:latin typeface="Calibri" panose="020F0502020204030204" pitchFamily="34" charset="0"/>
              </a:rPr>
              <a:t>Integrated modelling to assess long-term water supply capacity on a </a:t>
            </a:r>
            <a:r>
              <a:rPr lang="en-US" altLang="fr-FR" sz="1200" dirty="0" err="1">
                <a:latin typeface="Calibri" panose="020F0502020204030204" pitchFamily="34" charset="0"/>
              </a:rPr>
              <a:t>meso</a:t>
            </a:r>
            <a:r>
              <a:rPr lang="en-US" altLang="fr-FR" sz="1200" dirty="0">
                <a:latin typeface="Calibri" panose="020F0502020204030204" pitchFamily="34" charset="0"/>
              </a:rPr>
              <a:t>-scale Mediterranean catchment. Sci. Tot. </a:t>
            </a:r>
            <a:r>
              <a:rPr lang="en-US" altLang="fr-FR" sz="1200" dirty="0" err="1">
                <a:latin typeface="Calibri" panose="020F0502020204030204" pitchFamily="34" charset="0"/>
              </a:rPr>
              <a:t>Env</a:t>
            </a:r>
            <a:r>
              <a:rPr lang="en-US" altLang="fr-FR" sz="1200" dirty="0">
                <a:latin typeface="Calibri" panose="020F0502020204030204" pitchFamily="34" charset="0"/>
              </a:rPr>
              <a:t>., 461–462, 528–540.</a:t>
            </a:r>
          </a:p>
          <a:p>
            <a:pPr indent="-277813" eaLnBrk="1" hangingPunct="1">
              <a:spcBef>
                <a:spcPct val="0"/>
              </a:spcBef>
              <a:spcAft>
                <a:spcPts val="400"/>
              </a:spcAft>
              <a:buNone/>
            </a:pPr>
            <a:r>
              <a:rPr lang="en-US" altLang="fr-FR" sz="1200" u="sng" dirty="0" smtClean="0">
                <a:latin typeface="Calibri" panose="020F0502020204030204" pitchFamily="34" charset="0"/>
              </a:rPr>
              <a:t>Collet</a:t>
            </a:r>
            <a:r>
              <a:rPr lang="en-US" altLang="fr-FR" sz="1200" u="sng" dirty="0">
                <a:latin typeface="Calibri" panose="020F0502020204030204" pitchFamily="34" charset="0"/>
              </a:rPr>
              <a:t>, L.</a:t>
            </a:r>
            <a:r>
              <a:rPr lang="en-US" altLang="fr-FR" sz="1200" dirty="0">
                <a:latin typeface="Calibri" panose="020F0502020204030204" pitchFamily="34" charset="0"/>
              </a:rPr>
              <a:t>, </a:t>
            </a:r>
            <a:r>
              <a:rPr lang="en-US" altLang="fr-FR" sz="1200" u="sng" dirty="0" err="1">
                <a:latin typeface="Calibri" panose="020F0502020204030204" pitchFamily="34" charset="0"/>
              </a:rPr>
              <a:t>Ruelland</a:t>
            </a:r>
            <a:r>
              <a:rPr lang="en-US" altLang="fr-FR" sz="1200" u="sng" dirty="0">
                <a:latin typeface="Calibri" panose="020F0502020204030204" pitchFamily="34" charset="0"/>
              </a:rPr>
              <a:t>, D.</a:t>
            </a:r>
            <a:r>
              <a:rPr lang="en-US" altLang="fr-FR" sz="1200" dirty="0">
                <a:latin typeface="Calibri" panose="020F0502020204030204" pitchFamily="34" charset="0"/>
              </a:rPr>
              <a:t>, </a:t>
            </a:r>
            <a:r>
              <a:rPr lang="en-US" altLang="fr-FR" sz="1200" dirty="0" err="1">
                <a:latin typeface="Calibri" panose="020F0502020204030204" pitchFamily="34" charset="0"/>
              </a:rPr>
              <a:t>Borrell-Estupina</a:t>
            </a:r>
            <a:r>
              <a:rPr lang="en-US" altLang="fr-FR" sz="1200" dirty="0">
                <a:latin typeface="Calibri" panose="020F0502020204030204" pitchFamily="34" charset="0"/>
              </a:rPr>
              <a:t>, V. &amp; </a:t>
            </a:r>
            <a:r>
              <a:rPr lang="en-US" altLang="fr-FR" sz="1200" dirty="0" err="1">
                <a:latin typeface="Calibri" panose="020F0502020204030204" pitchFamily="34" charset="0"/>
              </a:rPr>
              <a:t>Servat</a:t>
            </a:r>
            <a:r>
              <a:rPr lang="en-US" altLang="fr-FR" sz="1200" dirty="0">
                <a:latin typeface="Calibri" panose="020F0502020204030204" pitchFamily="34" charset="0"/>
              </a:rPr>
              <a:t>, E. (2014</a:t>
            </a:r>
            <a:r>
              <a:rPr lang="en-US" altLang="fr-FR" sz="1200" dirty="0" smtClean="0">
                <a:latin typeface="Calibri" panose="020F0502020204030204" pitchFamily="34" charset="0"/>
              </a:rPr>
              <a:t>) </a:t>
            </a:r>
            <a:r>
              <a:rPr lang="en-US" altLang="fr-FR" sz="1200" dirty="0">
                <a:latin typeface="Calibri" panose="020F0502020204030204" pitchFamily="34" charset="0"/>
              </a:rPr>
              <a:t>Assessing the long-term impact of climatic variability and human activities on the water resources of a </a:t>
            </a:r>
            <a:r>
              <a:rPr lang="en-US" altLang="fr-FR" sz="1200" dirty="0" err="1">
                <a:latin typeface="Calibri" panose="020F0502020204030204" pitchFamily="34" charset="0"/>
              </a:rPr>
              <a:t>meso</a:t>
            </a:r>
            <a:r>
              <a:rPr lang="en-US" altLang="fr-FR" sz="1200" dirty="0">
                <a:latin typeface="Calibri" panose="020F0502020204030204" pitchFamily="34" charset="0"/>
              </a:rPr>
              <a:t>-scale Mediterranean catchment. </a:t>
            </a:r>
            <a:r>
              <a:rPr lang="en-US" altLang="fr-FR" sz="1200" dirty="0" err="1">
                <a:latin typeface="Calibri" panose="020F0502020204030204" pitchFamily="34" charset="0"/>
              </a:rPr>
              <a:t>Hydrol</a:t>
            </a:r>
            <a:r>
              <a:rPr lang="en-US" altLang="fr-FR" sz="1200" dirty="0">
                <a:latin typeface="Calibri" panose="020F0502020204030204" pitchFamily="34" charset="0"/>
              </a:rPr>
              <a:t>. Sci. J., 59, 1457–1469</a:t>
            </a:r>
            <a:r>
              <a:rPr lang="en-US" altLang="fr-FR" sz="1200" dirty="0" smtClean="0">
                <a:latin typeface="Calibri" panose="020F0502020204030204" pitchFamily="34" charset="0"/>
              </a:rPr>
              <a:t>.</a:t>
            </a:r>
          </a:p>
          <a:p>
            <a:pPr indent="-277813" eaLnBrk="1" hangingPunct="1">
              <a:spcBef>
                <a:spcPct val="0"/>
              </a:spcBef>
              <a:spcAft>
                <a:spcPts val="400"/>
              </a:spcAft>
              <a:buNone/>
            </a:pPr>
            <a:r>
              <a:rPr lang="en-US" altLang="fr-FR" sz="1200" u="sng" dirty="0">
                <a:latin typeface="Calibri" panose="020F0502020204030204" pitchFamily="34" charset="0"/>
              </a:rPr>
              <a:t>Collet, L.</a:t>
            </a:r>
            <a:r>
              <a:rPr lang="en-US" altLang="fr-FR" sz="1200" dirty="0">
                <a:latin typeface="Calibri" panose="020F0502020204030204" pitchFamily="34" charset="0"/>
              </a:rPr>
              <a:t>, </a:t>
            </a:r>
            <a:r>
              <a:rPr lang="en-US" altLang="fr-FR" sz="1200" u="sng" dirty="0">
                <a:latin typeface="Calibri" panose="020F0502020204030204" pitchFamily="34" charset="0"/>
              </a:rPr>
              <a:t>Ruelland, D.</a:t>
            </a:r>
            <a:r>
              <a:rPr lang="en-US" altLang="fr-FR" sz="1200" dirty="0">
                <a:latin typeface="Calibri" panose="020F0502020204030204" pitchFamily="34" charset="0"/>
              </a:rPr>
              <a:t>, Borrell-</a:t>
            </a:r>
            <a:r>
              <a:rPr lang="en-US" altLang="fr-FR" sz="1200" dirty="0" err="1">
                <a:latin typeface="Calibri" panose="020F0502020204030204" pitchFamily="34" charset="0"/>
              </a:rPr>
              <a:t>Estupina</a:t>
            </a:r>
            <a:r>
              <a:rPr lang="en-US" altLang="fr-FR" sz="1200" dirty="0">
                <a:latin typeface="Calibri" panose="020F0502020204030204" pitchFamily="34" charset="0"/>
              </a:rPr>
              <a:t>, V., </a:t>
            </a:r>
            <a:r>
              <a:rPr lang="en-US" altLang="fr-FR" sz="1200" u="sng" dirty="0">
                <a:latin typeface="Calibri" panose="020F0502020204030204" pitchFamily="34" charset="0"/>
              </a:rPr>
              <a:t>Dezetter, A.</a:t>
            </a:r>
            <a:r>
              <a:rPr lang="en-US" altLang="fr-FR" sz="1200" dirty="0">
                <a:latin typeface="Calibri" panose="020F0502020204030204" pitchFamily="34" charset="0"/>
              </a:rPr>
              <a:t> &amp; Servat, E. (2015). Water supply sustainability and adaptation strategies under future anthropogenic and climatic changes in a </a:t>
            </a:r>
            <a:r>
              <a:rPr lang="en-US" altLang="fr-FR" sz="1200" dirty="0" err="1">
                <a:latin typeface="Calibri" panose="020F0502020204030204" pitchFamily="34" charset="0"/>
              </a:rPr>
              <a:t>meso</a:t>
            </a:r>
            <a:r>
              <a:rPr lang="en-US" altLang="fr-FR" sz="1200" dirty="0">
                <a:latin typeface="Calibri" panose="020F0502020204030204" pitchFamily="34" charset="0"/>
              </a:rPr>
              <a:t>-scale catchment. Sci. Tot. </a:t>
            </a:r>
            <a:r>
              <a:rPr lang="en-US" altLang="fr-FR" sz="1200" dirty="0" err="1">
                <a:latin typeface="Calibri" panose="020F0502020204030204" pitchFamily="34" charset="0"/>
              </a:rPr>
              <a:t>Env</a:t>
            </a:r>
            <a:r>
              <a:rPr lang="en-US" altLang="fr-FR" sz="1200" dirty="0">
                <a:latin typeface="Calibri" panose="020F0502020204030204" pitchFamily="34" charset="0"/>
              </a:rPr>
              <a:t>., 536, 589–602</a:t>
            </a:r>
            <a:endParaRPr lang="en-US" altLang="fr-FR" sz="1200" dirty="0" smtClean="0">
              <a:latin typeface="Calibri" panose="020F0502020204030204" pitchFamily="34" charset="0"/>
            </a:endParaRPr>
          </a:p>
          <a:p>
            <a:pPr indent="-277813" eaLnBrk="1" hangingPunct="1">
              <a:spcBef>
                <a:spcPct val="0"/>
              </a:spcBef>
              <a:spcAft>
                <a:spcPts val="400"/>
              </a:spcAft>
              <a:buNone/>
            </a:pPr>
            <a:r>
              <a:rPr lang="en-US" altLang="fr-FR" sz="1200" u="sng" dirty="0">
                <a:latin typeface="Calibri" panose="020F0502020204030204" pitchFamily="34" charset="0"/>
              </a:rPr>
              <a:t>Fabre, J.</a:t>
            </a:r>
            <a:r>
              <a:rPr lang="en-US" altLang="fr-FR" sz="1200" dirty="0">
                <a:latin typeface="Calibri" panose="020F0502020204030204" pitchFamily="34" charset="0"/>
              </a:rPr>
              <a:t>, </a:t>
            </a:r>
            <a:r>
              <a:rPr lang="en-US" altLang="fr-FR" sz="1200" u="sng" dirty="0">
                <a:latin typeface="Calibri" panose="020F0502020204030204" pitchFamily="34" charset="0"/>
              </a:rPr>
              <a:t>Ruelland, D.</a:t>
            </a:r>
            <a:r>
              <a:rPr lang="en-US" altLang="fr-FR" sz="1200" dirty="0">
                <a:latin typeface="Calibri" panose="020F0502020204030204" pitchFamily="34" charset="0"/>
              </a:rPr>
              <a:t>, </a:t>
            </a:r>
            <a:r>
              <a:rPr lang="en-US" altLang="fr-FR" sz="1200" u="sng" dirty="0">
                <a:latin typeface="Calibri" panose="020F0502020204030204" pitchFamily="34" charset="0"/>
              </a:rPr>
              <a:t>Dezetter, A.</a:t>
            </a:r>
            <a:r>
              <a:rPr lang="en-US" altLang="fr-FR" sz="1200" dirty="0">
                <a:latin typeface="Calibri" panose="020F0502020204030204" pitchFamily="34" charset="0"/>
              </a:rPr>
              <a:t> &amp; </a:t>
            </a:r>
            <a:r>
              <a:rPr lang="en-US" altLang="fr-FR" sz="1200" u="sng" dirty="0">
                <a:latin typeface="Calibri" panose="020F0502020204030204" pitchFamily="34" charset="0"/>
              </a:rPr>
              <a:t>Grouillet, B.</a:t>
            </a:r>
            <a:r>
              <a:rPr lang="en-US" altLang="fr-FR" sz="1200" dirty="0">
                <a:latin typeface="Calibri" panose="020F0502020204030204" pitchFamily="34" charset="0"/>
              </a:rPr>
              <a:t> (2015). Simulating past changes in the balance between water demand and availability and assessing their main drivers at the river basin scale. </a:t>
            </a:r>
            <a:r>
              <a:rPr lang="en-US" altLang="fr-FR" sz="1200" dirty="0" err="1">
                <a:latin typeface="Calibri" panose="020F0502020204030204" pitchFamily="34" charset="0"/>
              </a:rPr>
              <a:t>Hydrol</a:t>
            </a:r>
            <a:r>
              <a:rPr lang="en-US" altLang="fr-FR" sz="1200" dirty="0">
                <a:latin typeface="Calibri" panose="020F0502020204030204" pitchFamily="34" charset="0"/>
              </a:rPr>
              <a:t>. &amp; Earth Syst. Sci., 19, 1263–1265</a:t>
            </a:r>
            <a:r>
              <a:rPr lang="en-US" altLang="fr-FR" sz="1200" dirty="0" smtClean="0">
                <a:latin typeface="Calibri" panose="020F0502020204030204" pitchFamily="34" charset="0"/>
              </a:rPr>
              <a:t>.</a:t>
            </a:r>
          </a:p>
          <a:p>
            <a:pPr indent="-277813" eaLnBrk="1" hangingPunct="1">
              <a:spcBef>
                <a:spcPct val="0"/>
              </a:spcBef>
              <a:spcAft>
                <a:spcPts val="400"/>
              </a:spcAft>
              <a:buNone/>
            </a:pPr>
            <a:r>
              <a:rPr lang="en-US" altLang="fr-FR" sz="1200" u="sng" dirty="0">
                <a:latin typeface="Calibri" panose="020F0502020204030204" pitchFamily="34" charset="0"/>
              </a:rPr>
              <a:t>Fabre, J.</a:t>
            </a:r>
            <a:r>
              <a:rPr lang="en-US" altLang="fr-FR" sz="1200" dirty="0">
                <a:latin typeface="Calibri" panose="020F0502020204030204" pitchFamily="34" charset="0"/>
              </a:rPr>
              <a:t>, </a:t>
            </a:r>
            <a:r>
              <a:rPr lang="en-US" altLang="fr-FR" sz="1200" u="sng" dirty="0">
                <a:latin typeface="Calibri" panose="020F0502020204030204" pitchFamily="34" charset="0"/>
              </a:rPr>
              <a:t>Ruelland, D.</a:t>
            </a:r>
            <a:r>
              <a:rPr lang="en-US" altLang="fr-FR" sz="1200" dirty="0">
                <a:latin typeface="Calibri" panose="020F0502020204030204" pitchFamily="34" charset="0"/>
              </a:rPr>
              <a:t>, </a:t>
            </a:r>
            <a:r>
              <a:rPr lang="en-US" altLang="fr-FR" sz="1200" u="sng" dirty="0">
                <a:latin typeface="Calibri" panose="020F0502020204030204" pitchFamily="34" charset="0"/>
              </a:rPr>
              <a:t>Dezetter, A.</a:t>
            </a:r>
            <a:r>
              <a:rPr lang="en-US" altLang="fr-FR" sz="1200" dirty="0">
                <a:latin typeface="Calibri" panose="020F0502020204030204" pitchFamily="34" charset="0"/>
              </a:rPr>
              <a:t> &amp; </a:t>
            </a:r>
            <a:r>
              <a:rPr lang="en-US" altLang="fr-FR" sz="1200" u="sng" dirty="0">
                <a:latin typeface="Calibri" panose="020F0502020204030204" pitchFamily="34" charset="0"/>
              </a:rPr>
              <a:t>Grouillet, B.</a:t>
            </a:r>
            <a:r>
              <a:rPr lang="en-US" altLang="fr-FR" sz="1200" dirty="0" smtClean="0">
                <a:latin typeface="Calibri" panose="020F0502020204030204" pitchFamily="34" charset="0"/>
              </a:rPr>
              <a:t> </a:t>
            </a:r>
            <a:r>
              <a:rPr lang="en-US" altLang="fr-FR" sz="1200" dirty="0">
                <a:latin typeface="Calibri" panose="020F0502020204030204" pitchFamily="34" charset="0"/>
              </a:rPr>
              <a:t>(2016). Sustainability of water uses in managed </a:t>
            </a:r>
            <a:r>
              <a:rPr lang="en-US" altLang="fr-FR" sz="1200" dirty="0" err="1">
                <a:latin typeface="Calibri" panose="020F0502020204030204" pitchFamily="34" charset="0"/>
              </a:rPr>
              <a:t>hydrosystems</a:t>
            </a:r>
            <a:r>
              <a:rPr lang="en-US" altLang="fr-FR" sz="1200" dirty="0">
                <a:latin typeface="Calibri" panose="020F0502020204030204" pitchFamily="34" charset="0"/>
              </a:rPr>
              <a:t>: human- and climate-induced changes for the mid-21st century. </a:t>
            </a:r>
            <a:r>
              <a:rPr lang="en-US" altLang="fr-FR" sz="1200" dirty="0" err="1">
                <a:latin typeface="Calibri" panose="020F0502020204030204" pitchFamily="34" charset="0"/>
              </a:rPr>
              <a:t>Hydrol</a:t>
            </a:r>
            <a:r>
              <a:rPr lang="en-US" altLang="fr-FR" sz="1200" dirty="0">
                <a:latin typeface="Calibri" panose="020F0502020204030204" pitchFamily="34" charset="0"/>
              </a:rPr>
              <a:t>. &amp; Earth Syst. Sci</a:t>
            </a:r>
            <a:r>
              <a:rPr lang="en-US" altLang="fr-FR" sz="1200" dirty="0" smtClean="0">
                <a:latin typeface="Calibri" panose="020F0502020204030204" pitchFamily="34" charset="0"/>
              </a:rPr>
              <a:t>., </a:t>
            </a:r>
            <a:r>
              <a:rPr lang="en-US" altLang="fr-FR" sz="1200" dirty="0">
                <a:latin typeface="Calibri" panose="020F0502020204030204" pitchFamily="34" charset="0"/>
              </a:rPr>
              <a:t>20, 3129–3147.</a:t>
            </a:r>
            <a:endParaRPr lang="en-US" altLang="fr-FR" sz="1200" dirty="0" smtClean="0">
              <a:latin typeface="Calibri" panose="020F0502020204030204" pitchFamily="34" charset="0"/>
            </a:endParaRPr>
          </a:p>
          <a:p>
            <a:pPr indent="-277813" eaLnBrk="1" hangingPunct="1">
              <a:spcBef>
                <a:spcPct val="0"/>
              </a:spcBef>
              <a:spcAft>
                <a:spcPts val="400"/>
              </a:spcAft>
              <a:buNone/>
            </a:pPr>
            <a:r>
              <a:rPr lang="en-US" altLang="fr-FR" sz="1200" u="sng" dirty="0">
                <a:latin typeface="Calibri" panose="020F0502020204030204" pitchFamily="34" charset="0"/>
              </a:rPr>
              <a:t>Fabre, J.</a:t>
            </a:r>
            <a:r>
              <a:rPr lang="en-US" altLang="fr-FR" sz="1200" dirty="0">
                <a:latin typeface="Calibri" panose="020F0502020204030204" pitchFamily="34" charset="0"/>
              </a:rPr>
              <a:t>, </a:t>
            </a:r>
            <a:r>
              <a:rPr lang="en-US" altLang="fr-FR" sz="1200" u="sng" dirty="0">
                <a:latin typeface="Calibri" panose="020F0502020204030204" pitchFamily="34" charset="0"/>
              </a:rPr>
              <a:t>Ruelland, D.</a:t>
            </a:r>
            <a:r>
              <a:rPr lang="en-US" altLang="fr-FR" sz="1200" dirty="0">
                <a:latin typeface="Calibri" panose="020F0502020204030204" pitchFamily="34" charset="0"/>
              </a:rPr>
              <a:t>, </a:t>
            </a:r>
            <a:r>
              <a:rPr lang="en-US" altLang="fr-FR" sz="1200" u="sng" dirty="0">
                <a:latin typeface="Calibri" panose="020F0502020204030204" pitchFamily="34" charset="0"/>
              </a:rPr>
              <a:t>Dezetter, A.</a:t>
            </a:r>
            <a:r>
              <a:rPr lang="en-US" altLang="fr-FR" sz="1200" dirty="0">
                <a:latin typeface="Calibri" panose="020F0502020204030204" pitchFamily="34" charset="0"/>
              </a:rPr>
              <a:t> &amp; </a:t>
            </a:r>
            <a:r>
              <a:rPr lang="en-US" altLang="fr-FR" sz="1200" u="sng" dirty="0">
                <a:latin typeface="Calibri" panose="020F0502020204030204" pitchFamily="34" charset="0"/>
              </a:rPr>
              <a:t>Grouillet, B.</a:t>
            </a:r>
            <a:r>
              <a:rPr lang="en-US" altLang="fr-FR" sz="1200" dirty="0" smtClean="0">
                <a:latin typeface="Calibri" panose="020F0502020204030204" pitchFamily="34" charset="0"/>
              </a:rPr>
              <a:t> </a:t>
            </a:r>
            <a:r>
              <a:rPr lang="en-US" altLang="fr-FR" sz="1200" dirty="0">
                <a:latin typeface="Calibri" panose="020F0502020204030204" pitchFamily="34" charset="0"/>
              </a:rPr>
              <a:t>(</a:t>
            </a:r>
            <a:r>
              <a:rPr lang="en-US" altLang="fr-FR" sz="1200" dirty="0" smtClean="0">
                <a:latin typeface="Calibri" panose="020F0502020204030204" pitchFamily="34" charset="0"/>
              </a:rPr>
              <a:t>2016). </a:t>
            </a:r>
            <a:r>
              <a:rPr lang="en-US" altLang="fr-FR" sz="1200" dirty="0">
                <a:latin typeface="Calibri" panose="020F0502020204030204" pitchFamily="34" charset="0"/>
              </a:rPr>
              <a:t>Reducing the gap between water demand and availability under climate and water use changes: assessing the effectiveness and robustness of adaptation. </a:t>
            </a:r>
            <a:r>
              <a:rPr lang="en-US" altLang="fr-FR" sz="1200" dirty="0" smtClean="0">
                <a:latin typeface="Calibri" panose="020F0502020204030204" pitchFamily="34" charset="0"/>
              </a:rPr>
              <a:t>La </a:t>
            </a:r>
            <a:r>
              <a:rPr lang="en-US" altLang="fr-FR" sz="1200" dirty="0" err="1" smtClean="0">
                <a:latin typeface="Calibri" panose="020F0502020204030204" pitchFamily="34" charset="0"/>
              </a:rPr>
              <a:t>Houille</a:t>
            </a:r>
            <a:r>
              <a:rPr lang="en-US" altLang="fr-FR" sz="1200" dirty="0" smtClean="0">
                <a:latin typeface="Calibri" panose="020F0502020204030204" pitchFamily="34" charset="0"/>
              </a:rPr>
              <a:t> Blanche, in </a:t>
            </a:r>
            <a:r>
              <a:rPr lang="en-US" altLang="fr-FR" sz="1200" dirty="0">
                <a:latin typeface="Calibri" panose="020F0502020204030204" pitchFamily="34" charset="0"/>
              </a:rPr>
              <a:t>press.</a:t>
            </a:r>
          </a:p>
          <a:p>
            <a:pPr indent="-277813" eaLnBrk="1" hangingPunct="1">
              <a:spcBef>
                <a:spcPct val="0"/>
              </a:spcBef>
              <a:spcAft>
                <a:spcPts val="400"/>
              </a:spcAft>
              <a:buNone/>
            </a:pPr>
            <a:r>
              <a:rPr lang="en-US" sz="1200" u="sng" dirty="0">
                <a:latin typeface="Calibri" panose="020F0502020204030204" pitchFamily="34" charset="0"/>
              </a:rPr>
              <a:t>Grouillet, B.</a:t>
            </a:r>
            <a:r>
              <a:rPr lang="en-US" sz="1200" dirty="0">
                <a:latin typeface="Calibri" panose="020F0502020204030204" pitchFamily="34" charset="0"/>
              </a:rPr>
              <a:t>, </a:t>
            </a:r>
            <a:r>
              <a:rPr lang="en-US" sz="1200" u="sng" dirty="0">
                <a:latin typeface="Calibri" panose="020F0502020204030204" pitchFamily="34" charset="0"/>
              </a:rPr>
              <a:t>Fabre, J.</a:t>
            </a:r>
            <a:r>
              <a:rPr lang="en-US" sz="1200" dirty="0">
                <a:latin typeface="Calibri" panose="020F0502020204030204" pitchFamily="34" charset="0"/>
              </a:rPr>
              <a:t>, </a:t>
            </a:r>
            <a:r>
              <a:rPr lang="en-US" sz="1200" u="sng" dirty="0">
                <a:latin typeface="Calibri" panose="020F0502020204030204" pitchFamily="34" charset="0"/>
              </a:rPr>
              <a:t>Ruelland, D.</a:t>
            </a:r>
            <a:r>
              <a:rPr lang="en-US" sz="1200" dirty="0">
                <a:latin typeface="Calibri" panose="020F0502020204030204" pitchFamily="34" charset="0"/>
              </a:rPr>
              <a:t> &amp; </a:t>
            </a:r>
            <a:r>
              <a:rPr lang="en-US" sz="1200" u="sng" dirty="0">
                <a:latin typeface="Calibri" panose="020F0502020204030204" pitchFamily="34" charset="0"/>
              </a:rPr>
              <a:t>Dezetter, A.</a:t>
            </a:r>
            <a:r>
              <a:rPr lang="en-US" sz="1200" dirty="0">
                <a:latin typeface="Calibri" panose="020F0502020204030204" pitchFamily="34" charset="0"/>
              </a:rPr>
              <a:t> (2015). Historical reconstruction and 2050 projections of water demand under anthropogenic and climate changes in two contrasted Mediterranean catchments. J. </a:t>
            </a:r>
            <a:r>
              <a:rPr lang="en-US" sz="1200" dirty="0" err="1">
                <a:latin typeface="Calibri" panose="020F0502020204030204" pitchFamily="34" charset="0"/>
              </a:rPr>
              <a:t>Hydrol</a:t>
            </a:r>
            <a:r>
              <a:rPr lang="en-US" sz="1200" dirty="0">
                <a:latin typeface="Calibri" panose="020F0502020204030204" pitchFamily="34" charset="0"/>
              </a:rPr>
              <a:t>., 522, 684–696</a:t>
            </a:r>
            <a:r>
              <a:rPr lang="en-US" sz="1200" dirty="0" smtClean="0">
                <a:latin typeface="Calibri" panose="020F0502020204030204" pitchFamily="34" charset="0"/>
              </a:rPr>
              <a:t>.</a:t>
            </a:r>
          </a:p>
          <a:p>
            <a:pPr indent="-277813" eaLnBrk="1" hangingPunct="1">
              <a:spcBef>
                <a:spcPct val="0"/>
              </a:spcBef>
              <a:spcAft>
                <a:spcPts val="400"/>
              </a:spcAft>
              <a:buNone/>
            </a:pPr>
            <a:r>
              <a:rPr lang="en-US" sz="1200" u="sng" dirty="0">
                <a:latin typeface="Calibri" panose="020F0502020204030204" pitchFamily="34" charset="0"/>
              </a:rPr>
              <a:t>Grouillet, B.</a:t>
            </a:r>
            <a:r>
              <a:rPr lang="en-US" sz="1200" dirty="0">
                <a:latin typeface="Calibri" panose="020F0502020204030204" pitchFamily="34" charset="0"/>
              </a:rPr>
              <a:t>, </a:t>
            </a:r>
            <a:r>
              <a:rPr lang="en-US" sz="1200" u="sng" dirty="0">
                <a:latin typeface="Calibri" panose="020F0502020204030204" pitchFamily="34" charset="0"/>
              </a:rPr>
              <a:t>Ruelland, D.</a:t>
            </a:r>
            <a:r>
              <a:rPr lang="en-US" sz="1200" dirty="0">
                <a:latin typeface="Calibri" panose="020F0502020204030204" pitchFamily="34" charset="0"/>
              </a:rPr>
              <a:t>, Vaittinada </a:t>
            </a:r>
            <a:r>
              <a:rPr lang="en-US" sz="1200" dirty="0" err="1">
                <a:latin typeface="Calibri" panose="020F0502020204030204" pitchFamily="34" charset="0"/>
              </a:rPr>
              <a:t>Ayar</a:t>
            </a:r>
            <a:r>
              <a:rPr lang="en-US" sz="1200" dirty="0">
                <a:latin typeface="Calibri" panose="020F0502020204030204" pitchFamily="34" charset="0"/>
              </a:rPr>
              <a:t>, P. &amp; </a:t>
            </a:r>
            <a:r>
              <a:rPr lang="en-US" sz="1200" u="sng" dirty="0">
                <a:latin typeface="Calibri" panose="020F0502020204030204" pitchFamily="34" charset="0"/>
              </a:rPr>
              <a:t>Vrac, M.</a:t>
            </a:r>
            <a:r>
              <a:rPr lang="en-US" sz="1200" dirty="0">
                <a:latin typeface="Calibri" panose="020F0502020204030204" pitchFamily="34" charset="0"/>
              </a:rPr>
              <a:t> (2016). Sensitivity analysis of runoff modelling to statistical downscaling methods in the western Mediterranean. </a:t>
            </a:r>
            <a:r>
              <a:rPr lang="en-US" sz="1200" dirty="0" err="1">
                <a:latin typeface="Calibri" panose="020F0502020204030204" pitchFamily="34" charset="0"/>
              </a:rPr>
              <a:t>Hydrol</a:t>
            </a:r>
            <a:r>
              <a:rPr lang="en-US" sz="1200" dirty="0">
                <a:latin typeface="Calibri" panose="020F0502020204030204" pitchFamily="34" charset="0"/>
              </a:rPr>
              <a:t>. &amp; Earth Syst. Sci., 20, 1031‒1047</a:t>
            </a:r>
            <a:r>
              <a:rPr lang="en-US" sz="1200" dirty="0" smtClean="0">
                <a:latin typeface="Calibri" panose="020F0502020204030204" pitchFamily="34" charset="0"/>
              </a:rPr>
              <a:t>.</a:t>
            </a:r>
          </a:p>
          <a:p>
            <a:pPr indent="-277813" eaLnBrk="1" hangingPunct="1">
              <a:spcBef>
                <a:spcPct val="0"/>
              </a:spcBef>
              <a:spcAft>
                <a:spcPts val="400"/>
              </a:spcAft>
              <a:buNone/>
            </a:pPr>
            <a:r>
              <a:rPr lang="en-US" sz="1200" u="sng" dirty="0">
                <a:latin typeface="Calibri" panose="020F0502020204030204" pitchFamily="34" charset="0"/>
              </a:rPr>
              <a:t>Ruelland, D.</a:t>
            </a:r>
            <a:r>
              <a:rPr lang="en-US" sz="1200" dirty="0">
                <a:latin typeface="Calibri" panose="020F0502020204030204" pitchFamily="34" charset="0"/>
              </a:rPr>
              <a:t>, Hublart, P. &amp; Tramblay, Y. (2015). Assessing uncertainties in climate change impacts on runoff in western Mediterranean basins. In: Hydrologic non-stationarity and extrapolating models to predict the </a:t>
            </a:r>
            <a:r>
              <a:rPr lang="en-US" sz="1200" dirty="0" smtClean="0">
                <a:latin typeface="Calibri" panose="020F0502020204030204" pitchFamily="34" charset="0"/>
              </a:rPr>
              <a:t>future. IAHS </a:t>
            </a:r>
            <a:r>
              <a:rPr lang="en-US" sz="1200" dirty="0">
                <a:latin typeface="Calibri" panose="020F0502020204030204" pitchFamily="34" charset="0"/>
              </a:rPr>
              <a:t>Publ., 371, 75–81.</a:t>
            </a:r>
            <a:endParaRPr lang="en-US" sz="1200" dirty="0" smtClean="0">
              <a:latin typeface="Calibri" panose="020F0502020204030204" pitchFamily="34" charset="0"/>
            </a:endParaRPr>
          </a:p>
        </p:txBody>
      </p:sp>
      <p:sp>
        <p:nvSpPr>
          <p:cNvPr id="15" name="Rectangle 14"/>
          <p:cNvSpPr/>
          <p:nvPr/>
        </p:nvSpPr>
        <p:spPr>
          <a:xfrm>
            <a:off x="8604448" y="0"/>
            <a:ext cx="539552" cy="648072"/>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Tree>
    <p:extLst>
      <p:ext uri="{BB962C8B-B14F-4D97-AF65-F5344CB8AC3E}">
        <p14:creationId xmlns:p14="http://schemas.microsoft.com/office/powerpoint/2010/main" val="306781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846626E1-37BD-4E13-937E-8A276B9B436D}" type="slidenum">
              <a:rPr lang="fr-FR" altLang="fr-FR" sz="1200" b="1">
                <a:solidFill>
                  <a:schemeClr val="bg1"/>
                </a:solidFill>
              </a:rPr>
              <a:pPr algn="r" eaLnBrk="1" hangingPunct="1">
                <a:spcBef>
                  <a:spcPct val="0"/>
                </a:spcBef>
                <a:buFontTx/>
                <a:buNone/>
              </a:pPr>
              <a:t>4</a:t>
            </a:fld>
            <a:endParaRPr lang="fr-FR" altLang="fr-FR" sz="1200" b="1">
              <a:solidFill>
                <a:schemeClr val="bg1"/>
              </a:solidFill>
            </a:endParaRPr>
          </a:p>
        </p:txBody>
      </p:sp>
      <p:sp>
        <p:nvSpPr>
          <p:cNvPr id="6147" name="Rectangle 2"/>
          <p:cNvSpPr>
            <a:spLocks noChangeArrowheads="1"/>
          </p:cNvSpPr>
          <p:nvPr/>
        </p:nvSpPr>
        <p:spPr bwMode="auto">
          <a:xfrm>
            <a:off x="323850" y="188913"/>
            <a:ext cx="8459788"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smtClean="0">
                <a:solidFill>
                  <a:schemeClr val="bg1"/>
                </a:solidFill>
              </a:rPr>
              <a:t>…</a:t>
            </a:r>
            <a:r>
              <a:rPr lang="en-US" altLang="fr-FR" sz="2600" dirty="0" err="1" smtClean="0">
                <a:solidFill>
                  <a:schemeClr val="bg1"/>
                </a:solidFill>
              </a:rPr>
              <a:t>selon</a:t>
            </a:r>
            <a:r>
              <a:rPr lang="en-US" altLang="fr-FR" sz="2600" dirty="0" smtClean="0">
                <a:solidFill>
                  <a:schemeClr val="bg1"/>
                </a:solidFill>
              </a:rPr>
              <a:t> 3 </a:t>
            </a:r>
            <a:r>
              <a:rPr lang="en-US" altLang="fr-FR" sz="2600" dirty="0" err="1" smtClean="0">
                <a:solidFill>
                  <a:schemeClr val="bg1"/>
                </a:solidFill>
              </a:rPr>
              <a:t>étapes</a:t>
            </a:r>
            <a:r>
              <a:rPr lang="en-US" altLang="fr-FR" sz="2600" dirty="0" smtClean="0">
                <a:solidFill>
                  <a:schemeClr val="bg1"/>
                </a:solidFill>
              </a:rPr>
              <a:t> de </a:t>
            </a:r>
            <a:r>
              <a:rPr lang="en-US" altLang="fr-FR" sz="2600" dirty="0" err="1" smtClean="0">
                <a:solidFill>
                  <a:schemeClr val="bg1"/>
                </a:solidFill>
              </a:rPr>
              <a:t>modélisation</a:t>
            </a:r>
            <a:endParaRPr lang="fr-FR" altLang="fr-FR" sz="2600"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000" y="995128"/>
            <a:ext cx="6031992" cy="5602224"/>
          </a:xfrm>
          <a:prstGeom prst="rect">
            <a:avLst/>
          </a:prstGeom>
        </p:spPr>
      </p:pic>
      <p:sp>
        <p:nvSpPr>
          <p:cNvPr id="7" name="Ellipse 6"/>
          <p:cNvSpPr/>
          <p:nvPr/>
        </p:nvSpPr>
        <p:spPr>
          <a:xfrm>
            <a:off x="593343" y="1708008"/>
            <a:ext cx="504056"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tx1"/>
                </a:solidFill>
              </a:rPr>
              <a:t>1</a:t>
            </a:r>
            <a:endParaRPr lang="en-US" dirty="0">
              <a:solidFill>
                <a:schemeClr val="tx1"/>
              </a:solidFill>
            </a:endParaRPr>
          </a:p>
        </p:txBody>
      </p:sp>
      <p:sp>
        <p:nvSpPr>
          <p:cNvPr id="8" name="ZoneTexte 7"/>
          <p:cNvSpPr txBox="1"/>
          <p:nvPr/>
        </p:nvSpPr>
        <p:spPr>
          <a:xfrm>
            <a:off x="845371" y="2824132"/>
            <a:ext cx="184731" cy="369332"/>
          </a:xfrm>
          <a:prstGeom prst="rect">
            <a:avLst/>
          </a:prstGeom>
          <a:noFill/>
        </p:spPr>
        <p:txBody>
          <a:bodyPr wrap="none" rtlCol="0">
            <a:spAutoFit/>
          </a:bodyPr>
          <a:lstStyle/>
          <a:p>
            <a:endParaRPr lang="en-US" dirty="0"/>
          </a:p>
        </p:txBody>
      </p:sp>
      <p:sp>
        <p:nvSpPr>
          <p:cNvPr id="9" name="Ellipse 8"/>
          <p:cNvSpPr/>
          <p:nvPr/>
        </p:nvSpPr>
        <p:spPr>
          <a:xfrm>
            <a:off x="611560" y="3436200"/>
            <a:ext cx="504056"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tx1"/>
                </a:solidFill>
              </a:rPr>
              <a:t>2</a:t>
            </a:r>
            <a:endParaRPr lang="en-US" dirty="0">
              <a:solidFill>
                <a:schemeClr val="tx1"/>
              </a:solidFill>
            </a:endParaRPr>
          </a:p>
        </p:txBody>
      </p:sp>
      <p:sp>
        <p:nvSpPr>
          <p:cNvPr id="10" name="Ellipse 9"/>
          <p:cNvSpPr/>
          <p:nvPr/>
        </p:nvSpPr>
        <p:spPr>
          <a:xfrm>
            <a:off x="611560" y="5740456"/>
            <a:ext cx="504056"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tx1"/>
                </a:solidFill>
              </a:rPr>
              <a:t>3</a:t>
            </a:r>
            <a:endParaRPr lang="en-US" dirty="0">
              <a:solidFill>
                <a:schemeClr val="tx1"/>
              </a:solidFill>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000" y="995128"/>
            <a:ext cx="6031992" cy="5602224"/>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000" y="995128"/>
            <a:ext cx="6031992" cy="5602224"/>
          </a:xfrm>
          <a:prstGeom prst="rect">
            <a:avLst/>
          </a:prstGeom>
        </p:spPr>
      </p:pic>
      <p:pic>
        <p:nvPicPr>
          <p:cNvPr id="13" name="Image 12"/>
          <p:cNvPicPr>
            <a:picLocks noChangeAspect="1"/>
          </p:cNvPicPr>
          <p:nvPr/>
        </p:nvPicPr>
        <p:blipFill rotWithShape="1">
          <a:blip r:embed="rId6" cstate="print">
            <a:extLst>
              <a:ext uri="{28A0092B-C50C-407E-A947-70E740481C1C}">
                <a14:useLocalDpi xmlns:a14="http://schemas.microsoft.com/office/drawing/2010/main" val="0"/>
              </a:ext>
            </a:extLst>
          </a:blip>
          <a:srcRect t="9038" r="35572" b="7053"/>
          <a:stretch/>
        </p:blipFill>
        <p:spPr>
          <a:xfrm>
            <a:off x="1097399" y="987928"/>
            <a:ext cx="1098337" cy="583703"/>
          </a:xfrm>
          <a:prstGeom prst="rect">
            <a:avLst/>
          </a:prstGeom>
        </p:spPr>
      </p:pic>
      <p:pic>
        <p:nvPicPr>
          <p:cNvPr id="14" name="Image 13"/>
          <p:cNvPicPr>
            <a:picLocks noChangeAspect="1"/>
          </p:cNvPicPr>
          <p:nvPr/>
        </p:nvPicPr>
        <p:blipFill rotWithShape="1">
          <a:blip r:embed="rId6" cstate="print">
            <a:extLst>
              <a:ext uri="{28A0092B-C50C-407E-A947-70E740481C1C}">
                <a14:useLocalDpi xmlns:a14="http://schemas.microsoft.com/office/drawing/2010/main" val="0"/>
              </a:ext>
            </a:extLst>
          </a:blip>
          <a:srcRect l="56450" t="9038" r="-32" b="7053"/>
          <a:stretch/>
        </p:blipFill>
        <p:spPr>
          <a:xfrm>
            <a:off x="5917282" y="987927"/>
            <a:ext cx="742950" cy="583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D3627C44-C928-4E98-96F1-DEF4182CDD45}" type="slidenum">
              <a:rPr lang="fr-FR" altLang="fr-FR" sz="1200" b="1">
                <a:solidFill>
                  <a:schemeClr val="bg1"/>
                </a:solidFill>
              </a:rPr>
              <a:pPr algn="r" eaLnBrk="1" hangingPunct="1">
                <a:spcBef>
                  <a:spcPct val="0"/>
                </a:spcBef>
                <a:buFontTx/>
                <a:buNone/>
              </a:pPr>
              <a:t>5</a:t>
            </a:fld>
            <a:endParaRPr lang="fr-FR" altLang="fr-FR" sz="1200" b="1">
              <a:solidFill>
                <a:schemeClr val="bg1"/>
              </a:solidFill>
            </a:endParaRPr>
          </a:p>
        </p:txBody>
      </p:sp>
      <p:sp>
        <p:nvSpPr>
          <p:cNvPr id="7171"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a:solidFill>
                  <a:schemeClr val="bg1"/>
                </a:solidFill>
              </a:rPr>
              <a:t>Application </a:t>
            </a:r>
            <a:r>
              <a:rPr lang="fr-FR" altLang="fr-FR" sz="2600" dirty="0" smtClean="0">
                <a:solidFill>
                  <a:schemeClr val="bg1"/>
                </a:solidFill>
              </a:rPr>
              <a:t>à 2 hydrosystèmes contrastés</a:t>
            </a:r>
            <a:endParaRPr lang="fr-FR" altLang="fr-FR" sz="2600" dirty="0">
              <a:solidFill>
                <a:schemeClr val="bg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82" y="1003254"/>
            <a:ext cx="8651206" cy="566610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6</a:t>
            </a:fld>
            <a:endParaRPr lang="fr-FR" altLang="fr-FR" sz="1200" b="1">
              <a:solidFill>
                <a:schemeClr val="bg1"/>
              </a:solidFill>
            </a:endParaRPr>
          </a:p>
        </p:txBody>
      </p:sp>
      <p:sp>
        <p:nvSpPr>
          <p:cNvPr id="14" name="Rectangle 13"/>
          <p:cNvSpPr/>
          <p:nvPr/>
        </p:nvSpPr>
        <p:spPr>
          <a:xfrm>
            <a:off x="8604448" y="0"/>
            <a:ext cx="539552" cy="648072"/>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2494360"/>
            <a:ext cx="8641080" cy="4319016"/>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t="9038" r="35572" b="7053"/>
          <a:stretch/>
        </p:blipFill>
        <p:spPr>
          <a:xfrm>
            <a:off x="3647761" y="4416661"/>
            <a:ext cx="1932351" cy="1026933"/>
          </a:xfrm>
          <a:prstGeom prst="rect">
            <a:avLst/>
          </a:prstGeom>
        </p:spPr>
      </p:pic>
      <p:sp>
        <p:nvSpPr>
          <p:cNvPr id="2" name="Rectangle 1"/>
          <p:cNvSpPr/>
          <p:nvPr/>
        </p:nvSpPr>
        <p:spPr>
          <a:xfrm>
            <a:off x="0" y="836712"/>
            <a:ext cx="9144000" cy="144016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2"/>
          <p:cNvSpPr>
            <a:spLocks noChangeArrowheads="1"/>
          </p:cNvSpPr>
          <p:nvPr/>
        </p:nvSpPr>
        <p:spPr bwMode="auto">
          <a:xfrm>
            <a:off x="179512" y="188913"/>
            <a:ext cx="8820150" cy="187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marL="396000" indent="0" algn="ctr" eaLnBrk="1" hangingPunct="1">
              <a:spcBef>
                <a:spcPct val="0"/>
              </a:spcBef>
              <a:buFontTx/>
              <a:buNone/>
            </a:pPr>
            <a:r>
              <a:rPr lang="en-US" altLang="fr-FR" sz="4800" dirty="0" smtClean="0">
                <a:solidFill>
                  <a:schemeClr val="bg1"/>
                </a:solidFill>
              </a:rPr>
              <a:t>Simulation des restrictions </a:t>
            </a:r>
            <a:r>
              <a:rPr lang="en-US" altLang="fr-FR" sz="4800" dirty="0" err="1" smtClean="0">
                <a:solidFill>
                  <a:schemeClr val="bg1"/>
                </a:solidFill>
              </a:rPr>
              <a:t>en</a:t>
            </a:r>
            <a:r>
              <a:rPr lang="en-US" altLang="fr-FR" sz="4800" dirty="0" smtClean="0">
                <a:solidFill>
                  <a:schemeClr val="bg1"/>
                </a:solidFill>
              </a:rPr>
              <a:t> eau </a:t>
            </a:r>
            <a:r>
              <a:rPr lang="en-US" altLang="fr-FR" sz="4800" dirty="0" err="1" smtClean="0">
                <a:solidFill>
                  <a:schemeClr val="bg1"/>
                </a:solidFill>
              </a:rPr>
              <a:t>dans</a:t>
            </a:r>
            <a:r>
              <a:rPr lang="en-US" altLang="fr-FR" sz="4800" dirty="0" smtClean="0">
                <a:solidFill>
                  <a:schemeClr val="bg1"/>
                </a:solidFill>
              </a:rPr>
              <a:t> le passé</a:t>
            </a:r>
            <a:endParaRPr lang="fr-FR" altLang="fr-FR" sz="4800" dirty="0">
              <a:solidFill>
                <a:schemeClr val="bg1"/>
              </a:solidFill>
            </a:endParaRPr>
          </a:p>
        </p:txBody>
      </p:sp>
    </p:spTree>
    <p:extLst>
      <p:ext uri="{BB962C8B-B14F-4D97-AF65-F5344CB8AC3E}">
        <p14:creationId xmlns:p14="http://schemas.microsoft.com/office/powerpoint/2010/main" val="428648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7</a:t>
            </a:fld>
            <a:endParaRPr lang="fr-FR" altLang="fr-FR" sz="1200" b="1">
              <a:solidFill>
                <a:schemeClr val="bg1"/>
              </a:solidFill>
            </a:endParaRPr>
          </a:p>
        </p:txBody>
      </p:sp>
      <p:sp>
        <p:nvSpPr>
          <p:cNvPr id="8195"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smtClean="0">
                <a:solidFill>
                  <a:schemeClr val="bg1"/>
                </a:solidFill>
              </a:rPr>
              <a:t>Identification de </a:t>
            </a:r>
            <a:r>
              <a:rPr lang="en-US" altLang="fr-FR" sz="2600" dirty="0" err="1" smtClean="0">
                <a:solidFill>
                  <a:schemeClr val="bg1"/>
                </a:solidFill>
              </a:rPr>
              <a:t>noeuds</a:t>
            </a:r>
            <a:r>
              <a:rPr lang="en-US" altLang="fr-FR" sz="2600" dirty="0" smtClean="0">
                <a:solidFill>
                  <a:schemeClr val="bg1"/>
                </a:solidFill>
              </a:rPr>
              <a:t> de </a:t>
            </a:r>
            <a:r>
              <a:rPr lang="en-US" altLang="fr-FR" sz="2600" dirty="0" err="1" smtClean="0">
                <a:solidFill>
                  <a:schemeClr val="bg1"/>
                </a:solidFill>
              </a:rPr>
              <a:t>disponibilité</a:t>
            </a:r>
            <a:r>
              <a:rPr lang="en-US" altLang="fr-FR" sz="2600" dirty="0" smtClean="0">
                <a:solidFill>
                  <a:schemeClr val="bg1"/>
                </a:solidFill>
              </a:rPr>
              <a:t> et de </a:t>
            </a:r>
            <a:r>
              <a:rPr lang="en-US" altLang="fr-FR" sz="2600" dirty="0" err="1" smtClean="0">
                <a:solidFill>
                  <a:schemeClr val="bg1"/>
                </a:solidFill>
              </a:rPr>
              <a:t>demande</a:t>
            </a:r>
            <a:endParaRPr lang="fr-FR" altLang="fr-FR" sz="2600" dirty="0">
              <a:solidFill>
                <a:schemeClr val="bg1"/>
              </a:solidFill>
            </a:endParaRPr>
          </a:p>
        </p:txBody>
      </p:sp>
      <p:pic>
        <p:nvPicPr>
          <p:cNvPr id="12" name="Picture 2" descr="C:\Users\Julie\Desktop\preparation_soutenance\Figures\Fig6-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619" y="1052661"/>
            <a:ext cx="8640763" cy="54006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3"/>
          <p:cNvSpPr txBox="1">
            <a:spLocks noChangeArrowheads="1"/>
          </p:cNvSpPr>
          <p:nvPr/>
        </p:nvSpPr>
        <p:spPr bwMode="auto">
          <a:xfrm>
            <a:off x="5220072" y="6453336"/>
            <a:ext cx="12827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Fabre </a:t>
            </a:r>
            <a:r>
              <a:rPr lang="fr-FR" altLang="fr-FR" sz="800" i="1" dirty="0"/>
              <a:t>et al</a:t>
            </a:r>
            <a:r>
              <a:rPr lang="fr-FR" altLang="fr-FR" sz="800" dirty="0"/>
              <a:t>., </a:t>
            </a:r>
            <a:r>
              <a:rPr lang="fr-FR" altLang="fr-FR" sz="800" dirty="0" smtClean="0"/>
              <a:t>2015</a:t>
            </a:r>
            <a:endParaRPr lang="fr-FR" altLang="fr-FR" sz="800" dirty="0"/>
          </a:p>
          <a:p>
            <a:pPr eaLnBrk="1" hangingPunct="1">
              <a:spcBef>
                <a:spcPct val="0"/>
              </a:spcBef>
              <a:buFontTx/>
              <a:buNone/>
            </a:pPr>
            <a:r>
              <a:rPr lang="fr-FR" altLang="fr-FR" sz="800" dirty="0" smtClean="0"/>
              <a:t>(</a:t>
            </a:r>
            <a:r>
              <a:rPr lang="fr-FR" altLang="fr-FR" sz="800" i="1" dirty="0" smtClean="0"/>
              <a:t>Hydrol. </a:t>
            </a:r>
            <a:r>
              <a:rPr lang="fr-FR" altLang="fr-FR" sz="800" i="1" dirty="0" err="1" smtClean="0"/>
              <a:t>Earth</a:t>
            </a:r>
            <a:r>
              <a:rPr lang="fr-FR" altLang="fr-FR" sz="800" i="1" dirty="0" smtClean="0"/>
              <a:t> Sys. </a:t>
            </a:r>
            <a:r>
              <a:rPr lang="fr-FR" altLang="fr-FR" sz="800" i="1" dirty="0" err="1" smtClean="0"/>
              <a:t>Sci</a:t>
            </a:r>
            <a:r>
              <a:rPr lang="fr-FR" altLang="fr-FR" sz="800" i="1" dirty="0" smtClean="0"/>
              <a:t>.</a:t>
            </a:r>
            <a:r>
              <a:rPr lang="fr-FR" altLang="fr-FR" sz="800" dirty="0" smtClean="0"/>
              <a:t>)</a:t>
            </a:r>
            <a:endParaRPr lang="fr-FR" altLang="fr-FR" sz="800" dirty="0"/>
          </a:p>
        </p:txBody>
      </p:sp>
      <p:sp>
        <p:nvSpPr>
          <p:cNvPr id="14" name="Text Box 23"/>
          <p:cNvSpPr txBox="1">
            <a:spLocks noChangeArrowheads="1"/>
          </p:cNvSpPr>
          <p:nvPr/>
        </p:nvSpPr>
        <p:spPr bwMode="auto">
          <a:xfrm>
            <a:off x="2771800" y="6436459"/>
            <a:ext cx="10086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800" dirty="0" smtClean="0"/>
              <a:t>Collet </a:t>
            </a:r>
            <a:r>
              <a:rPr lang="fr-FR" altLang="fr-FR" sz="800" i="1" dirty="0" smtClean="0"/>
              <a:t>et </a:t>
            </a:r>
            <a:r>
              <a:rPr lang="fr-FR" altLang="fr-FR" sz="800" i="1" dirty="0"/>
              <a:t>al</a:t>
            </a:r>
            <a:r>
              <a:rPr lang="fr-FR" altLang="fr-FR" sz="800" dirty="0"/>
              <a:t>., </a:t>
            </a:r>
            <a:r>
              <a:rPr lang="fr-FR" altLang="fr-FR" sz="800" dirty="0" smtClean="0"/>
              <a:t>2013</a:t>
            </a:r>
            <a:endParaRPr lang="fr-FR" altLang="fr-FR" sz="800" dirty="0"/>
          </a:p>
          <a:p>
            <a:pPr eaLnBrk="1" hangingPunct="1">
              <a:spcBef>
                <a:spcPct val="0"/>
              </a:spcBef>
              <a:buFontTx/>
              <a:buNone/>
            </a:pPr>
            <a:r>
              <a:rPr lang="fr-FR" altLang="fr-FR" sz="800" dirty="0" smtClean="0"/>
              <a:t>(</a:t>
            </a:r>
            <a:r>
              <a:rPr lang="fr-FR" altLang="fr-FR" sz="800" i="1" dirty="0" err="1" smtClean="0"/>
              <a:t>Sci</a:t>
            </a:r>
            <a:r>
              <a:rPr lang="fr-FR" altLang="fr-FR" sz="800" i="1" dirty="0" smtClean="0"/>
              <a:t>. </a:t>
            </a:r>
            <a:r>
              <a:rPr lang="fr-FR" altLang="fr-FR" sz="800" i="1" dirty="0" err="1" smtClean="0"/>
              <a:t>Tot</a:t>
            </a:r>
            <a:r>
              <a:rPr lang="fr-FR" altLang="fr-FR" sz="800" i="1" dirty="0" smtClean="0"/>
              <a:t>. Env.</a:t>
            </a:r>
            <a:r>
              <a:rPr lang="fr-FR" altLang="fr-FR" sz="800" dirty="0" smtClean="0"/>
              <a:t>)</a:t>
            </a:r>
            <a:endParaRPr lang="fr-FR" altLang="fr-FR" sz="800" dirty="0"/>
          </a:p>
        </p:txBody>
      </p:sp>
    </p:spTree>
    <p:extLst>
      <p:ext uri="{BB962C8B-B14F-4D97-AF65-F5344CB8AC3E}">
        <p14:creationId xmlns:p14="http://schemas.microsoft.com/office/powerpoint/2010/main" val="3965341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4ACD7EF9-4635-4E37-932C-320D46F0EAA4}" type="slidenum">
              <a:rPr lang="fr-FR" altLang="fr-FR" sz="1200" b="1">
                <a:solidFill>
                  <a:schemeClr val="bg1"/>
                </a:solidFill>
              </a:rPr>
              <a:pPr algn="r" eaLnBrk="1" hangingPunct="1">
                <a:spcBef>
                  <a:spcPct val="0"/>
                </a:spcBef>
                <a:buFontTx/>
                <a:buNone/>
              </a:pPr>
              <a:t>8</a:t>
            </a:fld>
            <a:endParaRPr lang="fr-FR" altLang="fr-FR" sz="1200" b="1">
              <a:solidFill>
                <a:schemeClr val="bg1"/>
              </a:solidFill>
            </a:endParaRPr>
          </a:p>
        </p:txBody>
      </p:sp>
      <p:sp>
        <p:nvSpPr>
          <p:cNvPr id="10243"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fr-FR" altLang="fr-FR" sz="2600" dirty="0" smtClean="0">
                <a:solidFill>
                  <a:schemeClr val="bg1"/>
                </a:solidFill>
              </a:rPr>
              <a:t>Développement d’une chaîne intégrative de modélisation</a:t>
            </a:r>
            <a:endParaRPr lang="fr-FR" altLang="fr-FR" sz="2600" dirty="0">
              <a:solidFill>
                <a:schemeClr val="bg1"/>
              </a:solidFill>
            </a:endParaRPr>
          </a:p>
        </p:txBody>
      </p:sp>
      <p:sp>
        <p:nvSpPr>
          <p:cNvPr id="11" name="Rectangle 10"/>
          <p:cNvSpPr/>
          <p:nvPr/>
        </p:nvSpPr>
        <p:spPr>
          <a:xfrm>
            <a:off x="2483828" y="5805264"/>
            <a:ext cx="3312368" cy="7920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016504"/>
            <a:ext cx="8641080" cy="5401056"/>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016504"/>
            <a:ext cx="8641080" cy="5401056"/>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016504"/>
            <a:ext cx="8641080" cy="5401056"/>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1016504"/>
            <a:ext cx="8641080" cy="5401056"/>
          </a:xfrm>
          <a:prstGeom prst="rect">
            <a:avLst/>
          </a:prstGeom>
        </p:spPr>
      </p:pic>
    </p:spTree>
    <p:extLst>
      <p:ext uri="{BB962C8B-B14F-4D97-AF65-F5344CB8AC3E}">
        <p14:creationId xmlns:p14="http://schemas.microsoft.com/office/powerpoint/2010/main" val="204613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Espace réservé du numéro de diapositive 3"/>
          <p:cNvSpPr txBox="1">
            <a:spLocks noGrp="1"/>
          </p:cNvSpPr>
          <p:nvPr/>
        </p:nvSpPr>
        <p:spPr bwMode="auto">
          <a:xfrm>
            <a:off x="8748713" y="0"/>
            <a:ext cx="395287" cy="3333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r" eaLnBrk="1" hangingPunct="1">
              <a:spcBef>
                <a:spcPct val="0"/>
              </a:spcBef>
              <a:buFontTx/>
              <a:buNone/>
            </a:pPr>
            <a:fld id="{E948A05B-6B4F-4727-A0C1-F4DBE52B3726}" type="slidenum">
              <a:rPr lang="fr-FR" altLang="fr-FR" sz="1200" b="1">
                <a:solidFill>
                  <a:schemeClr val="bg1"/>
                </a:solidFill>
              </a:rPr>
              <a:pPr algn="r" eaLnBrk="1" hangingPunct="1">
                <a:spcBef>
                  <a:spcPct val="0"/>
                </a:spcBef>
                <a:buFontTx/>
                <a:buNone/>
              </a:pPr>
              <a:t>9</a:t>
            </a:fld>
            <a:endParaRPr lang="fr-FR" altLang="fr-FR" sz="1200" b="1">
              <a:solidFill>
                <a:schemeClr val="bg1"/>
              </a:solidFill>
            </a:endParaRPr>
          </a:p>
        </p:txBody>
      </p:sp>
      <p:sp>
        <p:nvSpPr>
          <p:cNvPr id="8195" name="Rectangle 2"/>
          <p:cNvSpPr>
            <a:spLocks noChangeArrowheads="1"/>
          </p:cNvSpPr>
          <p:nvPr/>
        </p:nvSpPr>
        <p:spPr bwMode="auto">
          <a:xfrm>
            <a:off x="323850" y="188913"/>
            <a:ext cx="88201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812800" indent="-812800" eaLnBrk="0" hangingPunct="0">
              <a:spcBef>
                <a:spcPct val="20000"/>
              </a:spcBef>
              <a:buChar char="•"/>
              <a:defRPr sz="2800">
                <a:solidFill>
                  <a:schemeClr val="tx1"/>
                </a:solidFill>
                <a:latin typeface="Arial" charset="0"/>
                <a:cs typeface="Arial" charset="0"/>
              </a:defRPr>
            </a:lvl1pPr>
            <a:lvl2pPr marL="812800" indent="-812800" eaLnBrk="0" hangingPunct="0">
              <a:spcBef>
                <a:spcPct val="20000"/>
              </a:spcBef>
              <a:buFont typeface="Arial" charset="0"/>
              <a:buChar char="→"/>
              <a:defRPr sz="2000">
                <a:solidFill>
                  <a:schemeClr val="tx1"/>
                </a:solidFill>
                <a:latin typeface="Arial" charset="0"/>
                <a:cs typeface="Arial" charset="0"/>
              </a:defRPr>
            </a:lvl2pPr>
            <a:lvl3pPr marL="812800" indent="-812800" eaLnBrk="0" hangingPunct="0">
              <a:spcBef>
                <a:spcPct val="20000"/>
              </a:spcBef>
              <a:buChar char="•"/>
              <a:defRPr>
                <a:solidFill>
                  <a:schemeClr val="tx1"/>
                </a:solidFill>
                <a:latin typeface="Arial" charset="0"/>
                <a:cs typeface="Arial" charset="0"/>
              </a:defRPr>
            </a:lvl3pPr>
            <a:lvl4pPr marL="812800" indent="-812800" eaLnBrk="0" hangingPunct="0">
              <a:spcBef>
                <a:spcPct val="20000"/>
              </a:spcBef>
              <a:buChar char="–"/>
              <a:defRPr>
                <a:solidFill>
                  <a:schemeClr val="tx1"/>
                </a:solidFill>
                <a:latin typeface="Arial" charset="0"/>
                <a:cs typeface="Arial" charset="0"/>
              </a:defRPr>
            </a:lvl4pPr>
            <a:lvl5pPr marL="812800" indent="-812800" eaLnBrk="0" hangingPunct="0">
              <a:spcBef>
                <a:spcPct val="20000"/>
              </a:spcBef>
              <a:buChar char="»"/>
              <a:defRPr>
                <a:solidFill>
                  <a:schemeClr val="tx1"/>
                </a:solidFill>
                <a:latin typeface="Arial" charset="0"/>
                <a:cs typeface="Arial" charset="0"/>
              </a:defRPr>
            </a:lvl5pPr>
            <a:lvl6pPr marL="1270000" indent="-812800" eaLnBrk="0" fontAlgn="base" hangingPunct="0">
              <a:spcBef>
                <a:spcPct val="20000"/>
              </a:spcBef>
              <a:spcAft>
                <a:spcPct val="0"/>
              </a:spcAft>
              <a:buChar char="»"/>
              <a:defRPr>
                <a:solidFill>
                  <a:schemeClr val="tx1"/>
                </a:solidFill>
                <a:latin typeface="Arial" charset="0"/>
                <a:cs typeface="Arial" charset="0"/>
              </a:defRPr>
            </a:lvl6pPr>
            <a:lvl7pPr marL="1727200" indent="-812800" eaLnBrk="0" fontAlgn="base" hangingPunct="0">
              <a:spcBef>
                <a:spcPct val="20000"/>
              </a:spcBef>
              <a:spcAft>
                <a:spcPct val="0"/>
              </a:spcAft>
              <a:buChar char="»"/>
              <a:defRPr>
                <a:solidFill>
                  <a:schemeClr val="tx1"/>
                </a:solidFill>
                <a:latin typeface="Arial" charset="0"/>
                <a:cs typeface="Arial" charset="0"/>
              </a:defRPr>
            </a:lvl7pPr>
            <a:lvl8pPr marL="2184400" indent="-812800" eaLnBrk="0" fontAlgn="base" hangingPunct="0">
              <a:spcBef>
                <a:spcPct val="20000"/>
              </a:spcBef>
              <a:spcAft>
                <a:spcPct val="0"/>
              </a:spcAft>
              <a:buChar char="»"/>
              <a:defRPr>
                <a:solidFill>
                  <a:schemeClr val="tx1"/>
                </a:solidFill>
                <a:latin typeface="Arial" charset="0"/>
                <a:cs typeface="Arial" charset="0"/>
              </a:defRPr>
            </a:lvl8pPr>
            <a:lvl9pPr marL="2641600" indent="-812800" eaLnBrk="0" fontAlgn="base" hangingPunct="0">
              <a:spcBef>
                <a:spcPct val="20000"/>
              </a:spcBef>
              <a:spcAft>
                <a:spcPct val="0"/>
              </a:spcAft>
              <a:buChar char="»"/>
              <a:defRPr>
                <a:solidFill>
                  <a:schemeClr val="tx1"/>
                </a:solidFill>
                <a:latin typeface="Arial" charset="0"/>
                <a:cs typeface="Arial" charset="0"/>
              </a:defRPr>
            </a:lvl9pPr>
          </a:lstStyle>
          <a:p>
            <a:pPr eaLnBrk="1" hangingPunct="1">
              <a:spcBef>
                <a:spcPct val="0"/>
              </a:spcBef>
              <a:buFontTx/>
              <a:buNone/>
            </a:pPr>
            <a:r>
              <a:rPr lang="en-US" altLang="fr-FR" sz="2600" dirty="0" smtClean="0">
                <a:solidFill>
                  <a:schemeClr val="bg1"/>
                </a:solidFill>
              </a:rPr>
              <a:t>Simulation des </a:t>
            </a:r>
            <a:r>
              <a:rPr lang="en-US" altLang="fr-FR" sz="2600" dirty="0" err="1" smtClean="0">
                <a:solidFill>
                  <a:schemeClr val="bg1"/>
                </a:solidFill>
              </a:rPr>
              <a:t>dynamiques</a:t>
            </a:r>
            <a:r>
              <a:rPr lang="en-US" altLang="fr-FR" sz="2600" dirty="0" smtClean="0">
                <a:solidFill>
                  <a:schemeClr val="bg1"/>
                </a:solidFill>
              </a:rPr>
              <a:t> </a:t>
            </a:r>
            <a:r>
              <a:rPr lang="en-US" altLang="fr-FR" sz="2600" dirty="0" err="1" smtClean="0">
                <a:solidFill>
                  <a:schemeClr val="bg1"/>
                </a:solidFill>
              </a:rPr>
              <a:t>passées</a:t>
            </a:r>
            <a:r>
              <a:rPr lang="en-US" altLang="fr-FR" sz="2600" dirty="0" smtClean="0">
                <a:solidFill>
                  <a:schemeClr val="bg1"/>
                </a:solidFill>
              </a:rPr>
              <a:t> de </a:t>
            </a:r>
            <a:r>
              <a:rPr lang="en-US" altLang="fr-FR" sz="2600" dirty="0" err="1" smtClean="0">
                <a:solidFill>
                  <a:schemeClr val="bg1"/>
                </a:solidFill>
              </a:rPr>
              <a:t>demande</a:t>
            </a:r>
            <a:r>
              <a:rPr lang="en-US" altLang="fr-FR" sz="2600" dirty="0" smtClean="0">
                <a:solidFill>
                  <a:schemeClr val="bg1"/>
                </a:solidFill>
              </a:rPr>
              <a:t> </a:t>
            </a:r>
            <a:r>
              <a:rPr lang="en-US" altLang="fr-FR" sz="2600" dirty="0" err="1" smtClean="0">
                <a:solidFill>
                  <a:schemeClr val="bg1"/>
                </a:solidFill>
              </a:rPr>
              <a:t>en</a:t>
            </a:r>
            <a:r>
              <a:rPr lang="en-US" altLang="fr-FR" sz="2600" dirty="0" smtClean="0">
                <a:solidFill>
                  <a:schemeClr val="bg1"/>
                </a:solidFill>
              </a:rPr>
              <a:t> eau</a:t>
            </a:r>
            <a:endParaRPr lang="fr-FR" altLang="fr-FR" sz="2600" dirty="0">
              <a:solidFill>
                <a:schemeClr val="bg1"/>
              </a:solidFill>
            </a:endParaRPr>
          </a:p>
        </p:txBody>
      </p:sp>
      <p:sp>
        <p:nvSpPr>
          <p:cNvPr id="8" name="Rectangle 7"/>
          <p:cNvSpPr/>
          <p:nvPr/>
        </p:nvSpPr>
        <p:spPr>
          <a:xfrm>
            <a:off x="2555776" y="5805264"/>
            <a:ext cx="3312368" cy="79208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1061040"/>
            <a:ext cx="8641080" cy="5608320"/>
          </a:xfrm>
          <a:prstGeom prst="rect">
            <a:avLst/>
          </a:prstGeom>
        </p:spPr>
      </p:pic>
    </p:spTree>
    <p:extLst>
      <p:ext uri="{BB962C8B-B14F-4D97-AF65-F5344CB8AC3E}">
        <p14:creationId xmlns:p14="http://schemas.microsoft.com/office/powerpoint/2010/main" val="2401244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45548</TotalTime>
  <Words>5409</Words>
  <Application>Microsoft Office PowerPoint</Application>
  <PresentationFormat>Affichage à l'écran (4:3)</PresentationFormat>
  <Paragraphs>373</Paragraphs>
  <Slides>30</Slides>
  <Notes>30</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Modèle par défaut</vt:lpstr>
      <vt:lpstr>Projet GICC REMedHE (2012‒2016) Durabilité des usages de l’eau au sein des hydrosystèmes Hérault et Ebre sous changements climatiques et anthropiques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UMR 5569</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Modélisation prospective des flux d'eau et de nutriments sous contrainte de changements climatiques et anthropiques</dc:title>
  <dc:subject>Soutenance HDR</dc:subject>
  <dc:creator>Denis Ruelland</dc:creator>
  <cp:lastModifiedBy>Denis Ruelland</cp:lastModifiedBy>
  <cp:revision>2274</cp:revision>
  <cp:lastPrinted>2014-04-07T16:34:06Z</cp:lastPrinted>
  <dcterms:created xsi:type="dcterms:W3CDTF">2008-10-27T15:31:21Z</dcterms:created>
  <dcterms:modified xsi:type="dcterms:W3CDTF">2016-09-18T17:16:00Z</dcterms:modified>
</cp:coreProperties>
</file>