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10" r:id="rId3"/>
    <p:sldMasterId id="2147483722" r:id="rId4"/>
    <p:sldMasterId id="2147483734" r:id="rId5"/>
    <p:sldMasterId id="2147483746" r:id="rId6"/>
  </p:sldMasterIdLst>
  <p:notesMasterIdLst>
    <p:notesMasterId r:id="rId38"/>
  </p:notesMasterIdLst>
  <p:handoutMasterIdLst>
    <p:handoutMasterId r:id="rId39"/>
  </p:handoutMasterIdLst>
  <p:sldIdLst>
    <p:sldId id="813" r:id="rId7"/>
    <p:sldId id="821" r:id="rId8"/>
    <p:sldId id="776" r:id="rId9"/>
    <p:sldId id="816" r:id="rId10"/>
    <p:sldId id="819" r:id="rId11"/>
    <p:sldId id="815" r:id="rId12"/>
    <p:sldId id="814" r:id="rId13"/>
    <p:sldId id="820" r:id="rId14"/>
    <p:sldId id="822" r:id="rId15"/>
    <p:sldId id="818" r:id="rId16"/>
    <p:sldId id="738" r:id="rId17"/>
    <p:sldId id="830" r:id="rId18"/>
    <p:sldId id="824" r:id="rId19"/>
    <p:sldId id="831" r:id="rId20"/>
    <p:sldId id="832" r:id="rId21"/>
    <p:sldId id="828" r:id="rId22"/>
    <p:sldId id="774" r:id="rId23"/>
    <p:sldId id="829" r:id="rId24"/>
    <p:sldId id="775" r:id="rId25"/>
    <p:sldId id="802" r:id="rId26"/>
    <p:sldId id="823" r:id="rId27"/>
    <p:sldId id="717" r:id="rId28"/>
    <p:sldId id="777" r:id="rId29"/>
    <p:sldId id="825" r:id="rId30"/>
    <p:sldId id="781" r:id="rId31"/>
    <p:sldId id="703" r:id="rId32"/>
    <p:sldId id="826" r:id="rId33"/>
    <p:sldId id="804" r:id="rId34"/>
    <p:sldId id="714" r:id="rId35"/>
    <p:sldId id="827" r:id="rId36"/>
    <p:sldId id="811" r:id="rId37"/>
  </p:sldIdLst>
  <p:sldSz cx="9144000" cy="6858000" type="screen4x3"/>
  <p:notesSz cx="6858000" cy="9144000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nard CHEVASSUS-AU-LOUIS" initials="BCAL" lastIdx="6" clrIdx="0"/>
  <p:cmAuthor id="1" name="Chevassus" initials="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CC"/>
    <a:srgbClr val="008080"/>
    <a:srgbClr val="339933"/>
    <a:srgbClr val="ECFEF0"/>
    <a:srgbClr val="FFEFEF"/>
    <a:srgbClr val="FFFF00"/>
    <a:srgbClr val="FFFFF3"/>
    <a:srgbClr val="E5FDFF"/>
    <a:srgbClr val="A50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404" autoAdjust="0"/>
    <p:restoredTop sz="94680" autoAdjust="0"/>
  </p:normalViewPr>
  <p:slideViewPr>
    <p:cSldViewPr>
      <p:cViewPr varScale="1">
        <p:scale>
          <a:sx n="126" d="100"/>
          <a:sy n="126" d="100"/>
        </p:scale>
        <p:origin x="-15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0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BACEAE3-DCA8-40E7-A91A-6F6D609950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62618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9DA608-9C1A-4E4C-9E1D-1DFA4FAB86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99205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54718-B282-443D-9FF0-6AD290F1B9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21873-B415-44C1-AFE3-8122133993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45CAF-5BC7-47AF-B71B-A9D97D0C2B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787B7-1AB8-4E54-9608-F2F001457A5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339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ABC9-FC4C-4AE0-AA82-2BCA6F7C50A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267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12D6-2FF0-40FE-91E3-30AB9AEAFA2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667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14CEA-B905-4FBC-BFA3-2039A7FF2A4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12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111D8-1AA9-4623-9EF2-333E4EC9435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288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C745B-DE7E-40C4-8C27-871BC601528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94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D3B9B-4261-459E-B805-85A665FBAB3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835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7221D-E402-4A8E-B8C6-61705F6CFE0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74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C9F46-5640-4601-A0A1-8CDD207265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01A60-5A38-4617-AA7B-1346EDD061D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321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B40E1-D973-4275-8EDA-1795B979484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230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8D8D6-B6C7-49DB-8892-D8F7C9A72A6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42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419CD-48BB-4DC1-8A1C-736180C87EC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676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8C533-092B-45EF-AB14-E837CC44B66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064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6CC50-760E-49CA-A0B1-23031F955172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134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9795-1B33-4BFB-9F8D-D06805EA8B2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479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EABA1-8EAE-44F7-9740-5B61B51EA99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409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3E00-7A1D-424A-BFCF-E484ACDB46B5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168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FAF5-E98D-4538-88CB-C7FD3DB62FAB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05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C6761-4EED-4F9A-8C7C-F21A6D46F8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E11C8-97B2-4FDE-A568-5B9102DDFF0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753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1DBE-B0D7-4F7E-9515-B349D1F61A1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279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C8091-3C14-4E06-B4B2-888770F9DD4F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11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99735-FCD6-4B1F-9940-C5DD916E5994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936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9ACE9-4AAA-4405-959F-37237B44F7FC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964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B90DB-D288-4E50-958C-A39632EBC9A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274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6CC50-760E-49CA-A0B1-23031F955172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166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9795-1B33-4BFB-9F8D-D06805EA8B2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96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EABA1-8EAE-44F7-9740-5B61B51EA99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853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3E00-7A1D-424A-BFCF-E484ACDB46B5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64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271AE-839D-4F2E-95F1-4608F0D6D2C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FAF5-E98D-4538-88CB-C7FD3DB62FAB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203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E11C8-97B2-4FDE-A568-5B9102DDFF0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051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1DBE-B0D7-4F7E-9515-B349D1F61A1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778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C8091-3C14-4E06-B4B2-888770F9DD4F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518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99735-FCD6-4B1F-9940-C5DD916E5994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00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9ACE9-4AAA-4405-959F-37237B44F7FC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706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B90DB-D288-4E50-958C-A39632EBC9A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121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6CC50-760E-49CA-A0B1-23031F955172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799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9795-1B33-4BFB-9F8D-D06805EA8B2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030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EABA1-8EAE-44F7-9740-5B61B51EA99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747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BC92-7663-410A-BCFF-4640D14009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3E00-7A1D-424A-BFCF-E484ACDB46B5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0014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FAF5-E98D-4538-88CB-C7FD3DB62FAB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51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E11C8-97B2-4FDE-A568-5B9102DDFF0A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4056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1DBE-B0D7-4F7E-9515-B349D1F61A1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842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C8091-3C14-4E06-B4B2-888770F9DD4F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1979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99735-FCD6-4B1F-9940-C5DD916E5994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915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9ACE9-4AAA-4405-959F-37237B44F7FC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6137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B90DB-D288-4E50-958C-A39632EBC9AE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3977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37FC4-E24E-4BA3-AF90-4442D666A2C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22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4F22F-C8A3-4B4E-86E2-169C9079495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158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65EF8-1E0F-47AF-B781-BE0408AEB4A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AB8C5-7C39-4CC9-8A06-5FB8C542E32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43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F46F9-AC36-4BD5-9AB7-5A341DB2B5D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541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A0EC0-3C7F-4513-BA9D-82009D232F2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1804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72FE7-9DEF-4177-9998-27C16A953B3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635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13AC8-BD4B-4026-A0F2-68BC76046D4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67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09BB0-F1DC-4E0F-BAFB-19F34973454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5902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39D7-5768-4C93-93AC-7491B0F1DC7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1397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08605-1944-4627-AF37-68FA5654ACB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9382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62200-CFBA-4DBD-8B92-6B53C64C2BB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38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18610-F7E3-4F4D-8108-3B3EC0082A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6BD51-BECB-46C2-BD10-20DAC810C4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A9D89-A42A-4114-8973-890DB6980E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FDF141F-CD2B-4A13-848C-D3E6FDA38F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5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2C8998F-8AAA-45C3-856A-B10072F74CC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09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D86EB4B-354B-42F3-8687-FDB6B37F5EEC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55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D86EB4B-354B-42F3-8687-FDB6B37F5EEC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81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D86EB4B-354B-42F3-8687-FDB6B37F5EEC}" type="slidenum">
              <a:rPr lang="fr-FR" alt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3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625B700-4073-4CEB-82CF-7BB04545F4D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80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%0aimg007.jpg%20%20%20%20%20%20%20%20%20%20%20%20%20%20%20%20%20%20%20%20%20%20%20%20%20%20%20%20%20%20%20%20%20%20%20%20%20%20%20%20%20%20%20%20%20%20%20%20%20%20%20%20%2000000013%08Maryl&#232;ne%20%20%20%20%20%20%20%20%20%20%20%20%20%20%20%20%20%20%20%20%20%20%20BB862F54:" TargetMode="External"/><Relationship Id="rId7" Type="http://schemas.openxmlformats.org/officeDocument/2006/relationships/image" Target="%0cdv810003.jpg%20%20%20%20%20%20%20%20%20%20%20%20%20%20%20%20%20%20%20%20%20%20%20%20%20%20%20%20%20%20%20%20%20%20%20%20%20%20%20%20%20%20%20%20%20%20%20%20%20%20%2000000013%04VDP1%20%20%20%20%20%20%20%20%20%20%20%20%20%20%20%20%20%20%20%20%20%20%20%20%20%20%200000007E: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%0aimg008.jpg%20%20%20%20%20%20%20%20%20%20%20%20%20%20%20%20%20%20%20%20%20%20%20%20%20%20%20%20%20%20%20%20%20%20%20%20%20%20%20%20%20%20%20%20%20%20%20%20%20%20%20%20%2000000013%08Maryl&#232;ne%20%20%20%20%20%20%20%20%20%20%20%20%20%20%20%20%20%20%20%20%20%20%20BB862F54: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53985" y="332656"/>
            <a:ext cx="8763000" cy="2321277"/>
          </a:xfrm>
          <a:prstGeom prst="rect">
            <a:avLst/>
          </a:prstGeom>
          <a:solidFill>
            <a:srgbClr val="000099"/>
          </a:solidFill>
          <a:ln w="25400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endParaRPr lang="en-US" sz="20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eaLnBrk="0" hangingPunct="0">
              <a:spcBef>
                <a:spcPct val="30000"/>
              </a:spcBef>
              <a:defRPr/>
            </a:pPr>
            <a:r>
              <a:rPr lang="en-US" sz="3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 BIODIVERSITE FORESTIERE : </a:t>
            </a:r>
          </a:p>
          <a:p>
            <a:pPr eaLnBrk="0" hangingPunct="0">
              <a:spcBef>
                <a:spcPct val="30000"/>
              </a:spcBef>
              <a:defRPr/>
            </a:pPr>
            <a:r>
              <a:rPr lang="en-US" sz="3200" b="1" i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Concilier</a:t>
            </a:r>
            <a:r>
              <a:rPr lang="en-US" sz="3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de multiples </a:t>
            </a:r>
            <a:r>
              <a:rPr lang="en-US" sz="3200" b="1" i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attentes</a:t>
            </a:r>
            <a:endParaRPr lang="en-US" sz="3200" b="1" i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eaLnBrk="0" hangingPunct="0">
              <a:spcBef>
                <a:spcPct val="30000"/>
              </a:spcBef>
              <a:defRPr/>
            </a:pPr>
            <a:endParaRPr lang="en-GB" sz="32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59579" y="4935709"/>
            <a:ext cx="8151813" cy="136101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6600"/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3366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40000"/>
              </a:lnSpc>
              <a:spcBef>
                <a:spcPct val="50000"/>
              </a:spcBef>
              <a:defRPr/>
            </a:pPr>
            <a:endParaRPr lang="en-GB" b="1" dirty="0">
              <a:solidFill>
                <a:srgbClr val="FFFFFF"/>
              </a:solidFill>
            </a:endParaRPr>
          </a:p>
          <a:p>
            <a:pPr eaLnBrk="0" hangingPunct="0">
              <a:spcBef>
                <a:spcPct val="30000"/>
              </a:spcBef>
              <a:defRPr/>
            </a:pPr>
            <a:r>
              <a:rPr lang="en-GB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Bernard </a:t>
            </a:r>
            <a:r>
              <a:rPr lang="en-GB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CHEVASSUS-au-LOUIS</a:t>
            </a:r>
          </a:p>
          <a:p>
            <a:pPr eaLnBrk="0" hangingPunct="0">
              <a:spcBef>
                <a:spcPct val="30000"/>
              </a:spcBef>
              <a:defRPr/>
            </a:pPr>
            <a:r>
              <a:rPr lang="en-GB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Président</a:t>
            </a:r>
            <a:r>
              <a:rPr lang="en-GB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d’Humanité</a:t>
            </a:r>
            <a:r>
              <a:rPr lang="en-GB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</a:t>
            </a:r>
            <a:r>
              <a:rPr lang="en-GB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Biodiversité</a:t>
            </a:r>
            <a:endParaRPr lang="en-GB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9579" y="3111236"/>
            <a:ext cx="7991475" cy="1367170"/>
          </a:xfrm>
          <a:prstGeom prst="rect">
            <a:avLst/>
          </a:prstGeom>
          <a:gradFill rotWithShape="0">
            <a:gsLst>
              <a:gs pos="0">
                <a:srgbClr val="96AB94"/>
              </a:gs>
              <a:gs pos="0">
                <a:srgbClr val="FFFFCC"/>
              </a:gs>
              <a:gs pos="0">
                <a:srgbClr val="FFFFCC"/>
              </a:gs>
              <a:gs pos="100000">
                <a:srgbClr val="FFFFF3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en-GB" sz="36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 </a:t>
            </a:r>
            <a:r>
              <a:rPr lang="en-GB" sz="36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</a:t>
            </a:r>
            <a:r>
              <a:rPr lang="en-GB" sz="3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du GIP ECOFOR, </a:t>
            </a:r>
          </a:p>
          <a:p>
            <a:pPr eaLnBrk="0" hangingPunct="0">
              <a:spcBef>
                <a:spcPct val="30000"/>
              </a:spcBef>
              <a:defRPr/>
            </a:pPr>
            <a:r>
              <a:rPr lang="en-GB" sz="3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Paris, 1er </a:t>
            </a:r>
            <a:r>
              <a:rPr lang="en-GB" sz="36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octobre</a:t>
            </a:r>
            <a:r>
              <a:rPr lang="en-GB" sz="3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2018</a:t>
            </a:r>
            <a:endParaRPr lang="en-GB" sz="36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77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 autoUpdateAnimBg="0"/>
      <p:bldP spid="4100" grpId="0" animBg="1" autoUpdateAnimBg="0"/>
      <p:bldP spid="4101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2" name="Picture 22" descr="http://www.ilaca.info/wp-content/uploads/2008/09/hirondelle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4005064"/>
            <a:ext cx="2448272" cy="1836204"/>
          </a:xfrm>
          <a:prstGeom prst="rect">
            <a:avLst/>
          </a:prstGeom>
          <a:noFill/>
        </p:spPr>
      </p:pic>
      <p:pic>
        <p:nvPicPr>
          <p:cNvPr id="163858" name="Picture 18" descr="http://img.nundafoto.net/-/data/gallery/photos/28/18/1078l-rouge-gorge-erithacus-rubecul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96336" y="1196752"/>
            <a:ext cx="1475656" cy="1905851"/>
          </a:xfrm>
          <a:prstGeom prst="rect">
            <a:avLst/>
          </a:prstGeom>
          <a:noFill/>
        </p:spPr>
      </p:pic>
      <p:pic>
        <p:nvPicPr>
          <p:cNvPr id="163856" name="Picture 16" descr="http://www.grives.net/modules/page/images/variete_grive_musicien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9" y="1196752"/>
            <a:ext cx="1512168" cy="1998919"/>
          </a:xfrm>
          <a:prstGeom prst="rect">
            <a:avLst/>
          </a:prstGeom>
          <a:noFill/>
        </p:spPr>
      </p:pic>
      <p:pic>
        <p:nvPicPr>
          <p:cNvPr id="163852" name="Picture 12" descr="http://upload.questmachine.org/picture/CRW_1240712875270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1296144" cy="1939896"/>
          </a:xfrm>
          <a:prstGeom prst="rect">
            <a:avLst/>
          </a:prstGeom>
          <a:noFill/>
        </p:spPr>
      </p:pic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215900" y="115888"/>
            <a:ext cx="8748713" cy="1014412"/>
          </a:xfrm>
          <a:prstGeom prst="rect">
            <a:avLst/>
          </a:prstGeom>
          <a:solidFill>
            <a:srgbClr val="F7FC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b="1" dirty="0">
                <a:solidFill>
                  <a:srgbClr val="000000"/>
                </a:solidFill>
                <a:latin typeface="Arial" charset="0"/>
              </a:rPr>
              <a:t>EVOLUTION des POPULATIONS D’OISEAUX COMMUNS :</a:t>
            </a:r>
          </a:p>
          <a:p>
            <a:pPr>
              <a:spcBef>
                <a:spcPct val="50000"/>
              </a:spcBef>
            </a:pPr>
            <a:r>
              <a:rPr lang="fr-FR" b="1" dirty="0">
                <a:solidFill>
                  <a:srgbClr val="000000"/>
                </a:solidFill>
                <a:latin typeface="Arial" charset="0"/>
              </a:rPr>
              <a:t>Le programme « STOC » du Muséum</a:t>
            </a:r>
            <a:endParaRPr lang="fr-FR" sz="1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7655" name="Picture 7" descr="http://rhone-alpes.lpo.fr/images/especes/pigeon_ramier_181_dumas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160240" cy="162018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07504" y="2852936"/>
            <a:ext cx="446449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>
                <a:solidFill>
                  <a:srgbClr val="000000"/>
                </a:solidFill>
              </a:rPr>
              <a:t>Généralistes :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i="1" dirty="0" smtClean="0">
                <a:solidFill>
                  <a:srgbClr val="000000"/>
                </a:solidFill>
              </a:rPr>
              <a:t>pigeon ramier, mésanges, corneille noire…</a:t>
            </a:r>
            <a:endParaRPr lang="fr-FR" i="1" dirty="0">
              <a:solidFill>
                <a:srgbClr val="000000"/>
              </a:solidFill>
            </a:endParaRPr>
          </a:p>
        </p:txBody>
      </p:sp>
      <p:sp>
        <p:nvSpPr>
          <p:cNvPr id="163842" name="AutoShape 2" descr="data:image/jpeg;base64,/9j/4AAQSkZJRgABAQAAAQABAAD/2wCEAAkGBhQPEBQUEBAUFBQQDxQUFRQVEBQUFRAUFBUVFBQUFBYXHCYeFxkjGRQUHy8gIycpLCwsFR4xNTAqNSYrLCkBCQoKDgwOGg8PGiwkHyQsKSwsLCwsLCkpLCwpLCksLCwsLCksLCksLCwsLCwsLCksLCwsLCwpLCwpLCwsKSwpLP/AABEIAL0BCwMBIgACEQEDEQH/xAAcAAABBQEBAQAAAAAAAAAAAAACAAEDBAUGBwj/xAA9EAABAwIEAwYEAwcDBQEAAAABAAIRAyEEEjFBBVFhBhMicYGRMqGx8AdCwRQjUmLR4fFykqIVFjNUwlP/xAAaAQACAwEBAAAAAAAAAAAAAAAAAQIDBAUG/8QAJREAAgICAgIDAAIDAAAAAAAAAAECEQMhEjEEQRMiUQVhI4GR/9oADAMBAAIRAxEAPwDrAiAQhEFxztDpJ0kAJJOnhADJJ4ShAhk6eEoTAUJ4SSQAoTQnTPcAJJAHMmEwGSWLje2GHpEguLiNQ1soMN23wrzBqZD/ADtIHuJHzVvwzq+LK/lhdWjcTJUqrXjMxwcDoQQQfUIlWTBSTwkgBkJRJFAEcISEZQlAEZagIUpQFAyMhCQpChQBGQoyFMQgcEDISEJClIQEJiIiEEKUhDlUkBtBEEIKIKoB06SdACTpk6YDpJk6AHSTJ5QAk6aVwXbLtmTNDDE3s+oHASNw0q7FhlllSKsuWOONs2OMdsctR1DC0zWrBpJy6MjWbXhcpxHB42o01cQKhbJMGcrBP8Oy6z8HezLXOfiHGXZsokQQBz85Xq+I4cyo0tc2zhBi0hdOMYYdRX+zlSnPLuTr+j5pZRkmD+WTbbn99Eq2BG0m45eq9i41+F9AsccOCx2oIcbRtG4K8rxuHdhavdVWS4mBMiWm0xaYMhXLIipwZmUeI1cG+adUsIOgNnH+ZukHmV33Zrt5SxQDasU6hMfyOPQ7HofdeV8ZzMJDyTeQbb3GhVPCYvxQDBM32/wqckIZe/8ApfiySx9H0RCS4rsB2pdWHcVjLg0lhJv4dWE78wu1K5eSDxy4s6kJqceSGTJ0lWTBIQkIyhKAI3BAQpSgIQBEUJUhCEoGAUJRkISgCMhAVKQoyExgEISjKGExGmCjBQBEFAAwUUoAiCACToU8pgOkmlOgB0FWqGiTsiWTjMWKjso+Fv8AyPP/AE9U4xbKsk1BWZva3ijhh3QcueQIJsPMenuuFwuGkaCwsZ1i15MSvRq1IVGmmWZg8RAAJPlCyqv4eVHu8FTumn8rszi3paOmq3ePnjhi1PRzMsZZHaOu/CfEAYZzS4Zm1CS3NeCBeNh/Rd4ysDHI7r5//ZuJcGcXMayqx1i9rfhbIAk69bToul4f+JtKm+BUBY8TlLoIdafDEgTNyAruUZ/aDsEmtM9ecVwv4idljjabXUo77DvLgAPE9pBaQDzuYW1wntHSxDA6jUDgeRuPMLQMPMnX6pDo+W+M41jyWOoPFQ1coMANyQRAtOYOixnQ7rEfRdSfGnIxII6L6P7U/hhSxpdUoZaVZ0y8NEOPNw/i6i68h7TdhsTgKYdiKQDe8LQ8GWknYcphSuyLRQ4XxA0iyrTeHGnBjLlcyCNeYm08l7TgcX31KnUAjvGNfHLMJhfP9DA1Ic5g8EHWRmtsBMr3jgFLLhKDcwdlw9MSNDDRcLN5O0jV4t7RfSSTLEbRJinTIGAUxRFCQgACgIUhCEhAEZCEhSFCUDAIQOCkKEoAiIQwjKFSA0AiCYIwlRGxBEEwCdFBY6SUJIoLEnTLP4xxDu25WnxP/wCI3KKsUpKKtgcR4iM3dg6CXRsORUWBwrqseAATpb3PVUuEYIlxcSTJknboJK67h+Gj7/qp5ZrFGkYLeSVst8NwbaWgE84Eq28SdELBCdgXMlKUkaEkg30A4Q4A+d1xvbX8NqGNpl1NoZWbdr22kxYO6LtUlmucJqUNMlpqmfL9LFYjhmJcM72PaYm7e8aJAzD+Gbr0vs7+MVN+VtYZCBckmCbbn1Oyr/i92YzvbXptu6zwIGn5vnHmQvKnYOJgGx5ffJeo8fL8+NS9+zBNcJUetdovx1c3w4FpkOu94blIHJsE38wuI4j+I2LxlZv7TiJplzS5oYDTYARo0Db7lc1kv8Pv7q5TwpdqDrOWDEkjMQBYaAR/RXURs7jB4/h1QRmDHHSDDJ5gGCzXddHwLi7qBbSrODqJIbTq2/dk/Cx/8p0DvTyzuwPZnDvwjjUosqd68hwcAYymAOi0Xfh3RYZw9WtRBmaebvaLgdQWPkx5EKmWWDuEkaY4pqpxZ1RTKPDUixjWlxcWtALjq6BEnqpFgZuEmKdKEgBTIoTEIGRkISpCEBCAAIQlGUJQMAoSEZQlAEbgghSFDCkBoAIgE4CeFOinkMAnTwnhKh2MknhKEUFgOcACToFxuKxRq1zAkucI1hjBYfr7rs3Ma4Oa47aTsuE4th2UHEPc4MNUAMpn95XuAKYP5W6Au5W3MaMONPcjJ5GS/qjouCfvD4PgYYNQ/mI1y9LrqmYkAQFjcLoOygODW2HgbZlMfwjmVospBp5rkZ5yyTcn0ThFRVF9r5U7BCp05V6mRuq0039iYQMpiDzTOqRogc8pOS/Aoxe1XD21qDw4TLSNNjqvCcdgRSe9rHZw0X5tuYDo3H6hfQWPqw0zpH2F4h2kw7W4t+WYeZ0gHb1C6H8bJpuJRnWrMFlAkGdpjkYv6XsrvDKh1DCc2oA+/dW8Lhg55YTByGLSHOH2F6X2Q4C2g11QtaS4ACROU763BEkLo5/JjhW+yiGNyKH4f4F9Gi8VBBe/OG8gbfOJXVKhh6wOIqAbMHyP91fWBzc/s/Z0cSqNDJ0kki0SSSSAEmhOhKQDISESElAyMhAQpCgKAAKEoygKAAKFGUCYzVARQnATwtVGOwYTooTZUqJWDCCtVDGlx0aJUsLD7W4vJSDBq87cgnGFuhSlSs56vjXVKpfLmyYEEjzvyi33BscA4KcZUbWeS2kx4cwgkOrOE/8AATvqTA+FNwjhvfkZvgGvU8p5QT7jmQu84fQa3QANaIH9lDyvKUf8cTNjx39mPToRYCApKLQnr1YsE1ISuHPJvRrSJ8yJrkLW2Ql6ocq2yaRPKjfVhQd7dUMbXzNe0mJaRINxIixUufNaCqM3jXaBjjknMCYMFcNxbADEVctBrn/zRYeKLlYnEKb21XBr4AsRmMBs/OF2HY804/dS6+UzfKBtPqu3weCCmmZL5umW+C9h2025qpGaQQBfIPNdLjsU2m2GmA0XjoLAJqlfJ7bcyuf43jgCWtMk2jmdgFzHknml9jRxUVovdnZcarzeX5Qeca/otlVuG4PuaTWbgX/1G5+atQunVE46Q0JQnSRRKxoSTpIoLBKEhGmRQWRkISpCgcEqHZGSgKMhCQihgFCURQFAwShRFAmBuQlCJJbTCMlCdJADQuE7bY6auRuohggaE3dHWJ9cq7nEVgxjnHRrST6CV5tQqGtjG5rnxVXdNI93R/tKL4pyIT3o7DgVAMY0HXfqd/mtzvo09lz+ErwLLUw1WfZeeyybZpiqRo02SCSjpv1VVlW8FE19ys0pE0ifvbQoH1kFSpZValWAss/7LUTPrwDOy4/jPaANNQSBlYekkzAHoPmFt8Q4i2m0lxgarzPtzjKf7Qx1I6tDnA89rct41XT/AI/DzybKM8uMdGRhq1Oo4989znO5EABzrmT5x0Er0/s3h20aIZTEQOUSTcnnJnUrzLg+HdiXNbOUAzmDQDIMjKNST96L02k0UxqTA3O+5P8ARdfzXriZsC9lnHYyGGCbam3qqXZnBHEVjVd8FEw0fxP1n019lmcQc6rUFNmriBAEXO3sfmu94Zw8UKTabfyi5/icdT7rL42L2Xt2yeE0I4ShbKJWBlShHCaEUFgQmhHCaEqHYKYo4QkJUFgEICFIQhIRQWRFAVKQgc1KiVkRQFSEICEUOwCoyFKUCKHZuwlCJJabM1AwkihNCZGjG7VYjLQj+MgHyFz9PmvNey3EDVxWIcNLNn+VpgD1JJXV/ipxPuaFNrfjqOLWjqQsDg/Cm4LDtEgveczz12ClKN42USf3Opw1fZaWCrrmqWIvOy2KdWADzv5LgZY0bImx3l5UgryFkjFjc7KI8Ri3RZJY2Wpmm7FDmsnivFu6E6kyAOt1SxXFgCL2II6zyXI9puO5HEhwJaMpbMEk2BLdRHPqPSzD4jySRGeRRRk8a7UVK0ODsoYSYO5BDQAN9SVitxfeVDUqkn5ydh+qovdnNtB/YK/UblY0CLGWxq7mSN9h6L1EMcYKoo5spN9nTcN4y1ga5lANq1CAAATDTaQJ3iy6irjcrLnTf8od/C3mfJcpwMupPMt8YYA4T8BMWJ3dzjTTy7fsx2dOIeK1eTTafC06PI/+VjzR5T4ovg2kaPYzgRaP2iqPE+cgOoafzeZ+9V1SSSujFRVErFCUIoShOiVgwmIRkISEqCwYTQihKEqHyAIQkI4SyooLIiEJCkLUJCVDsjIQOClIQkJUOyu4ICFO4KNwRQWQEISpXBAQlQ7N1JNTqB4lpBB0IMgp1MBJk6zuMcVFBsC73aD9SpJNukQk0lbMTi3Zr9u4hTfV/wDDhWSAfz1HGfkAFb45w+kacBoGUWgQs+t2qbRblJl256lc7xbteALnXqtF0qRje3bDc7WP8KSlxM2B2XLN7THOe7pueT+UNJXTYbg1etRFQ0SzoSJ9lhz+Pe0XY5stuxRyi33yXO8Y7TimA5rpLXhpHMSQfofZbHAe0AeK+Dq0mh7Kge15kO8OmU+seq834tgXU6tTvfEe8fMWk5tR09EQ8NachyzP0a3F+0ra1P8AdvLXSehAgkeuYedwuaxeIc8y9xcTvM6/YUZpE6A30H3qrmGwZDh4O8fr3cE5f9UfRa4QjBUihyb7ImUCGB2gdN4+KNgtTAcLfXIqfDSBgSbmNco1PJPiKLw8vxNKSYAFwKQ38Ijyv7cvU+xvZKm6myu9we0iabQRljm6Pp7pTk10OMbZD2W7Jd5D6jctIXDdHVOp6LvWNAAAEACABYAckk6rjGjQkOlCSIJgMnSToAUJiESUJARkJiFJCEhMAITIiEyBAlAVIQhIRQyMoSjIQkJUBE4IHBSkKMhKgsicEEKUhDCB2c1gq76ZBpuLdNTDbgEzO3RbNHtXlOWoGujVzTE+miysRijlytGlzYGSf7Km4QNbW2A12SW+yXS0dc7tLSyEsJLos2Df10XGca4u9jXVTTe93RhOXYabafeshdHK3zKmoUXEHLuBEE/OVZGSRVJOR5pxPtDWxIyzlbM2FyepVjsx2dfXqi2aDuJC7fG8Lo1ARUpNJJkOAg/7hBOy0+zuKpYUQKJj+Kbj3AU/kVFfxu9m5wPs3Tw7QSxpfzgW8lrwqtLitJ4kVBpvaPOVN+0Ny5swygSXSIA1mVTZqpJUitieDUnye7aHkHxxcHnKwuDcFo1XPFei1z6biRmvYmHW6OHzC2KHHmVASwEiTBNs0Kk7F3e9gynNmEi4MNBBGl/PdXRxyaKJZI3ou/8AbeG/9anYz8A1Uv8A0akJyMaydcrWg/RS4HGCqwG03BE6EKyFU/xlq3szKvZqg9pD6YdIiTqPIrC/6dW4YZoQ6jOhsI2D4+E8nD1XYwkWyIIkHUHdCdA42UuE8XZiWkskFphzDZzT+o6q/C5nF8PbhqwcwwHNJaJPgjWOnz2WVxTtXUMCm5wLYcHhoDTldJa/ziOV9dVNpdkOTWmd4TGpHunheeDjDqtUGu4saWPDw3xh4cDBGgzABojW+62+G9pqFEmmDV7sRkLgXkE2InXLvfS6TSGpX2dSnVGjxug+MtZl+Zj6xCt08Q13wva68WcDeJi3RRJEiSUJIChIUSYoFQBCEoyEJTFQKEoihKAAKEoihKAAKAoyEJCiOgCEMIygQOjjyBMZoJLfCTAM3JBnXdXXYfLTnW1rfmNj7Kq7FgEGRckZTJDCL7wYi2uxSrWY1jarZkZREbmYjmbbqpMkCyiSZIMCPbYqRtW0GwBte/IC3WVLGUnwktG+9tJv1BVYPa4gjW56a2CdhQwpujy2yk/enJOXG0G0TcAQSYjySeGgmZF7CILpEwB5FQEnnGYSLiAPMoTItDh83Jt56W0SZTk8hymxG6hq4qRoSTtlE30jkfopcLqM4s0Xjw35AmRIsNNk7I0SF5geKzScvP0/QIm40tJhucEXGYlxgWgquHTtpaJ97n6KUMvoTGseGCfropKbi9CcU9F9/E6bGEuL6bmhpDXtyOdJDZuIIHOPVLEYwvpE53PDHts2abhBIyktmNfoqeMaHgsNJjpIILruGotPOdAqFPh4M5gQbBxktzRoDpmOgvyVrzWiKxUdLwntBWdTPhaRT/PUffLsHERLpgTG/qhPHsTUdDSwa/CGkQNw4kyIBvosXD1SzwhxygyLAlp2Obdu8X6IcRmcS5zy+d3OBJMAAXMlV2ieyfEYo1Lue55m5LieenIdExf4Ya3ztrsb6qvhqNR8/CINwRJIFwC7MIGt4Vhxa06EHkHS3S7pM/3VdpuixJxV/o9PDCCSbg8p/X6IKmoMHTmQOmpgqbvZyz4YB21G0FDUqCScwtAmZMxpAmP7KTYqAFRoAAa4a3MeK+wiRtuoxRymWtAOpcLH3CRdnufCZ5/Fy8yrDqogNMkgX1MJqRFxRLhsfVp5e7xFQAaBxDm35ggiFv8AD+1wIArNuBdzSL7/AA7W6risVh3F0trFoBk/DadiMni8vmrtNjtJn9OgU+S9kafo7qj2goPsKrQeTpb9bK8yoHCWkEcwQR8l5waUTcW1uOvulQqObem4tkD4XEH3CVp9E3yXaPSChK4yj2nr0vid3g/maJ87QVoYftowj95TOsSwyPYwR806YckdCQgKzafanDuF3lvRzDPylDW7TUGiQ4uvEBhk+8WS2Fo0igKgo8UpPYHCoADHxENIJ0BBViJ0UbJJAFMVJlTZUWOiIhBCmLUGVKwo4E1BUMuJEGXAaOcD8XkT/hW6ZBLSI+LK11pjQHn69dlRosiSLEgC0C5nQRbyVqk8FoMQWM1BiZJ5dLLOn+EqolxNYUxlH5mDwl2m7S6NBMGFHTaZ5tzAZg05Sdx1Fz8lRxeL8TvCDld10sALeXzV3CUodAMQ/J53N+lrKa6I+wK1WHjQi4zacj7/AFTVXsz+IOaLeIQ7TaNuaCiZNSwlomYm9xN949Oir1WF5EuNtebgQcwJ8rTCfYdbJ6RgOhznB4EFxFwZ0G1p91MKrZMxA2H5Z03581DXflgNES3XzH9AAtDDYMPaBIDnNLi4tk+EaR9wnWhMomqLRv8AmzaR9j2UtNuaA4xItc7Tpe1/qq1ZkVGRo4x1Hqr9SjGUa5reVxp7oaoSHMtcGgy5okt11nfy3UNWqXuvAGYC9/NFVL21C0VDAkaCYH+EWJp92BBv3QdO05gNPWUuiVWR1akPaCywEgxrtNtLwoa1TIC2W7mL+ExMEj76K3TLe5dULJLS2PERyJ0Wc8DMCBADXEicwdFzmnnKGwZZ4fVECXnKCS4WudBHP/KN1IAA2Em5MkAOk+Ea/eqo18VmcBETlHOJ5COg9lFUrHNe4c4t626qPKK6JXa2aTaGW7rzsXCLeVvqrFel4XQCHOA8RNz0vt0VbDvFR7gWiWkMnmGCBbZWsRUjnOkzy9FKO9kWyvToHQQTERMyN9D6+ikqU4DvCfCPiBMf0N5Vap4X5drTbWQD+qmqYqQLGWHWdbDb391JugXQDGwDpyB2H9VDUrG5abbkXmdBa6irYk3A5zr6f3U7nd40FwBiwtFvv6oUrBoalUDiLR0tyKstpWkZfe4G567IsOy0Ax6cx/ZVKz8onU5SOVkRVdBJt9kuItAN7ctPNRVKg0AM9RaD6qSk3M9gmJHKdlUqjxH/AB9PNWJlUkTMZnItPICfmr4aKbPhgA3uAJjZZ1Crldab+HXnafkpsfVPe5NmyPYa+cqSkQcRVsTcFjYnfUx1JVeriiWxLxaLkgD5qw1uwtIkzeYEqOuLAi0mFZHIyEoFX9ue0WqO8P8AOY6WVdvF60/+WobX8bt/NFVw+d4bmi06forWIIoU8waCWgOvueqv09lDbXsgZxSs02q1AeWdxjpdH/3BiP8A96n+6PqEDmGpLnPJt5RKdrIEQLcxJ+qHx/A5y/Wf/9k=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fr-FR">
              <a:solidFill>
                <a:srgbClr val="000000"/>
              </a:solidFill>
            </a:endParaRPr>
          </a:p>
        </p:txBody>
      </p:sp>
      <p:sp>
        <p:nvSpPr>
          <p:cNvPr id="163844" name="AutoShape 4" descr="data:image/jpeg;base64,/9j/4AAQSkZJRgABAQAAAQABAAD/2wCEAAkGBhQPEBQUEBAUFBQQDxQUFRQVEBQUFRAUFBUVFBQUFBYXHCYeFxkjGRQUHy8gIycpLCwsFR4xNTAqNSYrLCkBCQoKDgwOGg8PGiwkHyQsKSwsLCwsLCkpLCwpLCksLCwsLCksLCksLCwsLCwsLCksLCwsLCwpLCwpLCwsKSwpLP/AABEIAL0BCwMBIgACEQEDEQH/xAAcAAABBQEBAQAAAAAAAAAAAAACAAEDBAUGBwj/xAA9EAABAwIEAwYEAwcDBQEAAAABAAIRAyEEEjFBBVFhBhMicYGRMqGx8AdCwRQjUmLR4fFykqIVFjNUwlP/xAAaAQACAwEBAAAAAAAAAAAAAAAAAQIDBAUG/8QAJREAAgICAgIDAAIDAAAAAAAAAAECEQMhEjEEQRMiUQVhI4GR/9oADAMBAAIRAxEAPwDrAiAQhEFxztDpJ0kAJJOnhADJJ4ShAhk6eEoTAUJ4SSQAoTQnTPcAJJAHMmEwGSWLje2GHpEguLiNQ1soMN23wrzBqZD/ADtIHuJHzVvwzq+LK/lhdWjcTJUqrXjMxwcDoQQQfUIlWTBSTwkgBkJRJFAEcISEZQlAEZagIUpQFAyMhCQpChQBGQoyFMQgcEDISEJClIQEJiIiEEKUhDlUkBtBEEIKIKoB06SdACTpk6YDpJk6AHSTJ5QAk6aVwXbLtmTNDDE3s+oHASNw0q7FhlllSKsuWOONs2OMdsctR1DC0zWrBpJy6MjWbXhcpxHB42o01cQKhbJMGcrBP8Oy6z8HezLXOfiHGXZsokQQBz85Xq+I4cyo0tc2zhBi0hdOMYYdRX+zlSnPLuTr+j5pZRkmD+WTbbn99Eq2BG0m45eq9i41+F9AsccOCx2oIcbRtG4K8rxuHdhavdVWS4mBMiWm0xaYMhXLIipwZmUeI1cG+adUsIOgNnH+ZukHmV33Zrt5SxQDasU6hMfyOPQ7HofdeV8ZzMJDyTeQbb3GhVPCYvxQDBM32/wqckIZe/8ApfiySx9H0RCS4rsB2pdWHcVjLg0lhJv4dWE78wu1K5eSDxy4s6kJqceSGTJ0lWTBIQkIyhKAI3BAQpSgIQBEUJUhCEoGAUJRkISgCMhAVKQoyExgEISjKGExGmCjBQBEFAAwUUoAiCACToU8pgOkmlOgB0FWqGiTsiWTjMWKjso+Fv8AyPP/AE9U4xbKsk1BWZva3ijhh3QcueQIJsPMenuuFwuGkaCwsZ1i15MSvRq1IVGmmWZg8RAAJPlCyqv4eVHu8FTumn8rszi3paOmq3ePnjhi1PRzMsZZHaOu/CfEAYZzS4Zm1CS3NeCBeNh/Rd4ysDHI7r5//ZuJcGcXMayqx1i9rfhbIAk69bToul4f+JtKm+BUBY8TlLoIdafDEgTNyAruUZ/aDsEmtM9ecVwv4idljjabXUo77DvLgAPE9pBaQDzuYW1wntHSxDA6jUDgeRuPMLQMPMnX6pDo+W+M41jyWOoPFQ1coMANyQRAtOYOixnQ7rEfRdSfGnIxII6L6P7U/hhSxpdUoZaVZ0y8NEOPNw/i6i68h7TdhsTgKYdiKQDe8LQ8GWknYcphSuyLRQ4XxA0iyrTeHGnBjLlcyCNeYm08l7TgcX31KnUAjvGNfHLMJhfP9DA1Ic5g8EHWRmtsBMr3jgFLLhKDcwdlw9MSNDDRcLN5O0jV4t7RfSSTLEbRJinTIGAUxRFCQgACgIUhCEhAEZCEhSFCUDAIQOCkKEoAiIQwjKFSA0AiCYIwlRGxBEEwCdFBY6SUJIoLEnTLP4xxDu25WnxP/wCI3KKsUpKKtgcR4iM3dg6CXRsORUWBwrqseAATpb3PVUuEYIlxcSTJknboJK67h+Gj7/qp5ZrFGkYLeSVst8NwbaWgE84Eq28SdELBCdgXMlKUkaEkg30A4Q4A+d1xvbX8NqGNpl1NoZWbdr22kxYO6LtUlmucJqUNMlpqmfL9LFYjhmJcM72PaYm7e8aJAzD+Gbr0vs7+MVN+VtYZCBckmCbbn1Oyr/i92YzvbXptu6zwIGn5vnHmQvKnYOJgGx5ffJeo8fL8+NS9+zBNcJUetdovx1c3w4FpkOu94blIHJsE38wuI4j+I2LxlZv7TiJplzS5oYDTYARo0Db7lc1kv8Pv7q5TwpdqDrOWDEkjMQBYaAR/RXURs7jB4/h1QRmDHHSDDJ5gGCzXddHwLi7qBbSrODqJIbTq2/dk/Cx/8p0DvTyzuwPZnDvwjjUosqd68hwcAYymAOi0Xfh3RYZw9WtRBmaebvaLgdQWPkx5EKmWWDuEkaY4pqpxZ1RTKPDUixjWlxcWtALjq6BEnqpFgZuEmKdKEgBTIoTEIGRkISpCEBCAAIQlGUJQMAoSEZQlAEbgghSFDCkBoAIgE4CeFOinkMAnTwnhKh2MknhKEUFgOcACToFxuKxRq1zAkucI1hjBYfr7rs3Ma4Oa47aTsuE4th2UHEPc4MNUAMpn95XuAKYP5W6Au5W3MaMONPcjJ5GS/qjouCfvD4PgYYNQ/mI1y9LrqmYkAQFjcLoOygODW2HgbZlMfwjmVospBp5rkZ5yyTcn0ThFRVF9r5U7BCp05V6mRuq0039iYQMpiDzTOqRogc8pOS/Aoxe1XD21qDw4TLSNNjqvCcdgRSe9rHZw0X5tuYDo3H6hfQWPqw0zpH2F4h2kw7W4t+WYeZ0gHb1C6H8bJpuJRnWrMFlAkGdpjkYv6XsrvDKh1DCc2oA+/dW8Lhg55YTByGLSHOH2F6X2Q4C2g11QtaS4ACROU763BEkLo5/JjhW+yiGNyKH4f4F9Gi8VBBe/OG8gbfOJXVKhh6wOIqAbMHyP91fWBzc/s/Z0cSqNDJ0kki0SSSSAEmhOhKQDISESElAyMhAQpCgKAAKEoygKAAKFGUCYzVARQnATwtVGOwYTooTZUqJWDCCtVDGlx0aJUsLD7W4vJSDBq87cgnGFuhSlSs56vjXVKpfLmyYEEjzvyi33BscA4KcZUbWeS2kx4cwgkOrOE/8AATvqTA+FNwjhvfkZvgGvU8p5QT7jmQu84fQa3QANaIH9lDyvKUf8cTNjx39mPToRYCApKLQnr1YsE1ISuHPJvRrSJ8yJrkLW2Ql6ocq2yaRPKjfVhQd7dUMbXzNe0mJaRINxIixUufNaCqM3jXaBjjknMCYMFcNxbADEVctBrn/zRYeKLlYnEKb21XBr4AsRmMBs/OF2HY804/dS6+UzfKBtPqu3weCCmmZL5umW+C9h2025qpGaQQBfIPNdLjsU2m2GmA0XjoLAJqlfJ7bcyuf43jgCWtMk2jmdgFzHknml9jRxUVovdnZcarzeX5Qeca/otlVuG4PuaTWbgX/1G5+atQunVE46Q0JQnSRRKxoSTpIoLBKEhGmRQWRkISpCgcEqHZGSgKMhCQihgFCURQFAwShRFAmBuQlCJJbTCMlCdJADQuE7bY6auRuohggaE3dHWJ9cq7nEVgxjnHRrST6CV5tQqGtjG5rnxVXdNI93R/tKL4pyIT3o7DgVAMY0HXfqd/mtzvo09lz+ErwLLUw1WfZeeyybZpiqRo02SCSjpv1VVlW8FE19ys0pE0ifvbQoH1kFSpZValWAss/7LUTPrwDOy4/jPaANNQSBlYekkzAHoPmFt8Q4i2m0lxgarzPtzjKf7Qx1I6tDnA89rct41XT/AI/DzybKM8uMdGRhq1Oo4989znO5EABzrmT5x0Er0/s3h20aIZTEQOUSTcnnJnUrzLg+HdiXNbOUAzmDQDIMjKNST96L02k0UxqTA3O+5P8ARdfzXriZsC9lnHYyGGCbam3qqXZnBHEVjVd8FEw0fxP1n019lmcQc6rUFNmriBAEXO3sfmu94Zw8UKTabfyi5/icdT7rL42L2Xt2yeE0I4ShbKJWBlShHCaEUFgQmhHCaEqHYKYo4QkJUFgEICFIQhIRQWRFAVKQgc1KiVkRQFSEICEUOwCoyFKUCKHZuwlCJJabM1AwkihNCZGjG7VYjLQj+MgHyFz9PmvNey3EDVxWIcNLNn+VpgD1JJXV/ipxPuaFNrfjqOLWjqQsDg/Cm4LDtEgveczz12ClKN42USf3Opw1fZaWCrrmqWIvOy2KdWADzv5LgZY0bImx3l5UgryFkjFjc7KI8Ri3RZJY2Wpmm7FDmsnivFu6E6kyAOt1SxXFgCL2II6zyXI9puO5HEhwJaMpbMEk2BLdRHPqPSzD4jySRGeRRRk8a7UVK0ODsoYSYO5BDQAN9SVitxfeVDUqkn5ydh+qovdnNtB/YK/UblY0CLGWxq7mSN9h6L1EMcYKoo5spN9nTcN4y1ga5lANq1CAAATDTaQJ3iy6irjcrLnTf8od/C3mfJcpwMupPMt8YYA4T8BMWJ3dzjTTy7fsx2dOIeK1eTTafC06PI/+VjzR5T4ovg2kaPYzgRaP2iqPE+cgOoafzeZ+9V1SSSujFRVErFCUIoShOiVgwmIRkISEqCwYTQihKEqHyAIQkI4SyooLIiEJCkLUJCVDsjIQOClIQkJUOyu4ICFO4KNwRQWQEISpXBAQlQ7N1JNTqB4lpBB0IMgp1MBJk6zuMcVFBsC73aD9SpJNukQk0lbMTi3Zr9u4hTfV/wDDhWSAfz1HGfkAFb45w+kacBoGUWgQs+t2qbRblJl256lc7xbteALnXqtF0qRje3bDc7WP8KSlxM2B2XLN7THOe7pueT+UNJXTYbg1etRFQ0SzoSJ9lhz+Pe0XY5stuxRyi33yXO8Y7TimA5rpLXhpHMSQfofZbHAe0AeK+Dq0mh7Kge15kO8OmU+seq834tgXU6tTvfEe8fMWk5tR09EQ8NachyzP0a3F+0ra1P8AdvLXSehAgkeuYedwuaxeIc8y9xcTvM6/YUZpE6A30H3qrmGwZDh4O8fr3cE5f9UfRa4QjBUihyb7ImUCGB2gdN4+KNgtTAcLfXIqfDSBgSbmNco1PJPiKLw8vxNKSYAFwKQ38Ijyv7cvU+xvZKm6myu9we0iabQRljm6Pp7pTk10OMbZD2W7Jd5D6jctIXDdHVOp6LvWNAAAEACABYAckk6rjGjQkOlCSIJgMnSToAUJiESUJARkJiFJCEhMAITIiEyBAlAVIQhIRQyMoSjIQkJUBE4IHBSkKMhKgsicEEKUhDCB2c1gq76ZBpuLdNTDbgEzO3RbNHtXlOWoGujVzTE+miysRijlytGlzYGSf7Km4QNbW2A12SW+yXS0dc7tLSyEsJLos2Df10XGca4u9jXVTTe93RhOXYabafeshdHK3zKmoUXEHLuBEE/OVZGSRVJOR5pxPtDWxIyzlbM2FyepVjsx2dfXqi2aDuJC7fG8Lo1ARUpNJJkOAg/7hBOy0+zuKpYUQKJj+Kbj3AU/kVFfxu9m5wPs3Tw7QSxpfzgW8lrwqtLitJ4kVBpvaPOVN+0Ny5swygSXSIA1mVTZqpJUitieDUnye7aHkHxxcHnKwuDcFo1XPFei1z6biRmvYmHW6OHzC2KHHmVASwEiTBNs0Kk7F3e9gynNmEi4MNBBGl/PdXRxyaKJZI3ou/8AbeG/9anYz8A1Uv8A0akJyMaydcrWg/RS4HGCqwG03BE6EKyFU/xlq3szKvZqg9pD6YdIiTqPIrC/6dW4YZoQ6jOhsI2D4+E8nD1XYwkWyIIkHUHdCdA42UuE8XZiWkskFphzDZzT+o6q/C5nF8PbhqwcwwHNJaJPgjWOnz2WVxTtXUMCm5wLYcHhoDTldJa/ziOV9dVNpdkOTWmd4TGpHunheeDjDqtUGu4saWPDw3xh4cDBGgzABojW+62+G9pqFEmmDV7sRkLgXkE2InXLvfS6TSGpX2dSnVGjxug+MtZl+Zj6xCt08Q13wva68WcDeJi3RRJEiSUJIChIUSYoFQBCEoyEJTFQKEoihKAAKEoihKAAKAoyEJCiOgCEMIygQOjjyBMZoJLfCTAM3JBnXdXXYfLTnW1rfmNj7Kq7FgEGRckZTJDCL7wYi2uxSrWY1jarZkZREbmYjmbbqpMkCyiSZIMCPbYqRtW0GwBte/IC3WVLGUnwktG+9tJv1BVYPa4gjW56a2CdhQwpujy2yk/enJOXG0G0TcAQSYjySeGgmZF7CILpEwB5FQEnnGYSLiAPMoTItDh83Jt56W0SZTk8hymxG6hq4qRoSTtlE30jkfopcLqM4s0Xjw35AmRIsNNk7I0SF5geKzScvP0/QIm40tJhucEXGYlxgWgquHTtpaJ97n6KUMvoTGseGCfropKbi9CcU9F9/E6bGEuL6bmhpDXtyOdJDZuIIHOPVLEYwvpE53PDHts2abhBIyktmNfoqeMaHgsNJjpIILruGotPOdAqFPh4M5gQbBxktzRoDpmOgvyVrzWiKxUdLwntBWdTPhaRT/PUffLsHERLpgTG/qhPHsTUdDSwa/CGkQNw4kyIBvosXD1SzwhxygyLAlp2Obdu8X6IcRmcS5zy+d3OBJMAAXMlV2ieyfEYo1Lue55m5LieenIdExf4Ya3ztrsb6qvhqNR8/CINwRJIFwC7MIGt4Vhxa06EHkHS3S7pM/3VdpuixJxV/o9PDCCSbg8p/X6IKmoMHTmQOmpgqbvZyz4YB21G0FDUqCScwtAmZMxpAmP7KTYqAFRoAAa4a3MeK+wiRtuoxRymWtAOpcLH3CRdnufCZ5/Fy8yrDqogNMkgX1MJqRFxRLhsfVp5e7xFQAaBxDm35ggiFv8AD+1wIArNuBdzSL7/AA7W6risVh3F0trFoBk/DadiMni8vmrtNjtJn9OgU+S9kafo7qj2goPsKrQeTpb9bK8yoHCWkEcwQR8l5waUTcW1uOvulQqObem4tkD4XEH3CVp9E3yXaPSChK4yj2nr0vid3g/maJ87QVoYftowj95TOsSwyPYwR806YckdCQgKzafanDuF3lvRzDPylDW7TUGiQ4uvEBhk+8WS2Fo0igKgo8UpPYHCoADHxENIJ0BBViJ0UbJJAFMVJlTZUWOiIhBCmLUGVKwo4E1BUMuJEGXAaOcD8XkT/hW6ZBLSI+LK11pjQHn69dlRosiSLEgC0C5nQRbyVqk8FoMQWM1BiZJ5dLLOn+EqolxNYUxlH5mDwl2m7S6NBMGFHTaZ5tzAZg05Sdx1Fz8lRxeL8TvCDld10sALeXzV3CUodAMQ/J53N+lrKa6I+wK1WHjQi4zacj7/AFTVXsz+IOaLeIQ7TaNuaCiZNSwlomYm9xN949Oir1WF5EuNtebgQcwJ8rTCfYdbJ6RgOhznB4EFxFwZ0G1p91MKrZMxA2H5Z03581DXflgNES3XzH9AAtDDYMPaBIDnNLi4tk+EaR9wnWhMomqLRv8AmzaR9j2UtNuaA4xItc7Tpe1/qq1ZkVGRo4x1Hqr9SjGUa5reVxp7oaoSHMtcGgy5okt11nfy3UNWqXuvAGYC9/NFVL21C0VDAkaCYH+EWJp92BBv3QdO05gNPWUuiVWR1akPaCywEgxrtNtLwoa1TIC2W7mL+ExMEj76K3TLe5dULJLS2PERyJ0Wc8DMCBADXEicwdFzmnnKGwZZ4fVECXnKCS4WudBHP/KN1IAA2Em5MkAOk+Ea/eqo18VmcBETlHOJ5COg9lFUrHNe4c4t626qPKK6JXa2aTaGW7rzsXCLeVvqrFel4XQCHOA8RNz0vt0VbDvFR7gWiWkMnmGCBbZWsRUjnOkzy9FKO9kWyvToHQQTERMyN9D6+ikqU4DvCfCPiBMf0N5Vap4X5drTbWQD+qmqYqQLGWHWdbDb391JugXQDGwDpyB2H9VDUrG5abbkXmdBa6irYk3A5zr6f3U7nd40FwBiwtFvv6oUrBoalUDiLR0tyKstpWkZfe4G567IsOy0Ax6cx/ZVKz8onU5SOVkRVdBJt9kuItAN7ctPNRVKg0AM9RaD6qSk3M9gmJHKdlUqjxH/AB9PNWJlUkTMZnItPICfmr4aKbPhgA3uAJjZZ1Crldab+HXnafkpsfVPe5NmyPYa+cqSkQcRVsTcFjYnfUx1JVeriiWxLxaLkgD5qw1uwtIkzeYEqOuLAi0mFZHIyEoFX9ue0WqO8P8AOY6WVdvF60/+WobX8bt/NFVw+d4bmi06forWIIoU8waCWgOvueqv09lDbXsgZxSs02q1AeWdxjpdH/3BiP8A96n+6PqEDmGpLnPJt5RKdrIEQLcxJ+qHx/A5y/Wf/9k=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fr-FR">
              <a:solidFill>
                <a:srgbClr val="000000"/>
              </a:solidFill>
            </a:endParaRPr>
          </a:p>
        </p:txBody>
      </p:sp>
      <p:pic>
        <p:nvPicPr>
          <p:cNvPr id="163846" name="Picture 6" descr="http://vivreagambais.free.fr/wp-content/uploads/mesange-charbonniere-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2160240" cy="1622715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35496" y="5805264"/>
            <a:ext cx="4752528" cy="830997"/>
          </a:xfrm>
          <a:prstGeom prst="rect">
            <a:avLst/>
          </a:prstGeom>
          <a:solidFill>
            <a:srgbClr val="FFE4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>
                <a:solidFill>
                  <a:srgbClr val="000000"/>
                </a:solidFill>
              </a:rPr>
              <a:t>Milieux agricoles :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i="1" dirty="0" smtClean="0">
                <a:solidFill>
                  <a:srgbClr val="000000"/>
                </a:solidFill>
              </a:rPr>
              <a:t>vanneau huppé, Buse variable, Bergeronnette…</a:t>
            </a:r>
            <a:endParaRPr lang="fr-FR" i="1" dirty="0">
              <a:solidFill>
                <a:srgbClr val="000000"/>
              </a:solidFill>
            </a:endParaRPr>
          </a:p>
        </p:txBody>
      </p:sp>
      <p:pic>
        <p:nvPicPr>
          <p:cNvPr id="163848" name="Picture 8" descr="http://www.papysauvage.fr/vanneauhuppe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3884142"/>
            <a:ext cx="2232248" cy="1635820"/>
          </a:xfrm>
          <a:prstGeom prst="rect">
            <a:avLst/>
          </a:prstGeom>
          <a:noFill/>
        </p:spPr>
      </p:pic>
      <p:pic>
        <p:nvPicPr>
          <p:cNvPr id="163850" name="Picture 10" descr="http://medias.saisons-vives.com/imgupload/image_99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83768" y="3925319"/>
            <a:ext cx="2232248" cy="1676216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4679504" y="3068960"/>
            <a:ext cx="446449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>
                <a:solidFill>
                  <a:srgbClr val="000000"/>
                </a:solidFill>
              </a:rPr>
              <a:t>Forêts :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i="1" dirty="0" smtClean="0">
                <a:solidFill>
                  <a:srgbClr val="000000"/>
                </a:solidFill>
              </a:rPr>
              <a:t>Pic épeiche, Rouge gorge, Grive musicienne…</a:t>
            </a:r>
            <a:endParaRPr lang="fr-FR" i="1" dirty="0">
              <a:solidFill>
                <a:srgbClr val="0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60032" y="5766355"/>
            <a:ext cx="4283968" cy="83099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>
                <a:solidFill>
                  <a:srgbClr val="000000"/>
                </a:solidFill>
              </a:rPr>
              <a:t>Bâtis :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i="1" dirty="0" smtClean="0">
                <a:solidFill>
                  <a:srgbClr val="000000"/>
                </a:solidFill>
              </a:rPr>
              <a:t>Tourterelle turque, Hirondelles, Moineaux …</a:t>
            </a:r>
            <a:endParaRPr lang="fr-FR" i="1" dirty="0">
              <a:solidFill>
                <a:srgbClr val="000000"/>
              </a:solidFill>
            </a:endParaRPr>
          </a:p>
        </p:txBody>
      </p:sp>
      <p:sp>
        <p:nvSpPr>
          <p:cNvPr id="163854" name="AutoShape 14" descr="data:image/jpeg;base64,/9j/4AAQSkZJRgABAQAAAQABAAD/2wCEAAkGBxMSEhUTExQVFBIXEhQXFBQQEhQUFBQQFBQWFhQUFBQYHCggGBolHBQUITEhJSkrLi4uFx8zODMsNygtLisBCgoKDg0OGhAQGywkHyQsLCwsLCwsLCwsLCwsLCwsLCwsLCwsLCwsLCwsLCwsLCwsLCwsLCwsLCwsLCssLDcsMv/AABEIAPYAugMBIgACEQEDEQH/xAAcAAADAAMBAQEAAAAAAAAAAAAEBQYAAgMHAQj/xAA8EAABBAEDAgUCAwYFAgcAAAABAAIDEQQFEiExQQYTIlFhcYEyQpEUI1KhscEHFXLR8GKSM1NjgqKy4f/EABoBAAMBAQEBAAAAAAAAAAAAAAIDBAEFAAb/xAAqEQACAgIDAAIABQQDAAAAAAAAAQIRAyEEEjETQRQiMlGBQnGRwQUjYf/aAAwDAQACEQMRAD8A5YejMPZGv0dtdEVhzCkXJOKSPhx9fEJtkjqOBt6JM51Kn1iUHopqSIl3C5efGlLQ1Nn1jiioGkonT9Kc5UWBotdkMONOT8D7oRsxjS74cfrAVL/ltJdmYux1hWfha2CpFFpsQoLvmYoLSk2DqICPl1EELopx60LZJ6xpVEuCV4823gqvmduBUtq0NO4XJ5eFY33iFGV6Nn5YpJpW7nWuzoijMLEUjyuYaVATcM+y+PxT1VVBiClxycFC5BUJcGIpqzhbQMAXR9KTLma/KNjJpAGc80koslOc88ITTWAu5RcdNox/uE4MxaEXNqJDV8zMXaLHshcaFx6jhX4cM4yo2c0kLM3US4lA/tBVTHojHHpwmQ8MReypjwJvYh5kSUmbIO66Y+c89yvksVrMaGio4ZJNemxjYwZGXhdYMSjymWm4vARE+OR2VMMbuzZJJHfSIgqjGhCjMXL8s+pUmFqYI4XWxSjRM0xjlQAKb1VlivZO5swEJBnvLjwtytUHjJnMc4HhcsTOeDzynMuNwUtkjAXMyy6S9GrYb/mfCAmm3FCZEtID9u9SXmk5xMjSHjYwiISAlUGYu/7UFBXVBFBBOKWuROKU+7KK1OYSt9PHTNyqPCGhzS7hDZUvVa6W23fdNxYY5HTMc6Gj8R70IIJIngkcKz0/FG1LNakaLB6q3Lw4YodkDHK5OjIJw8UU2x8YbVKYWSGmk2k1NzRx0K9xeQuv5jMit6OeVmGF/wCG2319kyZrYocdkvYRJ15vqmjMJlD6JsZZG31loykSZWkX4guZlXMzUbXLjpjVotdNcKCaEAqOwNRHunMWqCuv812MU4pbAlbPmqwhIYc50bqvhMc3PB7pBI63WkZ8iTuJkYsp8fUC6k1igJSjw/iXRKs8bE4VWGMpK5GyaQgzcf0lR+XPRIVt4ik8tp+ij2aW+Q2703dCuSByT8D5XN5sLyJI2Fy8FOQ6wk7z6lVnTmOdtZIHnodhDtp77iOAgsrw4Qf/ABW37Dk0fYAoIQktMN4peoVwS9keG2LtMcnS8fEaDKXOeRYa70k/DWDlCsc15trNjT+Umz91RjwKQEk4rYP04K6NZaIn09xquv8AZF4eE6q2pEuPKLejFJCp+ISFyw7jeLHdUE+MW9QuWHEC4WhxNd+t7MZT6bLbApbxIT5issNjQxSPicesUuhz1/1JAY1sSRuIKbwSWOUTp2j23ch9Ri2KCeGWKHdjFK2fYJNpsI4aqkpkWUoI5Mi8YZwcxcJGLs16+ubaoySX0CmAiQg8JlDG5w7rvpumbjaqsXSBXRW4eNKcbsFzSJJsBRcWGCjNUxvLcuWPOEjrUqf0EpFNokAACrcRopRWn5oCpcXUBXVdnj54VQnIrF/iRzA9rXdK3H6DopTVuRI8uf64TGC38MQ6gjjr0tO9YPmSyOBHpj2tbYFnlxo/okebmvLGtZG9xLQdoY9x56cAUPrahzybyNxL8MEobI3RMLyvMdLK9zpCL2W013JcU3x3mQ1jERxtG0vI3SOdfJbf9V0y9DyJwWvcYdjLcZANw3dAGDoPvaObpL8aPYXNeSCA9g2iyPbtwtVTdsyb6KiMna4yOILn81vcSSa+Sn+isJq2lEYWK1vX3VBpUbSeKT4YqdpkMpWwrTcLdVhPYtKHsiNPxaTmOLhXRgmtgE5n6QHNqlDalhOgdfVtr1x8YIU34i0sPaRXZR8viKS7R00HGX0yMj1wNbSSZmcXvvsqTE8M9jytM3wtXRRTw8iaXYNOKC9Jzmhg9qSPUnGSRzh0vhLsuF8R2ld8WQkWsnOWdLHJeHuvXYLLJS5/tyGzHEuP1QuxR/GgrDC9FwOQMiIwX8hZ1s8XfhzFsBV0OJwpnw4/gKwikFL6PjKoIRNkt4kwA4KHkcWkheja7KKK8x1HJt5XK5+Lq+yGwehhj5qYM1MgcFSwlKP0tjpX7ew5cQL9I/v0UkJSboP1lZGG7Le424GgOSeOiSZWsZbpnMilDGDaSb4DG3Y3H27qmdM3a14hlk2k7GNIbGKAFyu+vUIZ2DHAyTLyjEWFhbHFDXli/wAoP5iT3VajRZ9CTCa+TaXyl/mmTY4DmZrAAdwPSwOPqmmVkMMNju8jn+JnDvvSFwc14lhM7BulDv2d7WkjHa+mtAAFVZB+y7Ojc+DJ3Rls0Ly4OA9L3sF7wP8AqHBHymqLqkKmrJzLms8J94UN9fdKII2yAObXN20G9pvkHuB8J7pEexS4cso56kTyhou8VwARzZVIv1PaOq1j8Rj3XcWeKdCfjZYeag8xwKWQ6oHDqh5M6zS9LLF6NjjkOMWELXKgBWYj7ACNMXCaloCWjy/xlEAQK5tLsACqPsvRNS0YSGyFK654dcBcfBXOyYJQnLIth9k0kSuXEC8ge6z/ACly6Y+M9koDwevVW0eOKHHYKTDxvktvQTlR5lI/ldcd1IS0RG5SvQaLTQtQAHVU8eqiuq8xxZyOicQZrlZh5vWNMH47ZRatm7hQUwdNskol2Se62blhRZuV8ktjFGgOTTaVj4b09sOM81+9e3e7j8Md0BfYn1H7qfjlDyB7lXMLI3NkhcDtMTJHG677Q0f9qPAk7YyEfsFy/DG6As3A2x7Y4Wv2sp3JJP5j8r7HgRSMZC9pY3H8sbnCm2OoZfX2+6+4Ga6cukaG+aADjscSC2IW0lw+Tf6hNs2Bj5Ii+Ta8N3CIEU4tIJJHflWLYbYl1Jhhhe9hbA58oa0S+tjWB1N2D8pPx0U1LK/HgyIzb3PmomQ0ZPNoPDCO/WlS6uJTN5W3zIXkvc81UVUGsH3BP3U7k6Lsglh8wOJLntc/nZfPI+KKeo6FNivGeBM9jQdrA0W/h59PN8c80Eb5x7Jfh5LfLgu3u2FxkPHp3HzGg9yBz9kzlIaOFDy8dZFNGWLNUznDi+UjblPJoHuidQk9S002Hc60hzk9mIodOyHhvJR2nzlz0KGU1NtBxO/cqzhY3KXZs9knSoq9MHATMIPCjpGruVojfpqQh5sYORKxePE1qWiNdzSGbppHuqp4XPyQlvGvo22fn1sa6Utl8JXzF2VeG8aZRzUljCu7Xo4wT9CiMd1rk99LWB1ol+MSEjJjSejzOeDkkSN+vdXGFE6WJzmBxnjaxw9VNdUry1rvp1UFjRESN/X9ArrQ9S8jGyZ+zYRQ/ik3PDR/9QquMqQzH+lsaZhbkeQYmjbICZHNIa8NZxx8bv6JfEX/ALdknh2yKMMLj6mmjYA7A0EVisEIiyZ3NZtx2REDhvmOdZ4+pC45gkEsrgWbHsGx35t4B4PuFajWc4NVc+PzTwKduB623qFM6nmMJc4Dd5m1ku5xaPLDS70/NFNMnIcIwDVgeoN6bu6URYzHEvIBPGwO6NdtIuvunYxMwHw9m7oJQ4BvlOL4ARz5VcAE9e4+6D1nUyJHNaCAOn07Js+JoZG+Vo84uihdRoFvmXYb7WAkGuxHzXE9b5SuQk6ABhKXKh0eCgp/DbZCrMEUFFkjqkFF6s6PmG9rVY6OwcKADHGSx78fZWuhTGha6fDTjGmKyb2V0TeF0Qsc/C+tyQuha8E0whxXGScBK9T1UMBNqV1PxSA3g2eyVPPCHrNUWyx/bQTSKD1C+Fst0rtzvdXTRwPojxT7qz0lR4NI1BPkopjMEsnYbXzWOJY4ndklrvGUHCwo/EhJPCbT+jUqQ40nHsp6cP0oHS4SOoVDjAHhNxYuzAbJGS45S6rAY+vngpnoeW2aDDjIJ3ZJdK0fwM3EF3wDtT2TTm3urkX9+Co3R8zZHKWcSRyhrfan7CQf+5G8fxejsTuJYeJpock/spfte0NmFVRax1EfqEv1KK4g0ONBwc0g8gg319lMaxlOhp4Al3yS+r80cLx+8ZfsDZTLw84ticzeZA0elzv4eoFjrwi9VmyPmbndQhosgNBLjQ6/X4CAmmtxPz0WmQW2x7j+B1hv8T64+v0To+CJDOKDc4yTEl7ntEQ7MAtw49+qV60bcT7la4+U5rmNc65C9731yGhzSA0+1AAfqhsuSx+in5UtxRlaN9NhJKtNLwiWqY0KOyL916RpMQICLiw7ysFukcsfRxXRMcPC2lOoMfhYYwF1uiQnsKNQlLGk+wU4zxCPf+aY65rOO/fE2VvmDcNt82PZQ+Bhl7vi1zeZyJY5rqNhG0Ea1qLpTQ/D3SYM3EBVkmmgN+y4afpNEuPuuZLI5ytjFAb+FodjQqwZIUVkZflDhAnX3q/B/wAhDHHqwJYrYp02LewO4tws17913yNMBHRAaBrUZqMA3fpLeWkHnqqLeDwnuMKo1N2JMLSLPPRU2JozBXCM0/C7p3Fj8JuLDFIzJNvwTjBDVyZKGuTbJ4Utqr3B3CzL1hsGLb0ylilDgR8H+hXk2m5JZkZLOOrba7oQW7f6tarnTcp9ix3H6LzXWXbNTkaOj6Fe98j+6RKay3X7FGJdf8lTh5cAhcSaEjnCn/lfXqbz0RHhfFEeM8A7gLAJ7AdApnWssTweUBte0k2B+dvv80qPwO4uxJgbcWlvTqQW8FKX6f5Gy9EsYLnj/V9uq0z8ciW75bwy+gcfzV7ppgweou7bv5pLmZdzPku9thjfdxHH36fqnR8EP07R1EwsHqcA50jz1Mju3/y6LhCN3C6sZ+7fzZ3hhPu8DdIf1IH2XTCjoqLlPdHltjHTGbSFf6FNwFCxO9uvwqLSZ3cNHVHxczx/Rk8dl9HlCuqX6xkExPDD6tpr6qak1h7RyCOtF3cg0Ujz/EDi1zy4U3iufxXxQVMuTKSqj0cKRLZ2DkAh7PxEu6cE1Z/5av8Aw2Y3wteHNuvV6hw7uCvONV1Q7N28tfxtDeG9edzT17rlo+t7HkufYu6rqf8AZKnj7oY/T1nLkYOrgK9yEM7UGhhLRZroS0f3UPP4nDvxlvTt7X9Ukzdea70gO3EbRtJHLj6UmPGs1tFvnZDHfnAB6Uf+Ugt+N3mN9+nVJXaGG0HyuBNXXDdxHQD6pNJpWQCfwnk82OfnqmR42N+GMI04NicHF/JJ29Bx+itNHk3EFSWlaSZZoyDvj3+pvFtLQeR8Ku/A6x+idlfVpiiyw3UEc/J4UrDqoAXGbWueE2XLh009i+rspmvL0PJpgcbKE0vNscpo/UWNBJNULPeh7rnPJLIOSo+4+AB2Xi/+JMfkamHdB+6fx8O5/ovSX+MD6ixjevotxsgd3CuPhR2s6syabzZWMdLQAO3hrR+Wj1JtPwQcJW/AgzPxmMkL2gObKywBVh1df5pf4dklw9xc8sFtIa0AmRregN9BzSBl1IAk0L7cc/RAZeotf+Ig+1nkUmRikqQTyWy9myYXY/mtY1pdKRJG5zhRdRsH6XwlRZjiUuEY4aNghJc3d7v3c30/RTuLrzDBNC42XbXM+Ht619kJh+JBHf5ndBX4SPla4y+jzlEqdMkiYwtfHTRI48uslzj/AHKKGoQnhjWtPQg9lD5mqSTdGOdRFbWHp9h1WrcHNfyIZAPctr9bQvHe5A9kvC5Ouxxu9JB46t6WueR4koGiBxutvWia69VG4+h5YFllX/EQgs+B0bw15onkUVixq6TN+Qfah4pI9LLd34cTRPUd/dBY4zp/THE/aTz6aF9jZVX4AwYXxbg0F24hxcATfx8K9ZpvFgJrg1G4q/7inPdM84xf8NJ3tDpp2tcerQN20f6uiPi/w0hby7IlP0DByrbJJYOUnztToFczLy8sZdfBiiqsmsrwhhxN6yOPu5/9gEhyNIhDg5pe0gggXfI+oTrUs1zzwlhhcVkM2R7cgJf+HbO1SwTtv097Pq+GqfblS/8AkX/7XJ23GK6eSU+HIUVR7tI00LVBjSsc5tteeCK682qv/NceXkEj3sdOSvN2GaSjIHH+FxFAfbsUxhynVz+IdCQKLPt91c1apmVsq5s2O+L+/CAfn0acAPYjuT0StuYD2rp8jlAZeotF/H3SViivqwh07VJa61XSjwf91wf4jmdbXEBhoAt6iuqRRyzyO/dsLgfYcfqeAjovDsx/8R4YLuhyR/ZbKWOHrSPWaZGtOHIdZ6dv7IJ+c9/+r591RYPhvGaQXlzzdm3UD9gmr9DxdjxG0Me6iHFxIBHYX0S/xOFv0z0mNO8J5eRtcaY1/QvdZoDrtC56h4TMJIkls81tHH81eYeWGOY0HhoAHz7pd4qp7g4dDwfqVsOS5+DIxTRGjSI27TyeLsnv8Ku8NaTCxpf5bSeANwuj36qYnLhTSOlforbSXfuvuP6Js5vo2C0hviUOwH0AC7zOFIAOIQs0ziTS53Zv09R91PJaAaXnPiNznyNppP2637K5dhOceUz0/QQ4ix+oT+O/z2gWqBf8MsJ8cbjIC0ufYaa4AFDovUMZgpLNK0gNqlQRY4A5XZxJ0JlXoj1fC3NNKB1HEc11Ouuy9efACFK+I9L3A0OfhSczhKa7L0KGX6PPXQgLnbV2zYHNJBtLpIyuF1adSGhLpGrPNalz4XfK5bHI1jMs5Z+XLI9/5qNelvDb+iWhpcSxjTu20Gxg9bHJVNr+E6LF2sO17n27k8tvkWkvhrOkikLHCubBHPHtu7hdSEl17GyT8CYfC2VwZHMjHte533A/3TTE8Mwt9RuR1/mPF/6V2ZlOkPwCnONDX1RxSyeaEuTQryQWCgOB2HH8kEZCVSZePYvtVFImwkWCubycCxOxsHaAnvIXA5TkdkRIEwknhLhTMk6O0GQf5rbNyBv47GyFqzFcOyX6m4CY+5Y3+yr46ptBwejXNdZJ9gqTw5kNka4Dnbt/pX9VLZDrHxR/omXgd20vHwP6qnKqxsONN7LEjjlfI2tAQmTmAGkNJmk9FzKdhSpDRk7QfZF/5r5ckX8DnbT8FTbXcp07C82FwuiBbT7OHRW8OG6ETlo9FxHgN3WKpJpNbfPL5cXIBpzu1/Ck/CmrZWa0xgBjGHa5/ckeyutMw48dtN6+/wA912YkzG0JLWgHqhcloNoefPHul8upD34WOaXpiiB6rpbX3wojUMF0TjwaXo2NMHoXVMBrmklScjixyq0MjKnTPOfMC0pq11uHY/jpaXeaVx3j6uhtmeKNbdM7aGnaOKB6+3Ca6LoeyLc5pD3cnd1HtST/AOH2IHvfI8WW0Gl3PJ+F6HIbCPO+r+KIbd7JrCh2uIpPTKAPlcREAbXLIcvY8soC2rOr8m7S3IcFzlcRaFdISgz5nkVNHlo6O5TLGw2tFkcpSHoh+eapDglGG2ZPYTkPBNBSfiuPbKPfa3+hVbomMZXi+gKT/wCJGHsya/8ATj/of9ldxoyk3kl/BsHWifhZbfvaa6Cdsn1Y79Qk+DONtdxwmONJtkY7/qr9bH91TkVxaG3QzmmtxK2iehH8fVfYpFzPBd2xvE206x8oNicD1LSEgxJOUyy46jtMx5GnSCSthfhDNELHjgesn26pnk6/7FSunNLmkkVzS3a2iqXy5RVAOCscv1RxQ7pXvIs0L6Lk1wC2EwUk+RKT9C6oocPK2jqhdX1sBu0Hmkiys/igUsfICqPxkuvVAdFdmmRIXEk90H5KKMgWbgpu37m0A+DZDGSCD6v7KvfkKc8KRs3Xu6A0D1vunOS8AoOVayWGvKOj8hDukQpm5XQmwkqcj1HySUd0ISD0QmXvLgAm+n6eT1CpeJ5FoF0gArQKhk0gUgBiU5JyY3D0xKx74PiA5Putv8TNKEjGygE8NaS0EkEHjgfVaafltiRWZ4la0dfsutx5QWKmzP6tEXpPg+2ufNujcbDG9Df8TghRpT43U4elpDt/FUDfRP5tXMpvsgcyUkJMuTLtS8HVoWyMs2vnlL6+ZdIHWVIwaG2i4lkWqHOx/wB3SA0qmhMc3I/dmkEf1BInXZXlt2/U/e1hk4tcpcXd6ie6xzgm5lYLZzfkFcnZBXR9LkWhSukZYO95K13Fd3NC+cIuxhwaTa7gLGsXXascjaF+j/uwXdz/APtlGSZZPUpRHmt3BptlBwLXfxX7ph5aq5MH2tnjZsvKYwGwl0cKOg4SUkjKDcXFBPKoMSINHZTrckALWTUz7qmGdY0Y42UOZkDsk8/ugv28nqVzmzVFnyPKworqa5U5QjRuNnlfXvLl9ukUG16eXozwcYFFS6eKWmjvRmo5IA4W5MlMOhBl4QC+YUQ3Bb5GTa3xDSH5NbBsbH0hD5GUQz/nVaTZg6Whi7cPhFx3cgkcHTmgFp5q3yXAV9EvlkTJvYqwkyrGyIPet4yl9fs9Ya4WEDIC0ouKRD504TusWtHrCMU2j/LCRQT0jRnfKS4bCVElqU1yuHs/n6JxpOpOA5Ac3d06ED4KxYuxkSapmopomggEdwvjwsWLjZPWEBSWuEvCxYj/AKUAzlHIiYuVixLmeRj2Utg1YsQWEkF4sxb0WuRIXLFiB+myBfKTDEhWLEVgoF1KLbZQ2NIdh+hWLE/F/s1egJlJ6lahyxYmsS/TYLfdSxYgNRgcULkdVixFD036OQcVllYsTgT/2Q==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fr-FR">
              <a:solidFill>
                <a:srgbClr val="000000"/>
              </a:solidFill>
            </a:endParaRPr>
          </a:p>
        </p:txBody>
      </p:sp>
      <p:pic>
        <p:nvPicPr>
          <p:cNvPr id="163860" name="Picture 20" descr="http://www.oiseaux-birds.com/columbiformes/tourterelle-turque/tourt-turq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1440160" cy="1680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2174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195937" y="201183"/>
            <a:ext cx="8748713" cy="830997"/>
          </a:xfrm>
          <a:prstGeom prst="rect">
            <a:avLst/>
          </a:prstGeom>
          <a:solidFill>
            <a:srgbClr val="F7FC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latin typeface="Arial" charset="0"/>
              </a:rPr>
              <a:t>EVOLUTION des POPULATIONS D’OISEAUX COMMUNS :</a:t>
            </a:r>
          </a:p>
          <a:p>
            <a:pPr>
              <a:spcBef>
                <a:spcPct val="50000"/>
              </a:spcBef>
            </a:pPr>
            <a:r>
              <a:rPr lang="fr-FR" sz="1600" b="1" dirty="0">
                <a:latin typeface="Arial" charset="0"/>
              </a:rPr>
              <a:t>(</a:t>
            </a:r>
            <a:r>
              <a:rPr lang="fr-FR" sz="1600" b="1" dirty="0" smtClean="0">
                <a:latin typeface="Arial" charset="0"/>
              </a:rPr>
              <a:t>programme </a:t>
            </a:r>
            <a:r>
              <a:rPr lang="fr-FR" sz="1600" b="1" dirty="0">
                <a:latin typeface="Arial" charset="0"/>
              </a:rPr>
              <a:t>« STOC » du </a:t>
            </a:r>
            <a:r>
              <a:rPr lang="fr-FR" sz="1600" b="1" dirty="0" smtClean="0">
                <a:latin typeface="Arial" charset="0"/>
              </a:rPr>
              <a:t>Muséum)</a:t>
            </a:r>
            <a:endParaRPr lang="fr-FR" sz="1600" b="1" dirty="0">
              <a:latin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17" y="1268760"/>
            <a:ext cx="8659186" cy="5314563"/>
          </a:xfrm>
          <a:prstGeom prst="rect">
            <a:avLst/>
          </a:prstGeom>
        </p:spPr>
      </p:pic>
      <p:sp>
        <p:nvSpPr>
          <p:cNvPr id="3" name="Flèche vers le bas 2"/>
          <p:cNvSpPr/>
          <p:nvPr/>
        </p:nvSpPr>
        <p:spPr bwMode="auto">
          <a:xfrm rot="2749156">
            <a:off x="7150574" y="3205577"/>
            <a:ext cx="612974" cy="10240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496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6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7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39750" y="188913"/>
            <a:ext cx="8208963" cy="831850"/>
          </a:xfrm>
          <a:prstGeom prst="rect">
            <a:avLst/>
          </a:prstGeom>
          <a:solidFill>
            <a:srgbClr val="F7FC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latin typeface="Arial" charset="0"/>
              </a:rPr>
              <a:t>EVOLUTION DES POPULATIONS D’OISEAUX EN Grande-Bretagne depuis 1970</a:t>
            </a:r>
            <a:endParaRPr lang="fr-FR" sz="1200" b="1">
              <a:latin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535991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372200" y="4509120"/>
            <a:ext cx="223224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Woodland </a:t>
            </a:r>
            <a:r>
              <a:rPr lang="fr-FR" dirty="0" err="1" smtClean="0"/>
              <a:t>birds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 bwMode="auto">
          <a:xfrm flipV="1">
            <a:off x="4283968" y="1772816"/>
            <a:ext cx="0" cy="43924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1541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260648"/>
            <a:ext cx="806489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Qu’est-ce qu’une espèce « forestière » ?</a:t>
            </a:r>
            <a:endParaRPr lang="fr-FR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79511" y="1268760"/>
            <a:ext cx="87565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- Vivre dans un milieu ne constitue pas un trait évolutif majeur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160" t="23760" r="2160" b="17921"/>
          <a:stretch/>
        </p:blipFill>
        <p:spPr>
          <a:xfrm>
            <a:off x="83656" y="2138263"/>
            <a:ext cx="4291236" cy="25026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195" y="4869160"/>
            <a:ext cx="4491873" cy="16982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15076" y="2153762"/>
            <a:ext cx="1921017" cy="22211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684" y="2291505"/>
            <a:ext cx="2514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41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260648"/>
            <a:ext cx="806489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0000"/>
                </a:solidFill>
              </a:rPr>
              <a:t>L’exemple </a:t>
            </a:r>
            <a:r>
              <a:rPr lang="fr-FR" sz="3200" b="1" i="1" dirty="0" smtClean="0">
                <a:solidFill>
                  <a:srgbClr val="000000"/>
                </a:solidFill>
              </a:rPr>
              <a:t>d’Homo sapiens </a:t>
            </a:r>
            <a:r>
              <a:rPr lang="fr-FR" sz="3200" b="1" i="1" dirty="0" err="1" smtClean="0">
                <a:solidFill>
                  <a:srgbClr val="000000"/>
                </a:solidFill>
              </a:rPr>
              <a:t>sylvaticus</a:t>
            </a:r>
            <a:endParaRPr lang="fr-FR" sz="3200" b="1" i="1" dirty="0">
              <a:solidFill>
                <a:srgbClr val="0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3295" y="4653136"/>
            <a:ext cx="2844024" cy="18979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4295" y="899007"/>
            <a:ext cx="6277298" cy="35292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8" y="4077072"/>
            <a:ext cx="2901369" cy="19442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40152" y="4316551"/>
            <a:ext cx="3056954" cy="20333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4328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81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260648"/>
            <a:ext cx="806489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Qu’est-ce qu’une espèce « forestière » ?</a:t>
            </a:r>
            <a:endParaRPr lang="fr-FR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95536" y="1268760"/>
            <a:ext cx="813690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b="1" dirty="0">
                <a:solidFill>
                  <a:srgbClr val="008080"/>
                </a:solidFill>
              </a:rPr>
              <a:t>Les écotones sont particulièrement propices à l’accueil de nombreuses espèces</a:t>
            </a:r>
          </a:p>
          <a:p>
            <a:pPr marL="342900" indent="-342900">
              <a:buFontTx/>
              <a:buChar char="-"/>
            </a:pPr>
            <a:r>
              <a:rPr lang="fr-FR" b="1" dirty="0" smtClean="0">
                <a:solidFill>
                  <a:srgbClr val="008080"/>
                </a:solidFill>
              </a:rPr>
              <a:t>Beaucoup d’espèces fréquentent les forêts car elles contiennent des milieux favorables mais non spécifiques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35" y="3270902"/>
            <a:ext cx="4468341" cy="29155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16" y="3270902"/>
            <a:ext cx="4214630" cy="29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02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625" t="9401" r="22438" b="16401"/>
          <a:stretch/>
        </p:blipFill>
        <p:spPr>
          <a:xfrm>
            <a:off x="203277" y="1124744"/>
            <a:ext cx="8689203" cy="54179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8712968" cy="677108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Biomasse et diversité des oiseaux nicheurs en forêt de feuillus </a:t>
            </a:r>
            <a:r>
              <a:rPr lang="fr-FR" sz="1400" b="1" dirty="0" smtClean="0"/>
              <a:t>(chênaie </a:t>
            </a:r>
            <a:r>
              <a:rPr lang="fr-FR" sz="1400" b="1" dirty="0" err="1" smtClean="0"/>
              <a:t>prédonculée</a:t>
            </a:r>
            <a:r>
              <a:rPr lang="fr-FR" sz="1400" b="1" dirty="0" smtClean="0"/>
              <a:t> de Bourgogne, </a:t>
            </a:r>
            <a:r>
              <a:rPr lang="fr-FR" sz="1400" b="1" dirty="0" err="1" smtClean="0"/>
              <a:t>Frochot</a:t>
            </a:r>
            <a:r>
              <a:rPr lang="fr-FR" sz="1400" b="1" dirty="0" smtClean="0"/>
              <a:t>, 2012)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xmlns="" val="374199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260648"/>
            <a:ext cx="806489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Qu’est-ce qu’une espèce « forestière » ?</a:t>
            </a:r>
            <a:endParaRPr lang="fr-FR" sz="3200" b="1" dirty="0"/>
          </a:p>
        </p:txBody>
      </p:sp>
      <p:grpSp>
        <p:nvGrpSpPr>
          <p:cNvPr id="19" name="Groupe 18"/>
          <p:cNvGrpSpPr/>
          <p:nvPr/>
        </p:nvGrpSpPr>
        <p:grpSpPr>
          <a:xfrm>
            <a:off x="153150" y="1577079"/>
            <a:ext cx="2619375" cy="1994805"/>
            <a:chOff x="6219267" y="1823994"/>
            <a:chExt cx="2619375" cy="199480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9267" y="1823994"/>
              <a:ext cx="2619375" cy="174307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6219267" y="3449467"/>
              <a:ext cx="2611279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/>
                <a:t>Fauvette grisette</a:t>
              </a:r>
              <a:endParaRPr lang="fr-FR" sz="1800" b="1" dirty="0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3059832" y="1264957"/>
            <a:ext cx="2676525" cy="2057098"/>
            <a:chOff x="3233737" y="2576512"/>
            <a:chExt cx="2676525" cy="205709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3737" y="2576512"/>
              <a:ext cx="2676525" cy="170497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3233737" y="4264278"/>
              <a:ext cx="2670149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/>
                <a:t>Bouvreuil pivoine</a:t>
              </a:r>
              <a:endParaRPr lang="fr-FR" sz="1800" b="1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6232965" y="1779800"/>
            <a:ext cx="2600325" cy="1792084"/>
            <a:chOff x="5880556" y="4220492"/>
            <a:chExt cx="2600325" cy="179208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0556" y="4220492"/>
              <a:ext cx="2600325" cy="17526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5897510" y="5643244"/>
              <a:ext cx="2583371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/>
                <a:t>Busard Saint Martin</a:t>
              </a:r>
              <a:endParaRPr lang="fr-FR" sz="1800" b="1" dirty="0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44763" y="3696919"/>
            <a:ext cx="2744349" cy="197593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62467" y="3429000"/>
            <a:ext cx="2914067" cy="192328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01217" y="3683911"/>
            <a:ext cx="2915725" cy="21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265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332656"/>
            <a:ext cx="8712968" cy="830997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Organiser la diversité forestière dans l’espace et le temps</a:t>
            </a:r>
          </a:p>
          <a:p>
            <a:r>
              <a:rPr lang="fr-FR" b="1" dirty="0" smtClean="0"/>
              <a:t> </a:t>
            </a:r>
            <a:r>
              <a:rPr lang="fr-FR" sz="1400" b="1" dirty="0" smtClean="0"/>
              <a:t>(</a:t>
            </a:r>
            <a:r>
              <a:rPr lang="fr-FR" sz="1400" b="1" dirty="0" err="1" smtClean="0"/>
              <a:t>Frochot</a:t>
            </a:r>
            <a:r>
              <a:rPr lang="fr-FR" sz="1400" b="1" dirty="0" smtClean="0"/>
              <a:t>, 2012)</a:t>
            </a:r>
            <a:endParaRPr lang="fr-FR" sz="1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79512" y="1556792"/>
            <a:ext cx="87849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227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6804" b="11393"/>
          <a:stretch/>
        </p:blipFill>
        <p:spPr>
          <a:xfrm>
            <a:off x="1619672" y="1340768"/>
            <a:ext cx="6417254" cy="50405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7584" y="33265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</a:rPr>
              <a:t>Bon anniversaire au GIP ECOFOR</a:t>
            </a:r>
            <a:endParaRPr lang="fr-F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271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22"/>
            <a:ext cx="9144000" cy="68689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188640"/>
            <a:ext cx="8496944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La fonction refuge : insérer la forêt dans la mosaïque paysagère</a:t>
            </a:r>
          </a:p>
        </p:txBody>
      </p:sp>
      <p:sp>
        <p:nvSpPr>
          <p:cNvPr id="15" name="Forme libre 14"/>
          <p:cNvSpPr/>
          <p:nvPr/>
        </p:nvSpPr>
        <p:spPr bwMode="auto">
          <a:xfrm>
            <a:off x="2038682" y="5139492"/>
            <a:ext cx="293467" cy="468303"/>
          </a:xfrm>
          <a:custGeom>
            <a:avLst/>
            <a:gdLst>
              <a:gd name="connsiteX0" fmla="*/ 284323 w 293467"/>
              <a:gd name="connsiteY0" fmla="*/ 0 h 468303"/>
              <a:gd name="connsiteX1" fmla="*/ 284323 w 293467"/>
              <a:gd name="connsiteY1" fmla="*/ 0 h 468303"/>
              <a:gd name="connsiteX2" fmla="*/ 211171 w 293467"/>
              <a:gd name="connsiteY2" fmla="*/ 109728 h 468303"/>
              <a:gd name="connsiteX3" fmla="*/ 202027 w 293467"/>
              <a:gd name="connsiteY3" fmla="*/ 137160 h 468303"/>
              <a:gd name="connsiteX4" fmla="*/ 220315 w 293467"/>
              <a:gd name="connsiteY4" fmla="*/ 192024 h 468303"/>
              <a:gd name="connsiteX5" fmla="*/ 202027 w 293467"/>
              <a:gd name="connsiteY5" fmla="*/ 274320 h 468303"/>
              <a:gd name="connsiteX6" fmla="*/ 147163 w 293467"/>
              <a:gd name="connsiteY6" fmla="*/ 301752 h 468303"/>
              <a:gd name="connsiteX7" fmla="*/ 119731 w 293467"/>
              <a:gd name="connsiteY7" fmla="*/ 320040 h 468303"/>
              <a:gd name="connsiteX8" fmla="*/ 92299 w 293467"/>
              <a:gd name="connsiteY8" fmla="*/ 329184 h 468303"/>
              <a:gd name="connsiteX9" fmla="*/ 10003 w 293467"/>
              <a:gd name="connsiteY9" fmla="*/ 374904 h 468303"/>
              <a:gd name="connsiteX10" fmla="*/ 10003 w 293467"/>
              <a:gd name="connsiteY10" fmla="*/ 466344 h 468303"/>
              <a:gd name="connsiteX11" fmla="*/ 37435 w 293467"/>
              <a:gd name="connsiteY11" fmla="*/ 457200 h 468303"/>
              <a:gd name="connsiteX12" fmla="*/ 74011 w 293467"/>
              <a:gd name="connsiteY12" fmla="*/ 429768 h 468303"/>
              <a:gd name="connsiteX13" fmla="*/ 101443 w 293467"/>
              <a:gd name="connsiteY13" fmla="*/ 411480 h 468303"/>
              <a:gd name="connsiteX14" fmla="*/ 128875 w 293467"/>
              <a:gd name="connsiteY14" fmla="*/ 374904 h 468303"/>
              <a:gd name="connsiteX15" fmla="*/ 147163 w 293467"/>
              <a:gd name="connsiteY15" fmla="*/ 347472 h 468303"/>
              <a:gd name="connsiteX16" fmla="*/ 174595 w 293467"/>
              <a:gd name="connsiteY16" fmla="*/ 338328 h 468303"/>
              <a:gd name="connsiteX17" fmla="*/ 238603 w 293467"/>
              <a:gd name="connsiteY17" fmla="*/ 329184 h 468303"/>
              <a:gd name="connsiteX18" fmla="*/ 266035 w 293467"/>
              <a:gd name="connsiteY18" fmla="*/ 310896 h 468303"/>
              <a:gd name="connsiteX19" fmla="*/ 293467 w 293467"/>
              <a:gd name="connsiteY19" fmla="*/ 246888 h 468303"/>
              <a:gd name="connsiteX20" fmla="*/ 284323 w 293467"/>
              <a:gd name="connsiteY20" fmla="*/ 173736 h 468303"/>
              <a:gd name="connsiteX21" fmla="*/ 266035 w 293467"/>
              <a:gd name="connsiteY21" fmla="*/ 109728 h 468303"/>
              <a:gd name="connsiteX22" fmla="*/ 275179 w 293467"/>
              <a:gd name="connsiteY22" fmla="*/ 36576 h 468303"/>
              <a:gd name="connsiteX23" fmla="*/ 284323 w 293467"/>
              <a:gd name="connsiteY23" fmla="*/ 0 h 46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3467" h="468303">
                <a:moveTo>
                  <a:pt x="284323" y="0"/>
                </a:moveTo>
                <a:lnTo>
                  <a:pt x="284323" y="0"/>
                </a:lnTo>
                <a:cubicBezTo>
                  <a:pt x="259939" y="36576"/>
                  <a:pt x="233788" y="72034"/>
                  <a:pt x="211171" y="109728"/>
                </a:cubicBezTo>
                <a:cubicBezTo>
                  <a:pt x="206212" y="117993"/>
                  <a:pt x="200963" y="127580"/>
                  <a:pt x="202027" y="137160"/>
                </a:cubicBezTo>
                <a:cubicBezTo>
                  <a:pt x="204156" y="156319"/>
                  <a:pt x="220315" y="192024"/>
                  <a:pt x="220315" y="192024"/>
                </a:cubicBezTo>
                <a:cubicBezTo>
                  <a:pt x="214219" y="219456"/>
                  <a:pt x="213655" y="248738"/>
                  <a:pt x="202027" y="274320"/>
                </a:cubicBezTo>
                <a:cubicBezTo>
                  <a:pt x="194320" y="291276"/>
                  <a:pt x="160687" y="294990"/>
                  <a:pt x="147163" y="301752"/>
                </a:cubicBezTo>
                <a:cubicBezTo>
                  <a:pt x="137333" y="306667"/>
                  <a:pt x="129561" y="315125"/>
                  <a:pt x="119731" y="320040"/>
                </a:cubicBezTo>
                <a:cubicBezTo>
                  <a:pt x="111110" y="324351"/>
                  <a:pt x="100725" y="324503"/>
                  <a:pt x="92299" y="329184"/>
                </a:cubicBezTo>
                <a:cubicBezTo>
                  <a:pt x="-2027" y="381587"/>
                  <a:pt x="72075" y="354213"/>
                  <a:pt x="10003" y="374904"/>
                </a:cubicBezTo>
                <a:cubicBezTo>
                  <a:pt x="5939" y="395224"/>
                  <a:pt x="-10317" y="446024"/>
                  <a:pt x="10003" y="466344"/>
                </a:cubicBezTo>
                <a:cubicBezTo>
                  <a:pt x="16819" y="473160"/>
                  <a:pt x="28291" y="460248"/>
                  <a:pt x="37435" y="457200"/>
                </a:cubicBezTo>
                <a:cubicBezTo>
                  <a:pt x="49627" y="448056"/>
                  <a:pt x="61610" y="438626"/>
                  <a:pt x="74011" y="429768"/>
                </a:cubicBezTo>
                <a:cubicBezTo>
                  <a:pt x="82954" y="423380"/>
                  <a:pt x="93672" y="419251"/>
                  <a:pt x="101443" y="411480"/>
                </a:cubicBezTo>
                <a:cubicBezTo>
                  <a:pt x="112219" y="400704"/>
                  <a:pt x="120017" y="387305"/>
                  <a:pt x="128875" y="374904"/>
                </a:cubicBezTo>
                <a:cubicBezTo>
                  <a:pt x="135263" y="365961"/>
                  <a:pt x="138581" y="354337"/>
                  <a:pt x="147163" y="347472"/>
                </a:cubicBezTo>
                <a:cubicBezTo>
                  <a:pt x="154689" y="341451"/>
                  <a:pt x="165144" y="340218"/>
                  <a:pt x="174595" y="338328"/>
                </a:cubicBezTo>
                <a:cubicBezTo>
                  <a:pt x="195729" y="334101"/>
                  <a:pt x="217267" y="332232"/>
                  <a:pt x="238603" y="329184"/>
                </a:cubicBezTo>
                <a:cubicBezTo>
                  <a:pt x="247747" y="323088"/>
                  <a:pt x="258264" y="318667"/>
                  <a:pt x="266035" y="310896"/>
                </a:cubicBezTo>
                <a:cubicBezTo>
                  <a:pt x="287084" y="289847"/>
                  <a:pt x="286472" y="274869"/>
                  <a:pt x="293467" y="246888"/>
                </a:cubicBezTo>
                <a:cubicBezTo>
                  <a:pt x="290419" y="222504"/>
                  <a:pt x="288363" y="197975"/>
                  <a:pt x="284323" y="173736"/>
                </a:cubicBezTo>
                <a:cubicBezTo>
                  <a:pt x="280496" y="150773"/>
                  <a:pt x="273282" y="131470"/>
                  <a:pt x="266035" y="109728"/>
                </a:cubicBezTo>
                <a:cubicBezTo>
                  <a:pt x="269083" y="85344"/>
                  <a:pt x="266914" y="59718"/>
                  <a:pt x="275179" y="36576"/>
                </a:cubicBezTo>
                <a:cubicBezTo>
                  <a:pt x="286003" y="6268"/>
                  <a:pt x="282799" y="6096"/>
                  <a:pt x="284323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547664" y="1262678"/>
            <a:ext cx="5544616" cy="5400600"/>
            <a:chOff x="251520" y="1294108"/>
            <a:chExt cx="5544616" cy="5400600"/>
          </a:xfrm>
        </p:grpSpPr>
        <p:sp>
          <p:nvSpPr>
            <p:cNvPr id="5" name="Rectangle à coins arrondis 4"/>
            <p:cNvSpPr/>
            <p:nvPr/>
          </p:nvSpPr>
          <p:spPr bwMode="auto">
            <a:xfrm>
              <a:off x="251520" y="1294108"/>
              <a:ext cx="5544616" cy="5400600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Forme libre 5"/>
            <p:cNvSpPr/>
            <p:nvPr/>
          </p:nvSpPr>
          <p:spPr bwMode="auto">
            <a:xfrm>
              <a:off x="2719854" y="2132856"/>
              <a:ext cx="987552" cy="1106145"/>
            </a:xfrm>
            <a:custGeom>
              <a:avLst/>
              <a:gdLst>
                <a:gd name="connsiteX0" fmla="*/ 256032 w 987552"/>
                <a:gd name="connsiteY0" fmla="*/ 411494 h 886982"/>
                <a:gd name="connsiteX1" fmla="*/ 256032 w 987552"/>
                <a:gd name="connsiteY1" fmla="*/ 411494 h 886982"/>
                <a:gd name="connsiteX2" fmla="*/ 310896 w 987552"/>
                <a:gd name="connsiteY2" fmla="*/ 27446 h 886982"/>
                <a:gd name="connsiteX3" fmla="*/ 356616 w 987552"/>
                <a:gd name="connsiteY3" fmla="*/ 9158 h 886982"/>
                <a:gd name="connsiteX4" fmla="*/ 384048 w 987552"/>
                <a:gd name="connsiteY4" fmla="*/ 91454 h 886982"/>
                <a:gd name="connsiteX5" fmla="*/ 393192 w 987552"/>
                <a:gd name="connsiteY5" fmla="*/ 118886 h 886982"/>
                <a:gd name="connsiteX6" fmla="*/ 429768 w 987552"/>
                <a:gd name="connsiteY6" fmla="*/ 173750 h 886982"/>
                <a:gd name="connsiteX7" fmla="*/ 438912 w 987552"/>
                <a:gd name="connsiteY7" fmla="*/ 201182 h 886982"/>
                <a:gd name="connsiteX8" fmla="*/ 493776 w 987552"/>
                <a:gd name="connsiteY8" fmla="*/ 256046 h 886982"/>
                <a:gd name="connsiteX9" fmla="*/ 566928 w 987552"/>
                <a:gd name="connsiteY9" fmla="*/ 329198 h 886982"/>
                <a:gd name="connsiteX10" fmla="*/ 749808 w 987552"/>
                <a:gd name="connsiteY10" fmla="*/ 301766 h 886982"/>
                <a:gd name="connsiteX11" fmla="*/ 822960 w 987552"/>
                <a:gd name="connsiteY11" fmla="*/ 274334 h 886982"/>
                <a:gd name="connsiteX12" fmla="*/ 877824 w 987552"/>
                <a:gd name="connsiteY12" fmla="*/ 246902 h 886982"/>
                <a:gd name="connsiteX13" fmla="*/ 932688 w 987552"/>
                <a:gd name="connsiteY13" fmla="*/ 192038 h 886982"/>
                <a:gd name="connsiteX14" fmla="*/ 941832 w 987552"/>
                <a:gd name="connsiteY14" fmla="*/ 219470 h 886982"/>
                <a:gd name="connsiteX15" fmla="*/ 950976 w 987552"/>
                <a:gd name="connsiteY15" fmla="*/ 265190 h 886982"/>
                <a:gd name="connsiteX16" fmla="*/ 987552 w 987552"/>
                <a:gd name="connsiteY16" fmla="*/ 329198 h 886982"/>
                <a:gd name="connsiteX17" fmla="*/ 960120 w 987552"/>
                <a:gd name="connsiteY17" fmla="*/ 384062 h 886982"/>
                <a:gd name="connsiteX18" fmla="*/ 932688 w 987552"/>
                <a:gd name="connsiteY18" fmla="*/ 393206 h 886982"/>
                <a:gd name="connsiteX19" fmla="*/ 896112 w 987552"/>
                <a:gd name="connsiteY19" fmla="*/ 411494 h 886982"/>
                <a:gd name="connsiteX20" fmla="*/ 731520 w 987552"/>
                <a:gd name="connsiteY20" fmla="*/ 429782 h 886982"/>
                <a:gd name="connsiteX21" fmla="*/ 694944 w 987552"/>
                <a:gd name="connsiteY21" fmla="*/ 484646 h 886982"/>
                <a:gd name="connsiteX22" fmla="*/ 704088 w 987552"/>
                <a:gd name="connsiteY22" fmla="*/ 521222 h 886982"/>
                <a:gd name="connsiteX23" fmla="*/ 786384 w 987552"/>
                <a:gd name="connsiteY23" fmla="*/ 585230 h 886982"/>
                <a:gd name="connsiteX24" fmla="*/ 841248 w 987552"/>
                <a:gd name="connsiteY24" fmla="*/ 621806 h 886982"/>
                <a:gd name="connsiteX25" fmla="*/ 859536 w 987552"/>
                <a:gd name="connsiteY25" fmla="*/ 658382 h 886982"/>
                <a:gd name="connsiteX26" fmla="*/ 868680 w 987552"/>
                <a:gd name="connsiteY26" fmla="*/ 731534 h 886982"/>
                <a:gd name="connsiteX27" fmla="*/ 877824 w 987552"/>
                <a:gd name="connsiteY27" fmla="*/ 786398 h 886982"/>
                <a:gd name="connsiteX28" fmla="*/ 868680 w 987552"/>
                <a:gd name="connsiteY28" fmla="*/ 841262 h 886982"/>
                <a:gd name="connsiteX29" fmla="*/ 813816 w 987552"/>
                <a:gd name="connsiteY29" fmla="*/ 877838 h 886982"/>
                <a:gd name="connsiteX30" fmla="*/ 786384 w 987552"/>
                <a:gd name="connsiteY30" fmla="*/ 886982 h 886982"/>
                <a:gd name="connsiteX31" fmla="*/ 758952 w 987552"/>
                <a:gd name="connsiteY31" fmla="*/ 877838 h 886982"/>
                <a:gd name="connsiteX32" fmla="*/ 731520 w 987552"/>
                <a:gd name="connsiteY32" fmla="*/ 822974 h 886982"/>
                <a:gd name="connsiteX33" fmla="*/ 713232 w 987552"/>
                <a:gd name="connsiteY33" fmla="*/ 786398 h 886982"/>
                <a:gd name="connsiteX34" fmla="*/ 694944 w 987552"/>
                <a:gd name="connsiteY34" fmla="*/ 713246 h 886982"/>
                <a:gd name="connsiteX35" fmla="*/ 676656 w 987552"/>
                <a:gd name="connsiteY35" fmla="*/ 685814 h 886982"/>
                <a:gd name="connsiteX36" fmla="*/ 649224 w 987552"/>
                <a:gd name="connsiteY36" fmla="*/ 594374 h 886982"/>
                <a:gd name="connsiteX37" fmla="*/ 630936 w 987552"/>
                <a:gd name="connsiteY37" fmla="*/ 566942 h 886982"/>
                <a:gd name="connsiteX38" fmla="*/ 621792 w 987552"/>
                <a:gd name="connsiteY38" fmla="*/ 539510 h 886982"/>
                <a:gd name="connsiteX39" fmla="*/ 594360 w 987552"/>
                <a:gd name="connsiteY39" fmla="*/ 512078 h 886982"/>
                <a:gd name="connsiteX40" fmla="*/ 548640 w 987552"/>
                <a:gd name="connsiteY40" fmla="*/ 466358 h 886982"/>
                <a:gd name="connsiteX41" fmla="*/ 493776 w 987552"/>
                <a:gd name="connsiteY41" fmla="*/ 502934 h 886982"/>
                <a:gd name="connsiteX42" fmla="*/ 466344 w 987552"/>
                <a:gd name="connsiteY42" fmla="*/ 521222 h 886982"/>
                <a:gd name="connsiteX43" fmla="*/ 457200 w 987552"/>
                <a:gd name="connsiteY43" fmla="*/ 548654 h 886982"/>
                <a:gd name="connsiteX44" fmla="*/ 402336 w 987552"/>
                <a:gd name="connsiteY44" fmla="*/ 585230 h 886982"/>
                <a:gd name="connsiteX45" fmla="*/ 384048 w 987552"/>
                <a:gd name="connsiteY45" fmla="*/ 612662 h 886982"/>
                <a:gd name="connsiteX46" fmla="*/ 356616 w 987552"/>
                <a:gd name="connsiteY46" fmla="*/ 630950 h 886982"/>
                <a:gd name="connsiteX47" fmla="*/ 338328 w 987552"/>
                <a:gd name="connsiteY47" fmla="*/ 685814 h 886982"/>
                <a:gd name="connsiteX48" fmla="*/ 310896 w 987552"/>
                <a:gd name="connsiteY48" fmla="*/ 722390 h 886982"/>
                <a:gd name="connsiteX49" fmla="*/ 292608 w 987552"/>
                <a:gd name="connsiteY49" fmla="*/ 749822 h 886982"/>
                <a:gd name="connsiteX50" fmla="*/ 237744 w 987552"/>
                <a:gd name="connsiteY50" fmla="*/ 795542 h 886982"/>
                <a:gd name="connsiteX51" fmla="*/ 210312 w 987552"/>
                <a:gd name="connsiteY51" fmla="*/ 822974 h 886982"/>
                <a:gd name="connsiteX52" fmla="*/ 137160 w 987552"/>
                <a:gd name="connsiteY52" fmla="*/ 777254 h 886982"/>
                <a:gd name="connsiteX53" fmla="*/ 109728 w 987552"/>
                <a:gd name="connsiteY53" fmla="*/ 758966 h 886982"/>
                <a:gd name="connsiteX54" fmla="*/ 82296 w 987552"/>
                <a:gd name="connsiteY54" fmla="*/ 731534 h 886982"/>
                <a:gd name="connsiteX55" fmla="*/ 54864 w 987552"/>
                <a:gd name="connsiteY55" fmla="*/ 713246 h 886982"/>
                <a:gd name="connsiteX56" fmla="*/ 0 w 987552"/>
                <a:gd name="connsiteY56" fmla="*/ 658382 h 886982"/>
                <a:gd name="connsiteX57" fmla="*/ 36576 w 987552"/>
                <a:gd name="connsiteY57" fmla="*/ 603518 h 886982"/>
                <a:gd name="connsiteX58" fmla="*/ 73152 w 987552"/>
                <a:gd name="connsiteY58" fmla="*/ 612662 h 886982"/>
                <a:gd name="connsiteX59" fmla="*/ 164592 w 987552"/>
                <a:gd name="connsiteY59" fmla="*/ 603518 h 886982"/>
                <a:gd name="connsiteX60" fmla="*/ 164592 w 987552"/>
                <a:gd name="connsiteY60" fmla="*/ 530366 h 886982"/>
                <a:gd name="connsiteX61" fmla="*/ 137160 w 987552"/>
                <a:gd name="connsiteY61" fmla="*/ 512078 h 886982"/>
                <a:gd name="connsiteX62" fmla="*/ 54864 w 987552"/>
                <a:gd name="connsiteY62" fmla="*/ 448070 h 886982"/>
                <a:gd name="connsiteX63" fmla="*/ 36576 w 987552"/>
                <a:gd name="connsiteY63" fmla="*/ 411494 h 886982"/>
                <a:gd name="connsiteX64" fmla="*/ 18288 w 987552"/>
                <a:gd name="connsiteY64" fmla="*/ 356630 h 886982"/>
                <a:gd name="connsiteX65" fmla="*/ 27432 w 987552"/>
                <a:gd name="connsiteY65" fmla="*/ 292622 h 886982"/>
                <a:gd name="connsiteX66" fmla="*/ 54864 w 987552"/>
                <a:gd name="connsiteY66" fmla="*/ 301766 h 886982"/>
                <a:gd name="connsiteX67" fmla="*/ 100584 w 987552"/>
                <a:gd name="connsiteY67" fmla="*/ 356630 h 886982"/>
                <a:gd name="connsiteX68" fmla="*/ 128016 w 987552"/>
                <a:gd name="connsiteY68" fmla="*/ 365774 h 886982"/>
                <a:gd name="connsiteX69" fmla="*/ 146304 w 987552"/>
                <a:gd name="connsiteY69" fmla="*/ 393206 h 886982"/>
                <a:gd name="connsiteX70" fmla="*/ 173736 w 987552"/>
                <a:gd name="connsiteY70" fmla="*/ 402350 h 886982"/>
                <a:gd name="connsiteX71" fmla="*/ 246888 w 987552"/>
                <a:gd name="connsiteY71" fmla="*/ 429782 h 886982"/>
                <a:gd name="connsiteX72" fmla="*/ 256032 w 987552"/>
                <a:gd name="connsiteY72" fmla="*/ 411494 h 88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987552" h="886982">
                  <a:moveTo>
                    <a:pt x="256032" y="411494"/>
                  </a:moveTo>
                  <a:lnTo>
                    <a:pt x="256032" y="411494"/>
                  </a:lnTo>
                  <a:cubicBezTo>
                    <a:pt x="274320" y="283478"/>
                    <a:pt x="288261" y="154765"/>
                    <a:pt x="310896" y="27446"/>
                  </a:cubicBezTo>
                  <a:cubicBezTo>
                    <a:pt x="318168" y="-13460"/>
                    <a:pt x="333109" y="1322"/>
                    <a:pt x="356616" y="9158"/>
                  </a:cubicBezTo>
                  <a:cubicBezTo>
                    <a:pt x="372030" y="86230"/>
                    <a:pt x="355655" y="25203"/>
                    <a:pt x="384048" y="91454"/>
                  </a:cubicBezTo>
                  <a:cubicBezTo>
                    <a:pt x="387845" y="100313"/>
                    <a:pt x="388511" y="110460"/>
                    <a:pt x="393192" y="118886"/>
                  </a:cubicBezTo>
                  <a:cubicBezTo>
                    <a:pt x="403866" y="138099"/>
                    <a:pt x="422817" y="152898"/>
                    <a:pt x="429768" y="173750"/>
                  </a:cubicBezTo>
                  <a:cubicBezTo>
                    <a:pt x="432816" y="182894"/>
                    <a:pt x="432994" y="193574"/>
                    <a:pt x="438912" y="201182"/>
                  </a:cubicBezTo>
                  <a:cubicBezTo>
                    <a:pt x="454790" y="221597"/>
                    <a:pt x="479430" y="234527"/>
                    <a:pt x="493776" y="256046"/>
                  </a:cubicBezTo>
                  <a:cubicBezTo>
                    <a:pt x="537913" y="322252"/>
                    <a:pt x="510693" y="301080"/>
                    <a:pt x="566928" y="329198"/>
                  </a:cubicBezTo>
                  <a:cubicBezTo>
                    <a:pt x="662377" y="297382"/>
                    <a:pt x="602564" y="312283"/>
                    <a:pt x="749808" y="301766"/>
                  </a:cubicBezTo>
                  <a:cubicBezTo>
                    <a:pt x="817242" y="284908"/>
                    <a:pt x="756017" y="303024"/>
                    <a:pt x="822960" y="274334"/>
                  </a:cubicBezTo>
                  <a:cubicBezTo>
                    <a:pt x="853640" y="261185"/>
                    <a:pt x="850556" y="271140"/>
                    <a:pt x="877824" y="246902"/>
                  </a:cubicBezTo>
                  <a:cubicBezTo>
                    <a:pt x="897154" y="229719"/>
                    <a:pt x="932688" y="192038"/>
                    <a:pt x="932688" y="192038"/>
                  </a:cubicBezTo>
                  <a:cubicBezTo>
                    <a:pt x="935736" y="201182"/>
                    <a:pt x="939494" y="210119"/>
                    <a:pt x="941832" y="219470"/>
                  </a:cubicBezTo>
                  <a:cubicBezTo>
                    <a:pt x="945601" y="234548"/>
                    <a:pt x="946061" y="250446"/>
                    <a:pt x="950976" y="265190"/>
                  </a:cubicBezTo>
                  <a:cubicBezTo>
                    <a:pt x="958710" y="288393"/>
                    <a:pt x="974174" y="309131"/>
                    <a:pt x="987552" y="329198"/>
                  </a:cubicBezTo>
                  <a:cubicBezTo>
                    <a:pt x="981528" y="347269"/>
                    <a:pt x="976234" y="371170"/>
                    <a:pt x="960120" y="384062"/>
                  </a:cubicBezTo>
                  <a:cubicBezTo>
                    <a:pt x="952594" y="390083"/>
                    <a:pt x="941547" y="389409"/>
                    <a:pt x="932688" y="393206"/>
                  </a:cubicBezTo>
                  <a:cubicBezTo>
                    <a:pt x="920159" y="398576"/>
                    <a:pt x="909523" y="409056"/>
                    <a:pt x="896112" y="411494"/>
                  </a:cubicBezTo>
                  <a:cubicBezTo>
                    <a:pt x="841801" y="421369"/>
                    <a:pt x="731520" y="429782"/>
                    <a:pt x="731520" y="429782"/>
                  </a:cubicBezTo>
                  <a:cubicBezTo>
                    <a:pt x="719328" y="448070"/>
                    <a:pt x="689613" y="463323"/>
                    <a:pt x="694944" y="484646"/>
                  </a:cubicBezTo>
                  <a:cubicBezTo>
                    <a:pt x="697992" y="496838"/>
                    <a:pt x="697853" y="510311"/>
                    <a:pt x="704088" y="521222"/>
                  </a:cubicBezTo>
                  <a:cubicBezTo>
                    <a:pt x="721248" y="551252"/>
                    <a:pt x="764636" y="563482"/>
                    <a:pt x="786384" y="585230"/>
                  </a:cubicBezTo>
                  <a:cubicBezTo>
                    <a:pt x="820632" y="619478"/>
                    <a:pt x="801548" y="608573"/>
                    <a:pt x="841248" y="621806"/>
                  </a:cubicBezTo>
                  <a:cubicBezTo>
                    <a:pt x="847344" y="633998"/>
                    <a:pt x="856230" y="645158"/>
                    <a:pt x="859536" y="658382"/>
                  </a:cubicBezTo>
                  <a:cubicBezTo>
                    <a:pt x="865496" y="682222"/>
                    <a:pt x="865205" y="707207"/>
                    <a:pt x="868680" y="731534"/>
                  </a:cubicBezTo>
                  <a:cubicBezTo>
                    <a:pt x="871302" y="749888"/>
                    <a:pt x="874776" y="768110"/>
                    <a:pt x="877824" y="786398"/>
                  </a:cubicBezTo>
                  <a:cubicBezTo>
                    <a:pt x="874776" y="804686"/>
                    <a:pt x="874543" y="823673"/>
                    <a:pt x="868680" y="841262"/>
                  </a:cubicBezTo>
                  <a:cubicBezTo>
                    <a:pt x="856836" y="876793"/>
                    <a:pt x="845712" y="868725"/>
                    <a:pt x="813816" y="877838"/>
                  </a:cubicBezTo>
                  <a:cubicBezTo>
                    <a:pt x="804548" y="880486"/>
                    <a:pt x="795528" y="883934"/>
                    <a:pt x="786384" y="886982"/>
                  </a:cubicBezTo>
                  <a:cubicBezTo>
                    <a:pt x="777240" y="883934"/>
                    <a:pt x="766478" y="883859"/>
                    <a:pt x="758952" y="877838"/>
                  </a:cubicBezTo>
                  <a:cubicBezTo>
                    <a:pt x="739851" y="862558"/>
                    <a:pt x="740163" y="843140"/>
                    <a:pt x="731520" y="822974"/>
                  </a:cubicBezTo>
                  <a:cubicBezTo>
                    <a:pt x="726150" y="810445"/>
                    <a:pt x="719328" y="798590"/>
                    <a:pt x="713232" y="786398"/>
                  </a:cubicBezTo>
                  <a:cubicBezTo>
                    <a:pt x="709754" y="769008"/>
                    <a:pt x="704317" y="731991"/>
                    <a:pt x="694944" y="713246"/>
                  </a:cubicBezTo>
                  <a:cubicBezTo>
                    <a:pt x="690029" y="703416"/>
                    <a:pt x="682752" y="694958"/>
                    <a:pt x="676656" y="685814"/>
                  </a:cubicBezTo>
                  <a:cubicBezTo>
                    <a:pt x="671544" y="665368"/>
                    <a:pt x="658129" y="607731"/>
                    <a:pt x="649224" y="594374"/>
                  </a:cubicBezTo>
                  <a:cubicBezTo>
                    <a:pt x="643128" y="585230"/>
                    <a:pt x="635851" y="576772"/>
                    <a:pt x="630936" y="566942"/>
                  </a:cubicBezTo>
                  <a:cubicBezTo>
                    <a:pt x="626625" y="558321"/>
                    <a:pt x="627139" y="547530"/>
                    <a:pt x="621792" y="539510"/>
                  </a:cubicBezTo>
                  <a:cubicBezTo>
                    <a:pt x="614619" y="528750"/>
                    <a:pt x="602639" y="522012"/>
                    <a:pt x="594360" y="512078"/>
                  </a:cubicBezTo>
                  <a:cubicBezTo>
                    <a:pt x="556260" y="466358"/>
                    <a:pt x="598932" y="499886"/>
                    <a:pt x="548640" y="466358"/>
                  </a:cubicBezTo>
                  <a:lnTo>
                    <a:pt x="493776" y="502934"/>
                  </a:lnTo>
                  <a:lnTo>
                    <a:pt x="466344" y="521222"/>
                  </a:lnTo>
                  <a:cubicBezTo>
                    <a:pt x="463296" y="530366"/>
                    <a:pt x="464016" y="541838"/>
                    <a:pt x="457200" y="548654"/>
                  </a:cubicBezTo>
                  <a:cubicBezTo>
                    <a:pt x="441658" y="564196"/>
                    <a:pt x="402336" y="585230"/>
                    <a:pt x="402336" y="585230"/>
                  </a:cubicBezTo>
                  <a:cubicBezTo>
                    <a:pt x="396240" y="594374"/>
                    <a:pt x="391819" y="604891"/>
                    <a:pt x="384048" y="612662"/>
                  </a:cubicBezTo>
                  <a:cubicBezTo>
                    <a:pt x="376277" y="620433"/>
                    <a:pt x="362441" y="621631"/>
                    <a:pt x="356616" y="630950"/>
                  </a:cubicBezTo>
                  <a:cubicBezTo>
                    <a:pt x="346399" y="647297"/>
                    <a:pt x="349894" y="670392"/>
                    <a:pt x="338328" y="685814"/>
                  </a:cubicBezTo>
                  <a:cubicBezTo>
                    <a:pt x="329184" y="698006"/>
                    <a:pt x="319754" y="709989"/>
                    <a:pt x="310896" y="722390"/>
                  </a:cubicBezTo>
                  <a:cubicBezTo>
                    <a:pt x="304508" y="731333"/>
                    <a:pt x="299643" y="741379"/>
                    <a:pt x="292608" y="749822"/>
                  </a:cubicBezTo>
                  <a:cubicBezTo>
                    <a:pt x="256179" y="793536"/>
                    <a:pt x="276977" y="762848"/>
                    <a:pt x="237744" y="795542"/>
                  </a:cubicBezTo>
                  <a:cubicBezTo>
                    <a:pt x="227810" y="803821"/>
                    <a:pt x="219456" y="813830"/>
                    <a:pt x="210312" y="822974"/>
                  </a:cubicBezTo>
                  <a:cubicBezTo>
                    <a:pt x="153027" y="794331"/>
                    <a:pt x="192554" y="816821"/>
                    <a:pt x="137160" y="777254"/>
                  </a:cubicBezTo>
                  <a:cubicBezTo>
                    <a:pt x="128217" y="770866"/>
                    <a:pt x="118171" y="766001"/>
                    <a:pt x="109728" y="758966"/>
                  </a:cubicBezTo>
                  <a:cubicBezTo>
                    <a:pt x="99794" y="750687"/>
                    <a:pt x="92230" y="739813"/>
                    <a:pt x="82296" y="731534"/>
                  </a:cubicBezTo>
                  <a:cubicBezTo>
                    <a:pt x="73853" y="724499"/>
                    <a:pt x="62635" y="721017"/>
                    <a:pt x="54864" y="713246"/>
                  </a:cubicBezTo>
                  <a:cubicBezTo>
                    <a:pt x="-13188" y="645194"/>
                    <a:pt x="64649" y="701481"/>
                    <a:pt x="0" y="658382"/>
                  </a:cubicBezTo>
                  <a:cubicBezTo>
                    <a:pt x="5925" y="634680"/>
                    <a:pt x="3833" y="608196"/>
                    <a:pt x="36576" y="603518"/>
                  </a:cubicBezTo>
                  <a:cubicBezTo>
                    <a:pt x="49017" y="601741"/>
                    <a:pt x="60960" y="609614"/>
                    <a:pt x="73152" y="612662"/>
                  </a:cubicBezTo>
                  <a:cubicBezTo>
                    <a:pt x="103632" y="609614"/>
                    <a:pt x="135532" y="613205"/>
                    <a:pt x="164592" y="603518"/>
                  </a:cubicBezTo>
                  <a:cubicBezTo>
                    <a:pt x="200918" y="591409"/>
                    <a:pt x="173620" y="543005"/>
                    <a:pt x="164592" y="530366"/>
                  </a:cubicBezTo>
                  <a:cubicBezTo>
                    <a:pt x="158204" y="521423"/>
                    <a:pt x="145374" y="519379"/>
                    <a:pt x="137160" y="512078"/>
                  </a:cubicBezTo>
                  <a:cubicBezTo>
                    <a:pt x="63145" y="446286"/>
                    <a:pt x="111429" y="466925"/>
                    <a:pt x="54864" y="448070"/>
                  </a:cubicBezTo>
                  <a:cubicBezTo>
                    <a:pt x="48768" y="435878"/>
                    <a:pt x="41638" y="424150"/>
                    <a:pt x="36576" y="411494"/>
                  </a:cubicBezTo>
                  <a:cubicBezTo>
                    <a:pt x="29417" y="393596"/>
                    <a:pt x="18288" y="356630"/>
                    <a:pt x="18288" y="356630"/>
                  </a:cubicBezTo>
                  <a:cubicBezTo>
                    <a:pt x="21336" y="335294"/>
                    <a:pt x="15477" y="310555"/>
                    <a:pt x="27432" y="292622"/>
                  </a:cubicBezTo>
                  <a:cubicBezTo>
                    <a:pt x="32779" y="284602"/>
                    <a:pt x="46844" y="296419"/>
                    <a:pt x="54864" y="301766"/>
                  </a:cubicBezTo>
                  <a:cubicBezTo>
                    <a:pt x="159350" y="371423"/>
                    <a:pt x="16244" y="289158"/>
                    <a:pt x="100584" y="356630"/>
                  </a:cubicBezTo>
                  <a:cubicBezTo>
                    <a:pt x="108110" y="362651"/>
                    <a:pt x="118872" y="362726"/>
                    <a:pt x="128016" y="365774"/>
                  </a:cubicBezTo>
                  <a:cubicBezTo>
                    <a:pt x="134112" y="374918"/>
                    <a:pt x="137722" y="386341"/>
                    <a:pt x="146304" y="393206"/>
                  </a:cubicBezTo>
                  <a:cubicBezTo>
                    <a:pt x="153830" y="399227"/>
                    <a:pt x="164877" y="398553"/>
                    <a:pt x="173736" y="402350"/>
                  </a:cubicBezTo>
                  <a:cubicBezTo>
                    <a:pt x="240679" y="431040"/>
                    <a:pt x="179454" y="412924"/>
                    <a:pt x="246888" y="429782"/>
                  </a:cubicBezTo>
                  <a:cubicBezTo>
                    <a:pt x="278409" y="419275"/>
                    <a:pt x="254508" y="414542"/>
                    <a:pt x="256032" y="41149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Forme libre 6"/>
            <p:cNvSpPr/>
            <p:nvPr/>
          </p:nvSpPr>
          <p:spPr bwMode="auto">
            <a:xfrm>
              <a:off x="3509539" y="3042854"/>
              <a:ext cx="1290310" cy="731520"/>
            </a:xfrm>
            <a:custGeom>
              <a:avLst/>
              <a:gdLst>
                <a:gd name="connsiteX0" fmla="*/ 731520 w 1290310"/>
                <a:gd name="connsiteY0" fmla="*/ 265176 h 731520"/>
                <a:gd name="connsiteX1" fmla="*/ 731520 w 1290310"/>
                <a:gd name="connsiteY1" fmla="*/ 265176 h 731520"/>
                <a:gd name="connsiteX2" fmla="*/ 950976 w 1290310"/>
                <a:gd name="connsiteY2" fmla="*/ 731520 h 731520"/>
                <a:gd name="connsiteX3" fmla="*/ 640080 w 1290310"/>
                <a:gd name="connsiteY3" fmla="*/ 438912 h 731520"/>
                <a:gd name="connsiteX4" fmla="*/ 557784 w 1290310"/>
                <a:gd name="connsiteY4" fmla="*/ 448056 h 731520"/>
                <a:gd name="connsiteX5" fmla="*/ 493776 w 1290310"/>
                <a:gd name="connsiteY5" fmla="*/ 384048 h 731520"/>
                <a:gd name="connsiteX6" fmla="*/ 466344 w 1290310"/>
                <a:gd name="connsiteY6" fmla="*/ 365760 h 731520"/>
                <a:gd name="connsiteX7" fmla="*/ 448056 w 1290310"/>
                <a:gd name="connsiteY7" fmla="*/ 329184 h 731520"/>
                <a:gd name="connsiteX8" fmla="*/ 438912 w 1290310"/>
                <a:gd name="connsiteY8" fmla="*/ 274320 h 731520"/>
                <a:gd name="connsiteX9" fmla="*/ 402336 w 1290310"/>
                <a:gd name="connsiteY9" fmla="*/ 256032 h 731520"/>
                <a:gd name="connsiteX10" fmla="*/ 374904 w 1290310"/>
                <a:gd name="connsiteY10" fmla="*/ 246888 h 731520"/>
                <a:gd name="connsiteX11" fmla="*/ 310896 w 1290310"/>
                <a:gd name="connsiteY11" fmla="*/ 219456 h 731520"/>
                <a:gd name="connsiteX12" fmla="*/ 109728 w 1290310"/>
                <a:gd name="connsiteY12" fmla="*/ 246888 h 731520"/>
                <a:gd name="connsiteX13" fmla="*/ 45720 w 1290310"/>
                <a:gd name="connsiteY13" fmla="*/ 265176 h 731520"/>
                <a:gd name="connsiteX14" fmla="*/ 18288 w 1290310"/>
                <a:gd name="connsiteY14" fmla="*/ 283464 h 731520"/>
                <a:gd name="connsiteX15" fmla="*/ 0 w 1290310"/>
                <a:gd name="connsiteY15" fmla="*/ 210312 h 731520"/>
                <a:gd name="connsiteX16" fmla="*/ 9144 w 1290310"/>
                <a:gd name="connsiteY16" fmla="*/ 164592 h 731520"/>
                <a:gd name="connsiteX17" fmla="*/ 73152 w 1290310"/>
                <a:gd name="connsiteY17" fmla="*/ 182880 h 731520"/>
                <a:gd name="connsiteX18" fmla="*/ 128016 w 1290310"/>
                <a:gd name="connsiteY18" fmla="*/ 210312 h 731520"/>
                <a:gd name="connsiteX19" fmla="*/ 182880 w 1290310"/>
                <a:gd name="connsiteY19" fmla="*/ 155448 h 731520"/>
                <a:gd name="connsiteX20" fmla="*/ 283464 w 1290310"/>
                <a:gd name="connsiteY20" fmla="*/ 128016 h 731520"/>
                <a:gd name="connsiteX21" fmla="*/ 338328 w 1290310"/>
                <a:gd name="connsiteY21" fmla="*/ 146304 h 731520"/>
                <a:gd name="connsiteX22" fmla="*/ 429768 w 1290310"/>
                <a:gd name="connsiteY22" fmla="*/ 164592 h 731520"/>
                <a:gd name="connsiteX23" fmla="*/ 466344 w 1290310"/>
                <a:gd name="connsiteY23" fmla="*/ 182880 h 731520"/>
                <a:gd name="connsiteX24" fmla="*/ 493776 w 1290310"/>
                <a:gd name="connsiteY24" fmla="*/ 192024 h 731520"/>
                <a:gd name="connsiteX25" fmla="*/ 548640 w 1290310"/>
                <a:gd name="connsiteY25" fmla="*/ 246888 h 731520"/>
                <a:gd name="connsiteX26" fmla="*/ 576072 w 1290310"/>
                <a:gd name="connsiteY26" fmla="*/ 274320 h 731520"/>
                <a:gd name="connsiteX27" fmla="*/ 603504 w 1290310"/>
                <a:gd name="connsiteY27" fmla="*/ 283464 h 731520"/>
                <a:gd name="connsiteX28" fmla="*/ 630936 w 1290310"/>
                <a:gd name="connsiteY28" fmla="*/ 274320 h 731520"/>
                <a:gd name="connsiteX29" fmla="*/ 676656 w 1290310"/>
                <a:gd name="connsiteY29" fmla="*/ 210312 h 731520"/>
                <a:gd name="connsiteX30" fmla="*/ 704088 w 1290310"/>
                <a:gd name="connsiteY30" fmla="*/ 182880 h 731520"/>
                <a:gd name="connsiteX31" fmla="*/ 731520 w 1290310"/>
                <a:gd name="connsiteY31" fmla="*/ 109728 h 731520"/>
                <a:gd name="connsiteX32" fmla="*/ 795528 w 1290310"/>
                <a:gd name="connsiteY32" fmla="*/ 9144 h 731520"/>
                <a:gd name="connsiteX33" fmla="*/ 832104 w 1290310"/>
                <a:gd name="connsiteY33" fmla="*/ 0 h 731520"/>
                <a:gd name="connsiteX34" fmla="*/ 987552 w 1290310"/>
                <a:gd name="connsiteY34" fmla="*/ 9144 h 731520"/>
                <a:gd name="connsiteX35" fmla="*/ 1024128 w 1290310"/>
                <a:gd name="connsiteY35" fmla="*/ 27432 h 731520"/>
                <a:gd name="connsiteX36" fmla="*/ 1060704 w 1290310"/>
                <a:gd name="connsiteY36" fmla="*/ 36576 h 731520"/>
                <a:gd name="connsiteX37" fmla="*/ 1124712 w 1290310"/>
                <a:gd name="connsiteY37" fmla="*/ 73152 h 731520"/>
                <a:gd name="connsiteX38" fmla="*/ 1152144 w 1290310"/>
                <a:gd name="connsiteY38" fmla="*/ 82296 h 731520"/>
                <a:gd name="connsiteX39" fmla="*/ 1243584 w 1290310"/>
                <a:gd name="connsiteY39" fmla="*/ 100584 h 731520"/>
                <a:gd name="connsiteX40" fmla="*/ 1271016 w 1290310"/>
                <a:gd name="connsiteY40" fmla="*/ 128016 h 731520"/>
                <a:gd name="connsiteX41" fmla="*/ 1280160 w 1290310"/>
                <a:gd name="connsiteY41" fmla="*/ 182880 h 731520"/>
                <a:gd name="connsiteX42" fmla="*/ 1252728 w 1290310"/>
                <a:gd name="connsiteY42" fmla="*/ 192024 h 731520"/>
                <a:gd name="connsiteX43" fmla="*/ 1170432 w 1290310"/>
                <a:gd name="connsiteY43" fmla="*/ 182880 h 731520"/>
                <a:gd name="connsiteX44" fmla="*/ 1143000 w 1290310"/>
                <a:gd name="connsiteY44" fmla="*/ 173736 h 731520"/>
                <a:gd name="connsiteX45" fmla="*/ 1115568 w 1290310"/>
                <a:gd name="connsiteY45" fmla="*/ 146304 h 731520"/>
                <a:gd name="connsiteX46" fmla="*/ 1042416 w 1290310"/>
                <a:gd name="connsiteY46" fmla="*/ 155448 h 731520"/>
                <a:gd name="connsiteX47" fmla="*/ 987552 w 1290310"/>
                <a:gd name="connsiteY47" fmla="*/ 192024 h 731520"/>
                <a:gd name="connsiteX48" fmla="*/ 950976 w 1290310"/>
                <a:gd name="connsiteY48" fmla="*/ 182880 h 731520"/>
                <a:gd name="connsiteX49" fmla="*/ 923544 w 1290310"/>
                <a:gd name="connsiteY49" fmla="*/ 192024 h 731520"/>
                <a:gd name="connsiteX50" fmla="*/ 877824 w 1290310"/>
                <a:gd name="connsiteY50" fmla="*/ 210312 h 731520"/>
                <a:gd name="connsiteX51" fmla="*/ 832104 w 1290310"/>
                <a:gd name="connsiteY51" fmla="*/ 246888 h 731520"/>
                <a:gd name="connsiteX52" fmla="*/ 777240 w 1290310"/>
                <a:gd name="connsiteY52" fmla="*/ 265176 h 731520"/>
                <a:gd name="connsiteX53" fmla="*/ 749808 w 1290310"/>
                <a:gd name="connsiteY53" fmla="*/ 274320 h 731520"/>
                <a:gd name="connsiteX54" fmla="*/ 722376 w 1290310"/>
                <a:gd name="connsiteY54" fmla="*/ 292608 h 731520"/>
                <a:gd name="connsiteX55" fmla="*/ 731520 w 1290310"/>
                <a:gd name="connsiteY55" fmla="*/ 265176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90310" h="731520">
                  <a:moveTo>
                    <a:pt x="731520" y="265176"/>
                  </a:moveTo>
                  <a:lnTo>
                    <a:pt x="731520" y="265176"/>
                  </a:lnTo>
                  <a:lnTo>
                    <a:pt x="950976" y="731520"/>
                  </a:lnTo>
                  <a:lnTo>
                    <a:pt x="640080" y="438912"/>
                  </a:lnTo>
                  <a:cubicBezTo>
                    <a:pt x="612648" y="441960"/>
                    <a:pt x="585385" y="448056"/>
                    <a:pt x="557784" y="448056"/>
                  </a:cubicBezTo>
                  <a:cubicBezTo>
                    <a:pt x="510662" y="448056"/>
                    <a:pt x="533050" y="410231"/>
                    <a:pt x="493776" y="384048"/>
                  </a:cubicBezTo>
                  <a:lnTo>
                    <a:pt x="466344" y="365760"/>
                  </a:lnTo>
                  <a:cubicBezTo>
                    <a:pt x="460248" y="353568"/>
                    <a:pt x="451973" y="342240"/>
                    <a:pt x="448056" y="329184"/>
                  </a:cubicBezTo>
                  <a:cubicBezTo>
                    <a:pt x="442728" y="311426"/>
                    <a:pt x="448738" y="290042"/>
                    <a:pt x="438912" y="274320"/>
                  </a:cubicBezTo>
                  <a:cubicBezTo>
                    <a:pt x="431688" y="262761"/>
                    <a:pt x="414865" y="261402"/>
                    <a:pt x="402336" y="256032"/>
                  </a:cubicBezTo>
                  <a:cubicBezTo>
                    <a:pt x="393477" y="252235"/>
                    <a:pt x="383525" y="251199"/>
                    <a:pt x="374904" y="246888"/>
                  </a:cubicBezTo>
                  <a:cubicBezTo>
                    <a:pt x="311756" y="215314"/>
                    <a:pt x="387018" y="238487"/>
                    <a:pt x="310896" y="219456"/>
                  </a:cubicBezTo>
                  <a:cubicBezTo>
                    <a:pt x="109343" y="232053"/>
                    <a:pt x="225154" y="212260"/>
                    <a:pt x="109728" y="246888"/>
                  </a:cubicBezTo>
                  <a:cubicBezTo>
                    <a:pt x="95079" y="251283"/>
                    <a:pt x="61085" y="257493"/>
                    <a:pt x="45720" y="265176"/>
                  </a:cubicBezTo>
                  <a:cubicBezTo>
                    <a:pt x="35890" y="270091"/>
                    <a:pt x="27432" y="277368"/>
                    <a:pt x="18288" y="283464"/>
                  </a:cubicBezTo>
                  <a:cubicBezTo>
                    <a:pt x="11072" y="261817"/>
                    <a:pt x="0" y="232381"/>
                    <a:pt x="0" y="210312"/>
                  </a:cubicBezTo>
                  <a:cubicBezTo>
                    <a:pt x="0" y="194770"/>
                    <a:pt x="6096" y="179832"/>
                    <a:pt x="9144" y="164592"/>
                  </a:cubicBezTo>
                  <a:cubicBezTo>
                    <a:pt x="20863" y="167522"/>
                    <a:pt x="60034" y="176321"/>
                    <a:pt x="73152" y="182880"/>
                  </a:cubicBezTo>
                  <a:cubicBezTo>
                    <a:pt x="144056" y="218332"/>
                    <a:pt x="59065" y="187328"/>
                    <a:pt x="128016" y="210312"/>
                  </a:cubicBezTo>
                  <a:cubicBezTo>
                    <a:pt x="146304" y="192024"/>
                    <a:pt x="157789" y="161721"/>
                    <a:pt x="182880" y="155448"/>
                  </a:cubicBezTo>
                  <a:cubicBezTo>
                    <a:pt x="265383" y="134822"/>
                    <a:pt x="232187" y="145108"/>
                    <a:pt x="283464" y="128016"/>
                  </a:cubicBezTo>
                  <a:cubicBezTo>
                    <a:pt x="301752" y="134112"/>
                    <a:pt x="319626" y="141629"/>
                    <a:pt x="338328" y="146304"/>
                  </a:cubicBezTo>
                  <a:cubicBezTo>
                    <a:pt x="368484" y="153843"/>
                    <a:pt x="429768" y="164592"/>
                    <a:pt x="429768" y="164592"/>
                  </a:cubicBezTo>
                  <a:cubicBezTo>
                    <a:pt x="441960" y="170688"/>
                    <a:pt x="453815" y="177510"/>
                    <a:pt x="466344" y="182880"/>
                  </a:cubicBezTo>
                  <a:cubicBezTo>
                    <a:pt x="475203" y="186677"/>
                    <a:pt x="486168" y="186106"/>
                    <a:pt x="493776" y="192024"/>
                  </a:cubicBezTo>
                  <a:cubicBezTo>
                    <a:pt x="514191" y="207902"/>
                    <a:pt x="530352" y="228600"/>
                    <a:pt x="548640" y="246888"/>
                  </a:cubicBezTo>
                  <a:cubicBezTo>
                    <a:pt x="557784" y="256032"/>
                    <a:pt x="563804" y="270231"/>
                    <a:pt x="576072" y="274320"/>
                  </a:cubicBezTo>
                  <a:lnTo>
                    <a:pt x="603504" y="283464"/>
                  </a:lnTo>
                  <a:cubicBezTo>
                    <a:pt x="612648" y="280416"/>
                    <a:pt x="623093" y="279922"/>
                    <a:pt x="630936" y="274320"/>
                  </a:cubicBezTo>
                  <a:cubicBezTo>
                    <a:pt x="708397" y="218991"/>
                    <a:pt x="643014" y="260775"/>
                    <a:pt x="676656" y="210312"/>
                  </a:cubicBezTo>
                  <a:cubicBezTo>
                    <a:pt x="683829" y="199552"/>
                    <a:pt x="694944" y="192024"/>
                    <a:pt x="704088" y="182880"/>
                  </a:cubicBezTo>
                  <a:cubicBezTo>
                    <a:pt x="719393" y="106355"/>
                    <a:pt x="701778" y="164254"/>
                    <a:pt x="731520" y="109728"/>
                  </a:cubicBezTo>
                  <a:cubicBezTo>
                    <a:pt x="746031" y="83125"/>
                    <a:pt x="762029" y="28287"/>
                    <a:pt x="795528" y="9144"/>
                  </a:cubicBezTo>
                  <a:cubicBezTo>
                    <a:pt x="806439" y="2909"/>
                    <a:pt x="819912" y="3048"/>
                    <a:pt x="832104" y="0"/>
                  </a:cubicBezTo>
                  <a:cubicBezTo>
                    <a:pt x="883920" y="3048"/>
                    <a:pt x="936168" y="1803"/>
                    <a:pt x="987552" y="9144"/>
                  </a:cubicBezTo>
                  <a:cubicBezTo>
                    <a:pt x="1001046" y="11072"/>
                    <a:pt x="1011365" y="22646"/>
                    <a:pt x="1024128" y="27432"/>
                  </a:cubicBezTo>
                  <a:cubicBezTo>
                    <a:pt x="1035895" y="31845"/>
                    <a:pt x="1048512" y="33528"/>
                    <a:pt x="1060704" y="36576"/>
                  </a:cubicBezTo>
                  <a:cubicBezTo>
                    <a:pt x="1088254" y="54942"/>
                    <a:pt x="1092228" y="59230"/>
                    <a:pt x="1124712" y="73152"/>
                  </a:cubicBezTo>
                  <a:cubicBezTo>
                    <a:pt x="1133571" y="76949"/>
                    <a:pt x="1142876" y="79648"/>
                    <a:pt x="1152144" y="82296"/>
                  </a:cubicBezTo>
                  <a:cubicBezTo>
                    <a:pt x="1190338" y="93209"/>
                    <a:pt x="1200472" y="93399"/>
                    <a:pt x="1243584" y="100584"/>
                  </a:cubicBezTo>
                  <a:cubicBezTo>
                    <a:pt x="1252728" y="109728"/>
                    <a:pt x="1262737" y="118082"/>
                    <a:pt x="1271016" y="128016"/>
                  </a:cubicBezTo>
                  <a:cubicBezTo>
                    <a:pt x="1284793" y="144549"/>
                    <a:pt x="1301425" y="161615"/>
                    <a:pt x="1280160" y="182880"/>
                  </a:cubicBezTo>
                  <a:cubicBezTo>
                    <a:pt x="1273344" y="189696"/>
                    <a:pt x="1261872" y="188976"/>
                    <a:pt x="1252728" y="192024"/>
                  </a:cubicBezTo>
                  <a:cubicBezTo>
                    <a:pt x="1225296" y="188976"/>
                    <a:pt x="1197657" y="187418"/>
                    <a:pt x="1170432" y="182880"/>
                  </a:cubicBezTo>
                  <a:cubicBezTo>
                    <a:pt x="1160925" y="181295"/>
                    <a:pt x="1151020" y="179083"/>
                    <a:pt x="1143000" y="173736"/>
                  </a:cubicBezTo>
                  <a:cubicBezTo>
                    <a:pt x="1132240" y="166563"/>
                    <a:pt x="1124712" y="155448"/>
                    <a:pt x="1115568" y="146304"/>
                  </a:cubicBezTo>
                  <a:cubicBezTo>
                    <a:pt x="1091184" y="149352"/>
                    <a:pt x="1065558" y="147183"/>
                    <a:pt x="1042416" y="155448"/>
                  </a:cubicBezTo>
                  <a:cubicBezTo>
                    <a:pt x="1021717" y="162840"/>
                    <a:pt x="987552" y="192024"/>
                    <a:pt x="987552" y="192024"/>
                  </a:cubicBezTo>
                  <a:cubicBezTo>
                    <a:pt x="975360" y="188976"/>
                    <a:pt x="963543" y="182880"/>
                    <a:pt x="950976" y="182880"/>
                  </a:cubicBezTo>
                  <a:cubicBezTo>
                    <a:pt x="941337" y="182880"/>
                    <a:pt x="932569" y="188640"/>
                    <a:pt x="923544" y="192024"/>
                  </a:cubicBezTo>
                  <a:cubicBezTo>
                    <a:pt x="908175" y="197787"/>
                    <a:pt x="891899" y="201867"/>
                    <a:pt x="877824" y="210312"/>
                  </a:cubicBezTo>
                  <a:cubicBezTo>
                    <a:pt x="861089" y="220353"/>
                    <a:pt x="849238" y="237542"/>
                    <a:pt x="832104" y="246888"/>
                  </a:cubicBezTo>
                  <a:cubicBezTo>
                    <a:pt x="815181" y="256119"/>
                    <a:pt x="795528" y="259080"/>
                    <a:pt x="777240" y="265176"/>
                  </a:cubicBezTo>
                  <a:cubicBezTo>
                    <a:pt x="768096" y="268224"/>
                    <a:pt x="757828" y="268973"/>
                    <a:pt x="749808" y="274320"/>
                  </a:cubicBezTo>
                  <a:lnTo>
                    <a:pt x="722376" y="292608"/>
                  </a:lnTo>
                  <a:lnTo>
                    <a:pt x="731520" y="265176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Forme libre 7"/>
            <p:cNvSpPr/>
            <p:nvPr/>
          </p:nvSpPr>
          <p:spPr bwMode="auto">
            <a:xfrm>
              <a:off x="1748375" y="4006067"/>
              <a:ext cx="1491477" cy="1170432"/>
            </a:xfrm>
            <a:custGeom>
              <a:avLst/>
              <a:gdLst>
                <a:gd name="connsiteX0" fmla="*/ 357621 w 1491477"/>
                <a:gd name="connsiteY0" fmla="*/ 0 h 1170432"/>
                <a:gd name="connsiteX1" fmla="*/ 357621 w 1491477"/>
                <a:gd name="connsiteY1" fmla="*/ 0 h 1170432"/>
                <a:gd name="connsiteX2" fmla="*/ 1005 w 1491477"/>
                <a:gd name="connsiteY2" fmla="*/ 521208 h 1170432"/>
                <a:gd name="connsiteX3" fmla="*/ 19293 w 1491477"/>
                <a:gd name="connsiteY3" fmla="*/ 694944 h 1170432"/>
                <a:gd name="connsiteX4" fmla="*/ 37581 w 1491477"/>
                <a:gd name="connsiteY4" fmla="*/ 722376 h 1170432"/>
                <a:gd name="connsiteX5" fmla="*/ 55869 w 1491477"/>
                <a:gd name="connsiteY5" fmla="*/ 777240 h 1170432"/>
                <a:gd name="connsiteX6" fmla="*/ 65013 w 1491477"/>
                <a:gd name="connsiteY6" fmla="*/ 804672 h 1170432"/>
                <a:gd name="connsiteX7" fmla="*/ 83301 w 1491477"/>
                <a:gd name="connsiteY7" fmla="*/ 832104 h 1170432"/>
                <a:gd name="connsiteX8" fmla="*/ 129021 w 1491477"/>
                <a:gd name="connsiteY8" fmla="*/ 768096 h 1170432"/>
                <a:gd name="connsiteX9" fmla="*/ 138165 w 1491477"/>
                <a:gd name="connsiteY9" fmla="*/ 740664 h 1170432"/>
                <a:gd name="connsiteX10" fmla="*/ 165597 w 1491477"/>
                <a:gd name="connsiteY10" fmla="*/ 722376 h 1170432"/>
                <a:gd name="connsiteX11" fmla="*/ 193029 w 1491477"/>
                <a:gd name="connsiteY11" fmla="*/ 667512 h 1170432"/>
                <a:gd name="connsiteX12" fmla="*/ 211317 w 1491477"/>
                <a:gd name="connsiteY12" fmla="*/ 594360 h 1170432"/>
                <a:gd name="connsiteX13" fmla="*/ 193029 w 1491477"/>
                <a:gd name="connsiteY13" fmla="*/ 566928 h 1170432"/>
                <a:gd name="connsiteX14" fmla="*/ 193029 w 1491477"/>
                <a:gd name="connsiteY14" fmla="*/ 420624 h 1170432"/>
                <a:gd name="connsiteX15" fmla="*/ 229605 w 1491477"/>
                <a:gd name="connsiteY15" fmla="*/ 484632 h 1170432"/>
                <a:gd name="connsiteX16" fmla="*/ 247893 w 1491477"/>
                <a:gd name="connsiteY16" fmla="*/ 512064 h 1170432"/>
                <a:gd name="connsiteX17" fmla="*/ 257037 w 1491477"/>
                <a:gd name="connsiteY17" fmla="*/ 539496 h 1170432"/>
                <a:gd name="connsiteX18" fmla="*/ 275325 w 1491477"/>
                <a:gd name="connsiteY18" fmla="*/ 566928 h 1170432"/>
                <a:gd name="connsiteX19" fmla="*/ 284469 w 1491477"/>
                <a:gd name="connsiteY19" fmla="*/ 594360 h 1170432"/>
                <a:gd name="connsiteX20" fmla="*/ 302757 w 1491477"/>
                <a:gd name="connsiteY20" fmla="*/ 640080 h 1170432"/>
                <a:gd name="connsiteX21" fmla="*/ 311901 w 1491477"/>
                <a:gd name="connsiteY21" fmla="*/ 667512 h 1170432"/>
                <a:gd name="connsiteX22" fmla="*/ 348477 w 1491477"/>
                <a:gd name="connsiteY22" fmla="*/ 731520 h 1170432"/>
                <a:gd name="connsiteX23" fmla="*/ 385053 w 1491477"/>
                <a:gd name="connsiteY23" fmla="*/ 804672 h 1170432"/>
                <a:gd name="connsiteX24" fmla="*/ 430773 w 1491477"/>
                <a:gd name="connsiteY24" fmla="*/ 868680 h 1170432"/>
                <a:gd name="connsiteX25" fmla="*/ 449061 w 1491477"/>
                <a:gd name="connsiteY25" fmla="*/ 923544 h 1170432"/>
                <a:gd name="connsiteX26" fmla="*/ 485637 w 1491477"/>
                <a:gd name="connsiteY26" fmla="*/ 987552 h 1170432"/>
                <a:gd name="connsiteX27" fmla="*/ 503925 w 1491477"/>
                <a:gd name="connsiteY27" fmla="*/ 1033272 h 1170432"/>
                <a:gd name="connsiteX28" fmla="*/ 531357 w 1491477"/>
                <a:gd name="connsiteY28" fmla="*/ 1088136 h 1170432"/>
                <a:gd name="connsiteX29" fmla="*/ 586221 w 1491477"/>
                <a:gd name="connsiteY29" fmla="*/ 1115568 h 1170432"/>
                <a:gd name="connsiteX30" fmla="*/ 650229 w 1491477"/>
                <a:gd name="connsiteY30" fmla="*/ 1106424 h 1170432"/>
                <a:gd name="connsiteX31" fmla="*/ 677661 w 1491477"/>
                <a:gd name="connsiteY31" fmla="*/ 1024128 h 1170432"/>
                <a:gd name="connsiteX32" fmla="*/ 668517 w 1491477"/>
                <a:gd name="connsiteY32" fmla="*/ 914400 h 1170432"/>
                <a:gd name="connsiteX33" fmla="*/ 631941 w 1491477"/>
                <a:gd name="connsiteY33" fmla="*/ 832104 h 1170432"/>
                <a:gd name="connsiteX34" fmla="*/ 622797 w 1491477"/>
                <a:gd name="connsiteY34" fmla="*/ 804672 h 1170432"/>
                <a:gd name="connsiteX35" fmla="*/ 595365 w 1491477"/>
                <a:gd name="connsiteY35" fmla="*/ 786384 h 1170432"/>
                <a:gd name="connsiteX36" fmla="*/ 558789 w 1491477"/>
                <a:gd name="connsiteY36" fmla="*/ 704088 h 1170432"/>
                <a:gd name="connsiteX37" fmla="*/ 540501 w 1491477"/>
                <a:gd name="connsiteY37" fmla="*/ 658368 h 1170432"/>
                <a:gd name="connsiteX38" fmla="*/ 503925 w 1491477"/>
                <a:gd name="connsiteY38" fmla="*/ 594360 h 1170432"/>
                <a:gd name="connsiteX39" fmla="*/ 467349 w 1491477"/>
                <a:gd name="connsiteY39" fmla="*/ 548640 h 1170432"/>
                <a:gd name="connsiteX40" fmla="*/ 421629 w 1491477"/>
                <a:gd name="connsiteY40" fmla="*/ 502920 h 1170432"/>
                <a:gd name="connsiteX41" fmla="*/ 430773 w 1491477"/>
                <a:gd name="connsiteY41" fmla="*/ 475488 h 1170432"/>
                <a:gd name="connsiteX42" fmla="*/ 503925 w 1491477"/>
                <a:gd name="connsiteY42" fmla="*/ 466344 h 1170432"/>
                <a:gd name="connsiteX43" fmla="*/ 549645 w 1491477"/>
                <a:gd name="connsiteY43" fmla="*/ 512064 h 1170432"/>
                <a:gd name="connsiteX44" fmla="*/ 604509 w 1491477"/>
                <a:gd name="connsiteY44" fmla="*/ 548640 h 1170432"/>
                <a:gd name="connsiteX45" fmla="*/ 641085 w 1491477"/>
                <a:gd name="connsiteY45" fmla="*/ 585216 h 1170432"/>
                <a:gd name="connsiteX46" fmla="*/ 695949 w 1491477"/>
                <a:gd name="connsiteY46" fmla="*/ 621792 h 1170432"/>
                <a:gd name="connsiteX47" fmla="*/ 723381 w 1491477"/>
                <a:gd name="connsiteY47" fmla="*/ 640080 h 1170432"/>
                <a:gd name="connsiteX48" fmla="*/ 750813 w 1491477"/>
                <a:gd name="connsiteY48" fmla="*/ 658368 h 1170432"/>
                <a:gd name="connsiteX49" fmla="*/ 787389 w 1491477"/>
                <a:gd name="connsiteY49" fmla="*/ 676656 h 1170432"/>
                <a:gd name="connsiteX50" fmla="*/ 823965 w 1491477"/>
                <a:gd name="connsiteY50" fmla="*/ 713232 h 1170432"/>
                <a:gd name="connsiteX51" fmla="*/ 878829 w 1491477"/>
                <a:gd name="connsiteY51" fmla="*/ 758952 h 1170432"/>
                <a:gd name="connsiteX52" fmla="*/ 915405 w 1491477"/>
                <a:gd name="connsiteY52" fmla="*/ 813816 h 1170432"/>
                <a:gd name="connsiteX53" fmla="*/ 970269 w 1491477"/>
                <a:gd name="connsiteY53" fmla="*/ 886968 h 1170432"/>
                <a:gd name="connsiteX54" fmla="*/ 1006845 w 1491477"/>
                <a:gd name="connsiteY54" fmla="*/ 960120 h 1170432"/>
                <a:gd name="connsiteX55" fmla="*/ 1034277 w 1491477"/>
                <a:gd name="connsiteY55" fmla="*/ 987552 h 1170432"/>
                <a:gd name="connsiteX56" fmla="*/ 1070853 w 1491477"/>
                <a:gd name="connsiteY56" fmla="*/ 1042416 h 1170432"/>
                <a:gd name="connsiteX57" fmla="*/ 1089141 w 1491477"/>
                <a:gd name="connsiteY57" fmla="*/ 1069848 h 1170432"/>
                <a:gd name="connsiteX58" fmla="*/ 1116573 w 1491477"/>
                <a:gd name="connsiteY58" fmla="*/ 1088136 h 1170432"/>
                <a:gd name="connsiteX59" fmla="*/ 1134861 w 1491477"/>
                <a:gd name="connsiteY59" fmla="*/ 1115568 h 1170432"/>
                <a:gd name="connsiteX60" fmla="*/ 1235445 w 1491477"/>
                <a:gd name="connsiteY60" fmla="*/ 1143000 h 1170432"/>
                <a:gd name="connsiteX61" fmla="*/ 1317741 w 1491477"/>
                <a:gd name="connsiteY61" fmla="*/ 1161288 h 1170432"/>
                <a:gd name="connsiteX62" fmla="*/ 1345173 w 1491477"/>
                <a:gd name="connsiteY62" fmla="*/ 1170432 h 1170432"/>
                <a:gd name="connsiteX63" fmla="*/ 1381749 w 1491477"/>
                <a:gd name="connsiteY63" fmla="*/ 1152144 h 1170432"/>
                <a:gd name="connsiteX64" fmla="*/ 1400037 w 1491477"/>
                <a:gd name="connsiteY64" fmla="*/ 1124712 h 1170432"/>
                <a:gd name="connsiteX65" fmla="*/ 1454901 w 1491477"/>
                <a:gd name="connsiteY65" fmla="*/ 1033272 h 1170432"/>
                <a:gd name="connsiteX66" fmla="*/ 1473189 w 1491477"/>
                <a:gd name="connsiteY66" fmla="*/ 996696 h 1170432"/>
                <a:gd name="connsiteX67" fmla="*/ 1491477 w 1491477"/>
                <a:gd name="connsiteY67" fmla="*/ 941832 h 1170432"/>
                <a:gd name="connsiteX68" fmla="*/ 1217157 w 1491477"/>
                <a:gd name="connsiteY68" fmla="*/ 914400 h 1170432"/>
                <a:gd name="connsiteX69" fmla="*/ 1198869 w 1491477"/>
                <a:gd name="connsiteY69" fmla="*/ 877824 h 1170432"/>
                <a:gd name="connsiteX70" fmla="*/ 1144005 w 1491477"/>
                <a:gd name="connsiteY70" fmla="*/ 813816 h 1170432"/>
                <a:gd name="connsiteX71" fmla="*/ 1125717 w 1491477"/>
                <a:gd name="connsiteY71" fmla="*/ 749808 h 1170432"/>
                <a:gd name="connsiteX72" fmla="*/ 1098285 w 1491477"/>
                <a:gd name="connsiteY72" fmla="*/ 731520 h 1170432"/>
                <a:gd name="connsiteX73" fmla="*/ 1070853 w 1491477"/>
                <a:gd name="connsiteY73" fmla="*/ 704088 h 1170432"/>
                <a:gd name="connsiteX74" fmla="*/ 1034277 w 1491477"/>
                <a:gd name="connsiteY74" fmla="*/ 603504 h 1170432"/>
                <a:gd name="connsiteX75" fmla="*/ 997701 w 1491477"/>
                <a:gd name="connsiteY75" fmla="*/ 548640 h 1170432"/>
                <a:gd name="connsiteX76" fmla="*/ 997701 w 1491477"/>
                <a:gd name="connsiteY76" fmla="*/ 329184 h 1170432"/>
                <a:gd name="connsiteX77" fmla="*/ 1015989 w 1491477"/>
                <a:gd name="connsiteY77" fmla="*/ 283464 h 1170432"/>
                <a:gd name="connsiteX78" fmla="*/ 1043421 w 1491477"/>
                <a:gd name="connsiteY78" fmla="*/ 210312 h 1170432"/>
                <a:gd name="connsiteX79" fmla="*/ 1034277 w 1491477"/>
                <a:gd name="connsiteY79" fmla="*/ 109728 h 1170432"/>
                <a:gd name="connsiteX80" fmla="*/ 1025133 w 1491477"/>
                <a:gd name="connsiteY80" fmla="*/ 73152 h 1170432"/>
                <a:gd name="connsiteX81" fmla="*/ 997701 w 1491477"/>
                <a:gd name="connsiteY81" fmla="*/ 64008 h 1170432"/>
                <a:gd name="connsiteX82" fmla="*/ 961125 w 1491477"/>
                <a:gd name="connsiteY82" fmla="*/ 118872 h 1170432"/>
                <a:gd name="connsiteX83" fmla="*/ 933693 w 1491477"/>
                <a:gd name="connsiteY83" fmla="*/ 164592 h 1170432"/>
                <a:gd name="connsiteX84" fmla="*/ 897117 w 1491477"/>
                <a:gd name="connsiteY84" fmla="*/ 210312 h 1170432"/>
                <a:gd name="connsiteX85" fmla="*/ 878829 w 1491477"/>
                <a:gd name="connsiteY85" fmla="*/ 256032 h 1170432"/>
                <a:gd name="connsiteX86" fmla="*/ 851397 w 1491477"/>
                <a:gd name="connsiteY86" fmla="*/ 301752 h 1170432"/>
                <a:gd name="connsiteX87" fmla="*/ 814821 w 1491477"/>
                <a:gd name="connsiteY87" fmla="*/ 356616 h 1170432"/>
                <a:gd name="connsiteX88" fmla="*/ 769101 w 1491477"/>
                <a:gd name="connsiteY88" fmla="*/ 365760 h 1170432"/>
                <a:gd name="connsiteX89" fmla="*/ 741669 w 1491477"/>
                <a:gd name="connsiteY89" fmla="*/ 374904 h 1170432"/>
                <a:gd name="connsiteX90" fmla="*/ 668517 w 1491477"/>
                <a:gd name="connsiteY90" fmla="*/ 384048 h 1170432"/>
                <a:gd name="connsiteX91" fmla="*/ 522213 w 1491477"/>
                <a:gd name="connsiteY91" fmla="*/ 374904 h 1170432"/>
                <a:gd name="connsiteX92" fmla="*/ 467349 w 1491477"/>
                <a:gd name="connsiteY92" fmla="*/ 356616 h 1170432"/>
                <a:gd name="connsiteX93" fmla="*/ 421629 w 1491477"/>
                <a:gd name="connsiteY93" fmla="*/ 301752 h 1170432"/>
                <a:gd name="connsiteX94" fmla="*/ 403341 w 1491477"/>
                <a:gd name="connsiteY94" fmla="*/ 228600 h 1170432"/>
                <a:gd name="connsiteX95" fmla="*/ 394197 w 1491477"/>
                <a:gd name="connsiteY95" fmla="*/ 192024 h 1170432"/>
                <a:gd name="connsiteX96" fmla="*/ 385053 w 1491477"/>
                <a:gd name="connsiteY96" fmla="*/ 164592 h 1170432"/>
                <a:gd name="connsiteX97" fmla="*/ 375909 w 1491477"/>
                <a:gd name="connsiteY97" fmla="*/ 64008 h 1170432"/>
                <a:gd name="connsiteX98" fmla="*/ 366765 w 1491477"/>
                <a:gd name="connsiteY98" fmla="*/ 27432 h 1170432"/>
                <a:gd name="connsiteX99" fmla="*/ 357621 w 1491477"/>
                <a:gd name="connsiteY99" fmla="*/ 0 h 117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491477" h="1170432">
                  <a:moveTo>
                    <a:pt x="357621" y="0"/>
                  </a:moveTo>
                  <a:lnTo>
                    <a:pt x="357621" y="0"/>
                  </a:lnTo>
                  <a:cubicBezTo>
                    <a:pt x="238749" y="173736"/>
                    <a:pt x="-18054" y="311562"/>
                    <a:pt x="1005" y="521208"/>
                  </a:cubicBezTo>
                  <a:cubicBezTo>
                    <a:pt x="1591" y="527651"/>
                    <a:pt x="13844" y="674964"/>
                    <a:pt x="19293" y="694944"/>
                  </a:cubicBezTo>
                  <a:cubicBezTo>
                    <a:pt x="22185" y="705546"/>
                    <a:pt x="33118" y="712333"/>
                    <a:pt x="37581" y="722376"/>
                  </a:cubicBezTo>
                  <a:cubicBezTo>
                    <a:pt x="45410" y="739992"/>
                    <a:pt x="49773" y="758952"/>
                    <a:pt x="55869" y="777240"/>
                  </a:cubicBezTo>
                  <a:cubicBezTo>
                    <a:pt x="58917" y="786384"/>
                    <a:pt x="59666" y="796652"/>
                    <a:pt x="65013" y="804672"/>
                  </a:cubicBezTo>
                  <a:lnTo>
                    <a:pt x="83301" y="832104"/>
                  </a:lnTo>
                  <a:cubicBezTo>
                    <a:pt x="114663" y="800742"/>
                    <a:pt x="110968" y="810221"/>
                    <a:pt x="129021" y="768096"/>
                  </a:cubicBezTo>
                  <a:cubicBezTo>
                    <a:pt x="132818" y="759237"/>
                    <a:pt x="132144" y="748190"/>
                    <a:pt x="138165" y="740664"/>
                  </a:cubicBezTo>
                  <a:cubicBezTo>
                    <a:pt x="145030" y="732082"/>
                    <a:pt x="156453" y="728472"/>
                    <a:pt x="165597" y="722376"/>
                  </a:cubicBezTo>
                  <a:cubicBezTo>
                    <a:pt x="188581" y="653425"/>
                    <a:pt x="157577" y="738416"/>
                    <a:pt x="193029" y="667512"/>
                  </a:cubicBezTo>
                  <a:cubicBezTo>
                    <a:pt x="202402" y="648767"/>
                    <a:pt x="207839" y="611750"/>
                    <a:pt x="211317" y="594360"/>
                  </a:cubicBezTo>
                  <a:cubicBezTo>
                    <a:pt x="205221" y="585216"/>
                    <a:pt x="197358" y="577029"/>
                    <a:pt x="193029" y="566928"/>
                  </a:cubicBezTo>
                  <a:cubicBezTo>
                    <a:pt x="172885" y="519925"/>
                    <a:pt x="188970" y="469337"/>
                    <a:pt x="193029" y="420624"/>
                  </a:cubicBezTo>
                  <a:cubicBezTo>
                    <a:pt x="245143" y="472738"/>
                    <a:pt x="201974" y="420160"/>
                    <a:pt x="229605" y="484632"/>
                  </a:cubicBezTo>
                  <a:cubicBezTo>
                    <a:pt x="233934" y="494733"/>
                    <a:pt x="242978" y="502234"/>
                    <a:pt x="247893" y="512064"/>
                  </a:cubicBezTo>
                  <a:cubicBezTo>
                    <a:pt x="252204" y="520685"/>
                    <a:pt x="252726" y="530875"/>
                    <a:pt x="257037" y="539496"/>
                  </a:cubicBezTo>
                  <a:cubicBezTo>
                    <a:pt x="261952" y="549326"/>
                    <a:pt x="270410" y="557098"/>
                    <a:pt x="275325" y="566928"/>
                  </a:cubicBezTo>
                  <a:cubicBezTo>
                    <a:pt x="279636" y="575549"/>
                    <a:pt x="281085" y="585335"/>
                    <a:pt x="284469" y="594360"/>
                  </a:cubicBezTo>
                  <a:cubicBezTo>
                    <a:pt x="290232" y="609729"/>
                    <a:pt x="296994" y="624711"/>
                    <a:pt x="302757" y="640080"/>
                  </a:cubicBezTo>
                  <a:cubicBezTo>
                    <a:pt x="306141" y="649105"/>
                    <a:pt x="308104" y="658653"/>
                    <a:pt x="311901" y="667512"/>
                  </a:cubicBezTo>
                  <a:cubicBezTo>
                    <a:pt x="341010" y="735433"/>
                    <a:pt x="317866" y="675400"/>
                    <a:pt x="348477" y="731520"/>
                  </a:cubicBezTo>
                  <a:cubicBezTo>
                    <a:pt x="361532" y="755453"/>
                    <a:pt x="365776" y="785395"/>
                    <a:pt x="385053" y="804672"/>
                  </a:cubicBezTo>
                  <a:cubicBezTo>
                    <a:pt x="414512" y="834131"/>
                    <a:pt x="414726" y="828561"/>
                    <a:pt x="430773" y="868680"/>
                  </a:cubicBezTo>
                  <a:cubicBezTo>
                    <a:pt x="437932" y="886578"/>
                    <a:pt x="438368" y="907504"/>
                    <a:pt x="449061" y="923544"/>
                  </a:cubicBezTo>
                  <a:cubicBezTo>
                    <a:pt x="468675" y="952964"/>
                    <a:pt x="470168" y="952748"/>
                    <a:pt x="485637" y="987552"/>
                  </a:cubicBezTo>
                  <a:cubicBezTo>
                    <a:pt x="492303" y="1002551"/>
                    <a:pt x="498162" y="1017903"/>
                    <a:pt x="503925" y="1033272"/>
                  </a:cubicBezTo>
                  <a:cubicBezTo>
                    <a:pt x="512849" y="1057071"/>
                    <a:pt x="511935" y="1068714"/>
                    <a:pt x="531357" y="1088136"/>
                  </a:cubicBezTo>
                  <a:cubicBezTo>
                    <a:pt x="549083" y="1105862"/>
                    <a:pt x="563910" y="1108131"/>
                    <a:pt x="586221" y="1115568"/>
                  </a:cubicBezTo>
                  <a:cubicBezTo>
                    <a:pt x="607557" y="1112520"/>
                    <a:pt x="630534" y="1115177"/>
                    <a:pt x="650229" y="1106424"/>
                  </a:cubicBezTo>
                  <a:cubicBezTo>
                    <a:pt x="673373" y="1096138"/>
                    <a:pt x="675869" y="1034881"/>
                    <a:pt x="677661" y="1024128"/>
                  </a:cubicBezTo>
                  <a:cubicBezTo>
                    <a:pt x="674613" y="987552"/>
                    <a:pt x="674895" y="950544"/>
                    <a:pt x="668517" y="914400"/>
                  </a:cubicBezTo>
                  <a:cubicBezTo>
                    <a:pt x="664263" y="890296"/>
                    <a:pt x="641710" y="854899"/>
                    <a:pt x="631941" y="832104"/>
                  </a:cubicBezTo>
                  <a:cubicBezTo>
                    <a:pt x="628144" y="823245"/>
                    <a:pt x="628818" y="812198"/>
                    <a:pt x="622797" y="804672"/>
                  </a:cubicBezTo>
                  <a:cubicBezTo>
                    <a:pt x="615932" y="796090"/>
                    <a:pt x="604509" y="792480"/>
                    <a:pt x="595365" y="786384"/>
                  </a:cubicBezTo>
                  <a:cubicBezTo>
                    <a:pt x="548184" y="644840"/>
                    <a:pt x="602261" y="791031"/>
                    <a:pt x="558789" y="704088"/>
                  </a:cubicBezTo>
                  <a:cubicBezTo>
                    <a:pt x="551448" y="689407"/>
                    <a:pt x="547167" y="673367"/>
                    <a:pt x="540501" y="658368"/>
                  </a:cubicBezTo>
                  <a:cubicBezTo>
                    <a:pt x="529456" y="633516"/>
                    <a:pt x="519972" y="615757"/>
                    <a:pt x="503925" y="594360"/>
                  </a:cubicBezTo>
                  <a:cubicBezTo>
                    <a:pt x="492215" y="578747"/>
                    <a:pt x="479059" y="564253"/>
                    <a:pt x="467349" y="548640"/>
                  </a:cubicBezTo>
                  <a:cubicBezTo>
                    <a:pt x="436869" y="508000"/>
                    <a:pt x="464301" y="531368"/>
                    <a:pt x="421629" y="502920"/>
                  </a:cubicBezTo>
                  <a:cubicBezTo>
                    <a:pt x="424677" y="493776"/>
                    <a:pt x="424752" y="483014"/>
                    <a:pt x="430773" y="475488"/>
                  </a:cubicBezTo>
                  <a:cubicBezTo>
                    <a:pt x="454898" y="445331"/>
                    <a:pt x="470393" y="459638"/>
                    <a:pt x="503925" y="466344"/>
                  </a:cubicBezTo>
                  <a:cubicBezTo>
                    <a:pt x="613653" y="539496"/>
                    <a:pt x="452109" y="426720"/>
                    <a:pt x="549645" y="512064"/>
                  </a:cubicBezTo>
                  <a:cubicBezTo>
                    <a:pt x="566186" y="526538"/>
                    <a:pt x="588967" y="533098"/>
                    <a:pt x="604509" y="548640"/>
                  </a:cubicBezTo>
                  <a:cubicBezTo>
                    <a:pt x="616701" y="560832"/>
                    <a:pt x="627621" y="574445"/>
                    <a:pt x="641085" y="585216"/>
                  </a:cubicBezTo>
                  <a:cubicBezTo>
                    <a:pt x="658248" y="598946"/>
                    <a:pt x="677661" y="609600"/>
                    <a:pt x="695949" y="621792"/>
                  </a:cubicBezTo>
                  <a:lnTo>
                    <a:pt x="723381" y="640080"/>
                  </a:lnTo>
                  <a:cubicBezTo>
                    <a:pt x="732525" y="646176"/>
                    <a:pt x="740983" y="653453"/>
                    <a:pt x="750813" y="658368"/>
                  </a:cubicBezTo>
                  <a:cubicBezTo>
                    <a:pt x="763005" y="664464"/>
                    <a:pt x="776484" y="668477"/>
                    <a:pt x="787389" y="676656"/>
                  </a:cubicBezTo>
                  <a:cubicBezTo>
                    <a:pt x="801183" y="687001"/>
                    <a:pt x="810874" y="702011"/>
                    <a:pt x="823965" y="713232"/>
                  </a:cubicBezTo>
                  <a:cubicBezTo>
                    <a:pt x="913079" y="789615"/>
                    <a:pt x="783706" y="663829"/>
                    <a:pt x="878829" y="758952"/>
                  </a:cubicBezTo>
                  <a:cubicBezTo>
                    <a:pt x="895253" y="808224"/>
                    <a:pt x="876877" y="766726"/>
                    <a:pt x="915405" y="813816"/>
                  </a:cubicBezTo>
                  <a:cubicBezTo>
                    <a:pt x="934706" y="837406"/>
                    <a:pt x="970269" y="886968"/>
                    <a:pt x="970269" y="886968"/>
                  </a:cubicBezTo>
                  <a:cubicBezTo>
                    <a:pt x="981520" y="920721"/>
                    <a:pt x="980932" y="925570"/>
                    <a:pt x="1006845" y="960120"/>
                  </a:cubicBezTo>
                  <a:cubicBezTo>
                    <a:pt x="1014604" y="970465"/>
                    <a:pt x="1026338" y="977344"/>
                    <a:pt x="1034277" y="987552"/>
                  </a:cubicBezTo>
                  <a:cubicBezTo>
                    <a:pt x="1047771" y="1004902"/>
                    <a:pt x="1058661" y="1024128"/>
                    <a:pt x="1070853" y="1042416"/>
                  </a:cubicBezTo>
                  <a:cubicBezTo>
                    <a:pt x="1076949" y="1051560"/>
                    <a:pt x="1079997" y="1063752"/>
                    <a:pt x="1089141" y="1069848"/>
                  </a:cubicBezTo>
                  <a:lnTo>
                    <a:pt x="1116573" y="1088136"/>
                  </a:lnTo>
                  <a:cubicBezTo>
                    <a:pt x="1122669" y="1097280"/>
                    <a:pt x="1125918" y="1109180"/>
                    <a:pt x="1134861" y="1115568"/>
                  </a:cubicBezTo>
                  <a:cubicBezTo>
                    <a:pt x="1162439" y="1135266"/>
                    <a:pt x="1204327" y="1137342"/>
                    <a:pt x="1235445" y="1143000"/>
                  </a:cubicBezTo>
                  <a:cubicBezTo>
                    <a:pt x="1261372" y="1147714"/>
                    <a:pt x="1292057" y="1153950"/>
                    <a:pt x="1317741" y="1161288"/>
                  </a:cubicBezTo>
                  <a:cubicBezTo>
                    <a:pt x="1327009" y="1163936"/>
                    <a:pt x="1336029" y="1167384"/>
                    <a:pt x="1345173" y="1170432"/>
                  </a:cubicBezTo>
                  <a:cubicBezTo>
                    <a:pt x="1357365" y="1164336"/>
                    <a:pt x="1371277" y="1160870"/>
                    <a:pt x="1381749" y="1152144"/>
                  </a:cubicBezTo>
                  <a:cubicBezTo>
                    <a:pt x="1390192" y="1145109"/>
                    <a:pt x="1393443" y="1133504"/>
                    <a:pt x="1400037" y="1124712"/>
                  </a:cubicBezTo>
                  <a:cubicBezTo>
                    <a:pt x="1459405" y="1045555"/>
                    <a:pt x="1418820" y="1114455"/>
                    <a:pt x="1454901" y="1033272"/>
                  </a:cubicBezTo>
                  <a:cubicBezTo>
                    <a:pt x="1460437" y="1020816"/>
                    <a:pt x="1468127" y="1009352"/>
                    <a:pt x="1473189" y="996696"/>
                  </a:cubicBezTo>
                  <a:cubicBezTo>
                    <a:pt x="1480348" y="978798"/>
                    <a:pt x="1491477" y="941832"/>
                    <a:pt x="1491477" y="941832"/>
                  </a:cubicBezTo>
                  <a:cubicBezTo>
                    <a:pt x="1365134" y="878661"/>
                    <a:pt x="1578091" y="978853"/>
                    <a:pt x="1217157" y="914400"/>
                  </a:cubicBezTo>
                  <a:cubicBezTo>
                    <a:pt x="1203738" y="912004"/>
                    <a:pt x="1206093" y="889383"/>
                    <a:pt x="1198869" y="877824"/>
                  </a:cubicBezTo>
                  <a:cubicBezTo>
                    <a:pt x="1179318" y="846543"/>
                    <a:pt x="1168942" y="838753"/>
                    <a:pt x="1144005" y="813816"/>
                  </a:cubicBezTo>
                  <a:cubicBezTo>
                    <a:pt x="1137909" y="792480"/>
                    <a:pt x="1136493" y="769205"/>
                    <a:pt x="1125717" y="749808"/>
                  </a:cubicBezTo>
                  <a:cubicBezTo>
                    <a:pt x="1120380" y="740201"/>
                    <a:pt x="1106728" y="738555"/>
                    <a:pt x="1098285" y="731520"/>
                  </a:cubicBezTo>
                  <a:cubicBezTo>
                    <a:pt x="1088351" y="723241"/>
                    <a:pt x="1079997" y="713232"/>
                    <a:pt x="1070853" y="704088"/>
                  </a:cubicBezTo>
                  <a:cubicBezTo>
                    <a:pt x="1064452" y="684886"/>
                    <a:pt x="1045183" y="623498"/>
                    <a:pt x="1034277" y="603504"/>
                  </a:cubicBezTo>
                  <a:cubicBezTo>
                    <a:pt x="1023752" y="584208"/>
                    <a:pt x="997701" y="548640"/>
                    <a:pt x="997701" y="548640"/>
                  </a:cubicBezTo>
                  <a:cubicBezTo>
                    <a:pt x="982119" y="455146"/>
                    <a:pt x="979837" y="466140"/>
                    <a:pt x="997701" y="329184"/>
                  </a:cubicBezTo>
                  <a:cubicBezTo>
                    <a:pt x="999824" y="312908"/>
                    <a:pt x="1011272" y="299186"/>
                    <a:pt x="1015989" y="283464"/>
                  </a:cubicBezTo>
                  <a:cubicBezTo>
                    <a:pt x="1037560" y="211560"/>
                    <a:pt x="1009249" y="261571"/>
                    <a:pt x="1043421" y="210312"/>
                  </a:cubicBezTo>
                  <a:cubicBezTo>
                    <a:pt x="1040373" y="176784"/>
                    <a:pt x="1038726" y="143099"/>
                    <a:pt x="1034277" y="109728"/>
                  </a:cubicBezTo>
                  <a:cubicBezTo>
                    <a:pt x="1032616" y="97271"/>
                    <a:pt x="1032984" y="82965"/>
                    <a:pt x="1025133" y="73152"/>
                  </a:cubicBezTo>
                  <a:cubicBezTo>
                    <a:pt x="1019112" y="65626"/>
                    <a:pt x="1006845" y="67056"/>
                    <a:pt x="997701" y="64008"/>
                  </a:cubicBezTo>
                  <a:cubicBezTo>
                    <a:pt x="985509" y="82296"/>
                    <a:pt x="972433" y="100025"/>
                    <a:pt x="961125" y="118872"/>
                  </a:cubicBezTo>
                  <a:cubicBezTo>
                    <a:pt x="951981" y="134112"/>
                    <a:pt x="943885" y="150032"/>
                    <a:pt x="933693" y="164592"/>
                  </a:cubicBezTo>
                  <a:cubicBezTo>
                    <a:pt x="922501" y="180581"/>
                    <a:pt x="907158" y="193577"/>
                    <a:pt x="897117" y="210312"/>
                  </a:cubicBezTo>
                  <a:cubicBezTo>
                    <a:pt x="888672" y="224387"/>
                    <a:pt x="886170" y="241351"/>
                    <a:pt x="878829" y="256032"/>
                  </a:cubicBezTo>
                  <a:cubicBezTo>
                    <a:pt x="870881" y="271928"/>
                    <a:pt x="860939" y="286758"/>
                    <a:pt x="851397" y="301752"/>
                  </a:cubicBezTo>
                  <a:cubicBezTo>
                    <a:pt x="839597" y="320295"/>
                    <a:pt x="836374" y="352305"/>
                    <a:pt x="814821" y="356616"/>
                  </a:cubicBezTo>
                  <a:cubicBezTo>
                    <a:pt x="799581" y="359664"/>
                    <a:pt x="784179" y="361991"/>
                    <a:pt x="769101" y="365760"/>
                  </a:cubicBezTo>
                  <a:cubicBezTo>
                    <a:pt x="759750" y="368098"/>
                    <a:pt x="751152" y="373180"/>
                    <a:pt x="741669" y="374904"/>
                  </a:cubicBezTo>
                  <a:cubicBezTo>
                    <a:pt x="717492" y="379300"/>
                    <a:pt x="692901" y="381000"/>
                    <a:pt x="668517" y="384048"/>
                  </a:cubicBezTo>
                  <a:cubicBezTo>
                    <a:pt x="619749" y="381000"/>
                    <a:pt x="570628" y="381506"/>
                    <a:pt x="522213" y="374904"/>
                  </a:cubicBezTo>
                  <a:cubicBezTo>
                    <a:pt x="503113" y="372299"/>
                    <a:pt x="481857" y="369310"/>
                    <a:pt x="467349" y="356616"/>
                  </a:cubicBezTo>
                  <a:cubicBezTo>
                    <a:pt x="379878" y="280079"/>
                    <a:pt x="503156" y="328928"/>
                    <a:pt x="421629" y="301752"/>
                  </a:cubicBezTo>
                  <a:lnTo>
                    <a:pt x="403341" y="228600"/>
                  </a:lnTo>
                  <a:cubicBezTo>
                    <a:pt x="400293" y="216408"/>
                    <a:pt x="398171" y="203946"/>
                    <a:pt x="394197" y="192024"/>
                  </a:cubicBezTo>
                  <a:lnTo>
                    <a:pt x="385053" y="164592"/>
                  </a:lnTo>
                  <a:cubicBezTo>
                    <a:pt x="382005" y="131064"/>
                    <a:pt x="380358" y="97379"/>
                    <a:pt x="375909" y="64008"/>
                  </a:cubicBezTo>
                  <a:cubicBezTo>
                    <a:pt x="374248" y="51551"/>
                    <a:pt x="374616" y="37245"/>
                    <a:pt x="366765" y="27432"/>
                  </a:cubicBezTo>
                  <a:cubicBezTo>
                    <a:pt x="360744" y="19906"/>
                    <a:pt x="359145" y="4572"/>
                    <a:pt x="35762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Forme libre 8"/>
            <p:cNvSpPr/>
            <p:nvPr/>
          </p:nvSpPr>
          <p:spPr bwMode="auto">
            <a:xfrm>
              <a:off x="2796307" y="3257504"/>
              <a:ext cx="713232" cy="932719"/>
            </a:xfrm>
            <a:custGeom>
              <a:avLst/>
              <a:gdLst>
                <a:gd name="connsiteX0" fmla="*/ 640080 w 713232"/>
                <a:gd name="connsiteY0" fmla="*/ 9175 h 932719"/>
                <a:gd name="connsiteX1" fmla="*/ 640080 w 713232"/>
                <a:gd name="connsiteY1" fmla="*/ 9175 h 932719"/>
                <a:gd name="connsiteX2" fmla="*/ 594360 w 713232"/>
                <a:gd name="connsiteY2" fmla="*/ 228631 h 932719"/>
                <a:gd name="connsiteX3" fmla="*/ 548640 w 713232"/>
                <a:gd name="connsiteY3" fmla="*/ 310927 h 932719"/>
                <a:gd name="connsiteX4" fmla="*/ 466344 w 713232"/>
                <a:gd name="connsiteY4" fmla="*/ 374935 h 932719"/>
                <a:gd name="connsiteX5" fmla="*/ 438912 w 713232"/>
                <a:gd name="connsiteY5" fmla="*/ 393223 h 932719"/>
                <a:gd name="connsiteX6" fmla="*/ 411480 w 713232"/>
                <a:gd name="connsiteY6" fmla="*/ 411511 h 932719"/>
                <a:gd name="connsiteX7" fmla="*/ 393192 w 713232"/>
                <a:gd name="connsiteY7" fmla="*/ 438943 h 932719"/>
                <a:gd name="connsiteX8" fmla="*/ 365760 w 713232"/>
                <a:gd name="connsiteY8" fmla="*/ 457231 h 932719"/>
                <a:gd name="connsiteX9" fmla="*/ 356616 w 713232"/>
                <a:gd name="connsiteY9" fmla="*/ 484663 h 932719"/>
                <a:gd name="connsiteX10" fmla="*/ 338328 w 713232"/>
                <a:gd name="connsiteY10" fmla="*/ 512095 h 932719"/>
                <a:gd name="connsiteX11" fmla="*/ 320040 w 713232"/>
                <a:gd name="connsiteY11" fmla="*/ 576103 h 932719"/>
                <a:gd name="connsiteX12" fmla="*/ 301752 w 713232"/>
                <a:gd name="connsiteY12" fmla="*/ 603535 h 932719"/>
                <a:gd name="connsiteX13" fmla="*/ 292608 w 713232"/>
                <a:gd name="connsiteY13" fmla="*/ 749839 h 932719"/>
                <a:gd name="connsiteX14" fmla="*/ 274320 w 713232"/>
                <a:gd name="connsiteY14" fmla="*/ 813847 h 932719"/>
                <a:gd name="connsiteX15" fmla="*/ 246888 w 713232"/>
                <a:gd name="connsiteY15" fmla="*/ 822991 h 932719"/>
                <a:gd name="connsiteX16" fmla="*/ 228600 w 713232"/>
                <a:gd name="connsiteY16" fmla="*/ 795559 h 932719"/>
                <a:gd name="connsiteX17" fmla="*/ 173736 w 713232"/>
                <a:gd name="connsiteY17" fmla="*/ 758983 h 932719"/>
                <a:gd name="connsiteX18" fmla="*/ 100584 w 713232"/>
                <a:gd name="connsiteY18" fmla="*/ 768127 h 932719"/>
                <a:gd name="connsiteX19" fmla="*/ 45720 w 713232"/>
                <a:gd name="connsiteY19" fmla="*/ 813847 h 932719"/>
                <a:gd name="connsiteX20" fmla="*/ 27432 w 713232"/>
                <a:gd name="connsiteY20" fmla="*/ 841279 h 932719"/>
                <a:gd name="connsiteX21" fmla="*/ 0 w 713232"/>
                <a:gd name="connsiteY21" fmla="*/ 859567 h 932719"/>
                <a:gd name="connsiteX22" fmla="*/ 128016 w 713232"/>
                <a:gd name="connsiteY22" fmla="*/ 886999 h 932719"/>
                <a:gd name="connsiteX23" fmla="*/ 182880 w 713232"/>
                <a:gd name="connsiteY23" fmla="*/ 932719 h 932719"/>
                <a:gd name="connsiteX24" fmla="*/ 265176 w 713232"/>
                <a:gd name="connsiteY24" fmla="*/ 923575 h 932719"/>
                <a:gd name="connsiteX25" fmla="*/ 292608 w 713232"/>
                <a:gd name="connsiteY25" fmla="*/ 914431 h 932719"/>
                <a:gd name="connsiteX26" fmla="*/ 310896 w 713232"/>
                <a:gd name="connsiteY26" fmla="*/ 886999 h 932719"/>
                <a:gd name="connsiteX27" fmla="*/ 365760 w 713232"/>
                <a:gd name="connsiteY27" fmla="*/ 841279 h 932719"/>
                <a:gd name="connsiteX28" fmla="*/ 384048 w 713232"/>
                <a:gd name="connsiteY28" fmla="*/ 713263 h 932719"/>
                <a:gd name="connsiteX29" fmla="*/ 402336 w 713232"/>
                <a:gd name="connsiteY29" fmla="*/ 658399 h 932719"/>
                <a:gd name="connsiteX30" fmla="*/ 411480 w 713232"/>
                <a:gd name="connsiteY30" fmla="*/ 630967 h 932719"/>
                <a:gd name="connsiteX31" fmla="*/ 429768 w 713232"/>
                <a:gd name="connsiteY31" fmla="*/ 603535 h 932719"/>
                <a:gd name="connsiteX32" fmla="*/ 448056 w 713232"/>
                <a:gd name="connsiteY32" fmla="*/ 566959 h 932719"/>
                <a:gd name="connsiteX33" fmla="*/ 466344 w 713232"/>
                <a:gd name="connsiteY33" fmla="*/ 539527 h 932719"/>
                <a:gd name="connsiteX34" fmla="*/ 484632 w 713232"/>
                <a:gd name="connsiteY34" fmla="*/ 502951 h 932719"/>
                <a:gd name="connsiteX35" fmla="*/ 530352 w 713232"/>
                <a:gd name="connsiteY35" fmla="*/ 448087 h 932719"/>
                <a:gd name="connsiteX36" fmla="*/ 576072 w 713232"/>
                <a:gd name="connsiteY36" fmla="*/ 393223 h 932719"/>
                <a:gd name="connsiteX37" fmla="*/ 630936 w 713232"/>
                <a:gd name="connsiteY37" fmla="*/ 356647 h 932719"/>
                <a:gd name="connsiteX38" fmla="*/ 667512 w 713232"/>
                <a:gd name="connsiteY38" fmla="*/ 301783 h 932719"/>
                <a:gd name="connsiteX39" fmla="*/ 685800 w 713232"/>
                <a:gd name="connsiteY39" fmla="*/ 237775 h 932719"/>
                <a:gd name="connsiteX40" fmla="*/ 694944 w 713232"/>
                <a:gd name="connsiteY40" fmla="*/ 210343 h 932719"/>
                <a:gd name="connsiteX41" fmla="*/ 713232 w 713232"/>
                <a:gd name="connsiteY41" fmla="*/ 137191 h 932719"/>
                <a:gd name="connsiteX42" fmla="*/ 704088 w 713232"/>
                <a:gd name="connsiteY42" fmla="*/ 54895 h 932719"/>
                <a:gd name="connsiteX43" fmla="*/ 685800 w 713232"/>
                <a:gd name="connsiteY43" fmla="*/ 27463 h 932719"/>
                <a:gd name="connsiteX44" fmla="*/ 621792 w 713232"/>
                <a:gd name="connsiteY44" fmla="*/ 31 h 932719"/>
                <a:gd name="connsiteX45" fmla="*/ 640080 w 713232"/>
                <a:gd name="connsiteY45" fmla="*/ 9175 h 93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13232" h="932719">
                  <a:moveTo>
                    <a:pt x="640080" y="9175"/>
                  </a:moveTo>
                  <a:lnTo>
                    <a:pt x="640080" y="9175"/>
                  </a:lnTo>
                  <a:cubicBezTo>
                    <a:pt x="624840" y="82327"/>
                    <a:pt x="610570" y="155688"/>
                    <a:pt x="594360" y="228631"/>
                  </a:cubicBezTo>
                  <a:cubicBezTo>
                    <a:pt x="587789" y="258198"/>
                    <a:pt x="568845" y="290722"/>
                    <a:pt x="548640" y="310927"/>
                  </a:cubicBezTo>
                  <a:cubicBezTo>
                    <a:pt x="505666" y="353901"/>
                    <a:pt x="531968" y="331186"/>
                    <a:pt x="466344" y="374935"/>
                  </a:cubicBezTo>
                  <a:lnTo>
                    <a:pt x="438912" y="393223"/>
                  </a:lnTo>
                  <a:lnTo>
                    <a:pt x="411480" y="411511"/>
                  </a:lnTo>
                  <a:cubicBezTo>
                    <a:pt x="405384" y="420655"/>
                    <a:pt x="400963" y="431172"/>
                    <a:pt x="393192" y="438943"/>
                  </a:cubicBezTo>
                  <a:cubicBezTo>
                    <a:pt x="385421" y="446714"/>
                    <a:pt x="372625" y="448649"/>
                    <a:pt x="365760" y="457231"/>
                  </a:cubicBezTo>
                  <a:cubicBezTo>
                    <a:pt x="359739" y="464757"/>
                    <a:pt x="360927" y="476042"/>
                    <a:pt x="356616" y="484663"/>
                  </a:cubicBezTo>
                  <a:cubicBezTo>
                    <a:pt x="351701" y="494493"/>
                    <a:pt x="344424" y="502951"/>
                    <a:pt x="338328" y="512095"/>
                  </a:cubicBezTo>
                  <a:cubicBezTo>
                    <a:pt x="335398" y="523814"/>
                    <a:pt x="326599" y="562985"/>
                    <a:pt x="320040" y="576103"/>
                  </a:cubicBezTo>
                  <a:cubicBezTo>
                    <a:pt x="315125" y="585933"/>
                    <a:pt x="307848" y="594391"/>
                    <a:pt x="301752" y="603535"/>
                  </a:cubicBezTo>
                  <a:cubicBezTo>
                    <a:pt x="298704" y="652303"/>
                    <a:pt x="297470" y="701218"/>
                    <a:pt x="292608" y="749839"/>
                  </a:cubicBezTo>
                  <a:cubicBezTo>
                    <a:pt x="292582" y="750103"/>
                    <a:pt x="278652" y="809515"/>
                    <a:pt x="274320" y="813847"/>
                  </a:cubicBezTo>
                  <a:cubicBezTo>
                    <a:pt x="267504" y="820663"/>
                    <a:pt x="256032" y="819943"/>
                    <a:pt x="246888" y="822991"/>
                  </a:cubicBezTo>
                  <a:cubicBezTo>
                    <a:pt x="240792" y="813847"/>
                    <a:pt x="236871" y="802796"/>
                    <a:pt x="228600" y="795559"/>
                  </a:cubicBezTo>
                  <a:cubicBezTo>
                    <a:pt x="212059" y="781085"/>
                    <a:pt x="173736" y="758983"/>
                    <a:pt x="173736" y="758983"/>
                  </a:cubicBezTo>
                  <a:cubicBezTo>
                    <a:pt x="149352" y="762031"/>
                    <a:pt x="124292" y="761661"/>
                    <a:pt x="100584" y="768127"/>
                  </a:cubicBezTo>
                  <a:cubicBezTo>
                    <a:pt x="85070" y="772358"/>
                    <a:pt x="54238" y="803625"/>
                    <a:pt x="45720" y="813847"/>
                  </a:cubicBezTo>
                  <a:cubicBezTo>
                    <a:pt x="38685" y="822290"/>
                    <a:pt x="35203" y="833508"/>
                    <a:pt x="27432" y="841279"/>
                  </a:cubicBezTo>
                  <a:cubicBezTo>
                    <a:pt x="19661" y="849050"/>
                    <a:pt x="9144" y="853471"/>
                    <a:pt x="0" y="859567"/>
                  </a:cubicBezTo>
                  <a:cubicBezTo>
                    <a:pt x="65373" y="903149"/>
                    <a:pt x="-13929" y="856582"/>
                    <a:pt x="128016" y="886999"/>
                  </a:cubicBezTo>
                  <a:cubicBezTo>
                    <a:pt x="144219" y="890471"/>
                    <a:pt x="173552" y="923391"/>
                    <a:pt x="182880" y="932719"/>
                  </a:cubicBezTo>
                  <a:cubicBezTo>
                    <a:pt x="210312" y="929671"/>
                    <a:pt x="237951" y="928113"/>
                    <a:pt x="265176" y="923575"/>
                  </a:cubicBezTo>
                  <a:cubicBezTo>
                    <a:pt x="274683" y="921990"/>
                    <a:pt x="285082" y="920452"/>
                    <a:pt x="292608" y="914431"/>
                  </a:cubicBezTo>
                  <a:cubicBezTo>
                    <a:pt x="301190" y="907566"/>
                    <a:pt x="303861" y="895442"/>
                    <a:pt x="310896" y="886999"/>
                  </a:cubicBezTo>
                  <a:cubicBezTo>
                    <a:pt x="332898" y="860597"/>
                    <a:pt x="338787" y="859261"/>
                    <a:pt x="365760" y="841279"/>
                  </a:cubicBezTo>
                  <a:cubicBezTo>
                    <a:pt x="391286" y="764702"/>
                    <a:pt x="353998" y="883546"/>
                    <a:pt x="384048" y="713263"/>
                  </a:cubicBezTo>
                  <a:cubicBezTo>
                    <a:pt x="387398" y="694279"/>
                    <a:pt x="396240" y="676687"/>
                    <a:pt x="402336" y="658399"/>
                  </a:cubicBezTo>
                  <a:cubicBezTo>
                    <a:pt x="405384" y="649255"/>
                    <a:pt x="406133" y="638987"/>
                    <a:pt x="411480" y="630967"/>
                  </a:cubicBezTo>
                  <a:cubicBezTo>
                    <a:pt x="417576" y="621823"/>
                    <a:pt x="424316" y="613077"/>
                    <a:pt x="429768" y="603535"/>
                  </a:cubicBezTo>
                  <a:cubicBezTo>
                    <a:pt x="436531" y="591700"/>
                    <a:pt x="441293" y="578794"/>
                    <a:pt x="448056" y="566959"/>
                  </a:cubicBezTo>
                  <a:cubicBezTo>
                    <a:pt x="453508" y="557417"/>
                    <a:pt x="460892" y="549069"/>
                    <a:pt x="466344" y="539527"/>
                  </a:cubicBezTo>
                  <a:cubicBezTo>
                    <a:pt x="473107" y="527692"/>
                    <a:pt x="477869" y="514786"/>
                    <a:pt x="484632" y="502951"/>
                  </a:cubicBezTo>
                  <a:cubicBezTo>
                    <a:pt x="509399" y="459609"/>
                    <a:pt x="495966" y="489350"/>
                    <a:pt x="530352" y="448087"/>
                  </a:cubicBezTo>
                  <a:cubicBezTo>
                    <a:pt x="558158" y="414719"/>
                    <a:pt x="538110" y="422749"/>
                    <a:pt x="576072" y="393223"/>
                  </a:cubicBezTo>
                  <a:cubicBezTo>
                    <a:pt x="593422" y="379729"/>
                    <a:pt x="630936" y="356647"/>
                    <a:pt x="630936" y="356647"/>
                  </a:cubicBezTo>
                  <a:cubicBezTo>
                    <a:pt x="643128" y="338359"/>
                    <a:pt x="660561" y="322635"/>
                    <a:pt x="667512" y="301783"/>
                  </a:cubicBezTo>
                  <a:cubicBezTo>
                    <a:pt x="689436" y="236010"/>
                    <a:pt x="662837" y="318147"/>
                    <a:pt x="685800" y="237775"/>
                  </a:cubicBezTo>
                  <a:cubicBezTo>
                    <a:pt x="688448" y="228507"/>
                    <a:pt x="692408" y="219642"/>
                    <a:pt x="694944" y="210343"/>
                  </a:cubicBezTo>
                  <a:cubicBezTo>
                    <a:pt x="701557" y="186094"/>
                    <a:pt x="713232" y="137191"/>
                    <a:pt x="713232" y="137191"/>
                  </a:cubicBezTo>
                  <a:cubicBezTo>
                    <a:pt x="710184" y="109759"/>
                    <a:pt x="710782" y="81672"/>
                    <a:pt x="704088" y="54895"/>
                  </a:cubicBezTo>
                  <a:cubicBezTo>
                    <a:pt x="701423" y="44233"/>
                    <a:pt x="693571" y="35234"/>
                    <a:pt x="685800" y="27463"/>
                  </a:cubicBezTo>
                  <a:cubicBezTo>
                    <a:pt x="666280" y="7943"/>
                    <a:pt x="648024" y="5277"/>
                    <a:pt x="621792" y="31"/>
                  </a:cubicBezTo>
                  <a:cubicBezTo>
                    <a:pt x="618803" y="-567"/>
                    <a:pt x="637032" y="7651"/>
                    <a:pt x="640080" y="917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Forme libre 13"/>
            <p:cNvSpPr/>
            <p:nvPr/>
          </p:nvSpPr>
          <p:spPr bwMode="auto">
            <a:xfrm>
              <a:off x="1161427" y="3969060"/>
              <a:ext cx="4264528" cy="2578608"/>
            </a:xfrm>
            <a:custGeom>
              <a:avLst/>
              <a:gdLst>
                <a:gd name="connsiteX0" fmla="*/ 2862072 w 3483864"/>
                <a:gd name="connsiteY0" fmla="*/ 27432 h 2578608"/>
                <a:gd name="connsiteX1" fmla="*/ 2862072 w 3483864"/>
                <a:gd name="connsiteY1" fmla="*/ 27432 h 2578608"/>
                <a:gd name="connsiteX2" fmla="*/ 2816352 w 3483864"/>
                <a:gd name="connsiteY2" fmla="*/ 109728 h 2578608"/>
                <a:gd name="connsiteX3" fmla="*/ 2798064 w 3483864"/>
                <a:gd name="connsiteY3" fmla="*/ 137160 h 2578608"/>
                <a:gd name="connsiteX4" fmla="*/ 2761488 w 3483864"/>
                <a:gd name="connsiteY4" fmla="*/ 201168 h 2578608"/>
                <a:gd name="connsiteX5" fmla="*/ 2752344 w 3483864"/>
                <a:gd name="connsiteY5" fmla="*/ 228600 h 2578608"/>
                <a:gd name="connsiteX6" fmla="*/ 2734056 w 3483864"/>
                <a:gd name="connsiteY6" fmla="*/ 301752 h 2578608"/>
                <a:gd name="connsiteX7" fmla="*/ 2706624 w 3483864"/>
                <a:gd name="connsiteY7" fmla="*/ 365760 h 2578608"/>
                <a:gd name="connsiteX8" fmla="*/ 2660904 w 3483864"/>
                <a:gd name="connsiteY8" fmla="*/ 530352 h 2578608"/>
                <a:gd name="connsiteX9" fmla="*/ 2642616 w 3483864"/>
                <a:gd name="connsiteY9" fmla="*/ 566928 h 2578608"/>
                <a:gd name="connsiteX10" fmla="*/ 2624328 w 3483864"/>
                <a:gd name="connsiteY10" fmla="*/ 630936 h 2578608"/>
                <a:gd name="connsiteX11" fmla="*/ 2615184 w 3483864"/>
                <a:gd name="connsiteY11" fmla="*/ 676656 h 2578608"/>
                <a:gd name="connsiteX12" fmla="*/ 2587752 w 3483864"/>
                <a:gd name="connsiteY12" fmla="*/ 694944 h 2578608"/>
                <a:gd name="connsiteX13" fmla="*/ 2551176 w 3483864"/>
                <a:gd name="connsiteY13" fmla="*/ 749808 h 2578608"/>
                <a:gd name="connsiteX14" fmla="*/ 2532888 w 3483864"/>
                <a:gd name="connsiteY14" fmla="*/ 777240 h 2578608"/>
                <a:gd name="connsiteX15" fmla="*/ 2514600 w 3483864"/>
                <a:gd name="connsiteY15" fmla="*/ 813816 h 2578608"/>
                <a:gd name="connsiteX16" fmla="*/ 2505456 w 3483864"/>
                <a:gd name="connsiteY16" fmla="*/ 841248 h 2578608"/>
                <a:gd name="connsiteX17" fmla="*/ 2478024 w 3483864"/>
                <a:gd name="connsiteY17" fmla="*/ 896112 h 2578608"/>
                <a:gd name="connsiteX18" fmla="*/ 2468880 w 3483864"/>
                <a:gd name="connsiteY18" fmla="*/ 978408 h 2578608"/>
                <a:gd name="connsiteX19" fmla="*/ 2459736 w 3483864"/>
                <a:gd name="connsiteY19" fmla="*/ 1078992 h 2578608"/>
                <a:gd name="connsiteX20" fmla="*/ 2450592 w 3483864"/>
                <a:gd name="connsiteY20" fmla="*/ 1106424 h 2578608"/>
                <a:gd name="connsiteX21" fmla="*/ 2432304 w 3483864"/>
                <a:gd name="connsiteY21" fmla="*/ 1170432 h 2578608"/>
                <a:gd name="connsiteX22" fmla="*/ 2368296 w 3483864"/>
                <a:gd name="connsiteY22" fmla="*/ 1252728 h 2578608"/>
                <a:gd name="connsiteX23" fmla="*/ 2331720 w 3483864"/>
                <a:gd name="connsiteY23" fmla="*/ 1271016 h 2578608"/>
                <a:gd name="connsiteX24" fmla="*/ 2249424 w 3483864"/>
                <a:gd name="connsiteY24" fmla="*/ 1325880 h 2578608"/>
                <a:gd name="connsiteX25" fmla="*/ 2221992 w 3483864"/>
                <a:gd name="connsiteY25" fmla="*/ 1344168 h 2578608"/>
                <a:gd name="connsiteX26" fmla="*/ 2167128 w 3483864"/>
                <a:gd name="connsiteY26" fmla="*/ 1362456 h 2578608"/>
                <a:gd name="connsiteX27" fmla="*/ 2139696 w 3483864"/>
                <a:gd name="connsiteY27" fmla="*/ 1389888 h 2578608"/>
                <a:gd name="connsiteX28" fmla="*/ 2112264 w 3483864"/>
                <a:gd name="connsiteY28" fmla="*/ 1408176 h 2578608"/>
                <a:gd name="connsiteX29" fmla="*/ 2066544 w 3483864"/>
                <a:gd name="connsiteY29" fmla="*/ 1453896 h 2578608"/>
                <a:gd name="connsiteX30" fmla="*/ 2020824 w 3483864"/>
                <a:gd name="connsiteY30" fmla="*/ 1490472 h 2578608"/>
                <a:gd name="connsiteX31" fmla="*/ 2002536 w 3483864"/>
                <a:gd name="connsiteY31" fmla="*/ 1517904 h 2578608"/>
                <a:gd name="connsiteX32" fmla="*/ 1965960 w 3483864"/>
                <a:gd name="connsiteY32" fmla="*/ 1545336 h 2578608"/>
                <a:gd name="connsiteX33" fmla="*/ 1883664 w 3483864"/>
                <a:gd name="connsiteY33" fmla="*/ 1600200 h 2578608"/>
                <a:gd name="connsiteX34" fmla="*/ 1856232 w 3483864"/>
                <a:gd name="connsiteY34" fmla="*/ 1618488 h 2578608"/>
                <a:gd name="connsiteX35" fmla="*/ 1801368 w 3483864"/>
                <a:gd name="connsiteY35" fmla="*/ 1664208 h 2578608"/>
                <a:gd name="connsiteX36" fmla="*/ 1746504 w 3483864"/>
                <a:gd name="connsiteY36" fmla="*/ 1682496 h 2578608"/>
                <a:gd name="connsiteX37" fmla="*/ 1700784 w 3483864"/>
                <a:gd name="connsiteY37" fmla="*/ 1709928 h 2578608"/>
                <a:gd name="connsiteX38" fmla="*/ 1645920 w 3483864"/>
                <a:gd name="connsiteY38" fmla="*/ 1728216 h 2578608"/>
                <a:gd name="connsiteX39" fmla="*/ 1389888 w 3483864"/>
                <a:gd name="connsiteY39" fmla="*/ 1719072 h 2578608"/>
                <a:gd name="connsiteX40" fmla="*/ 1325880 w 3483864"/>
                <a:gd name="connsiteY40" fmla="*/ 1700784 h 2578608"/>
                <a:gd name="connsiteX41" fmla="*/ 1197864 w 3483864"/>
                <a:gd name="connsiteY41" fmla="*/ 1691640 h 2578608"/>
                <a:gd name="connsiteX42" fmla="*/ 1124712 w 3483864"/>
                <a:gd name="connsiteY42" fmla="*/ 1682496 h 2578608"/>
                <a:gd name="connsiteX43" fmla="*/ 1078992 w 3483864"/>
                <a:gd name="connsiteY43" fmla="*/ 1673352 h 2578608"/>
                <a:gd name="connsiteX44" fmla="*/ 932688 w 3483864"/>
                <a:gd name="connsiteY44" fmla="*/ 1664208 h 2578608"/>
                <a:gd name="connsiteX45" fmla="*/ 896112 w 3483864"/>
                <a:gd name="connsiteY45" fmla="*/ 1645920 h 2578608"/>
                <a:gd name="connsiteX46" fmla="*/ 832104 w 3483864"/>
                <a:gd name="connsiteY46" fmla="*/ 1627632 h 2578608"/>
                <a:gd name="connsiteX47" fmla="*/ 521208 w 3483864"/>
                <a:gd name="connsiteY47" fmla="*/ 1645920 h 2578608"/>
                <a:gd name="connsiteX48" fmla="*/ 429768 w 3483864"/>
                <a:gd name="connsiteY48" fmla="*/ 1636776 h 2578608"/>
                <a:gd name="connsiteX49" fmla="*/ 228600 w 3483864"/>
                <a:gd name="connsiteY49" fmla="*/ 1655064 h 2578608"/>
                <a:gd name="connsiteX50" fmla="*/ 201168 w 3483864"/>
                <a:gd name="connsiteY50" fmla="*/ 1682496 h 2578608"/>
                <a:gd name="connsiteX51" fmla="*/ 155448 w 3483864"/>
                <a:gd name="connsiteY51" fmla="*/ 1700784 h 2578608"/>
                <a:gd name="connsiteX52" fmla="*/ 100584 w 3483864"/>
                <a:gd name="connsiteY52" fmla="*/ 1755648 h 2578608"/>
                <a:gd name="connsiteX53" fmla="*/ 82296 w 3483864"/>
                <a:gd name="connsiteY53" fmla="*/ 1792224 h 2578608"/>
                <a:gd name="connsiteX54" fmla="*/ 45720 w 3483864"/>
                <a:gd name="connsiteY54" fmla="*/ 1847088 h 2578608"/>
                <a:gd name="connsiteX55" fmla="*/ 18288 w 3483864"/>
                <a:gd name="connsiteY55" fmla="*/ 1892808 h 2578608"/>
                <a:gd name="connsiteX56" fmla="*/ 9144 w 3483864"/>
                <a:gd name="connsiteY56" fmla="*/ 1947672 h 2578608"/>
                <a:gd name="connsiteX57" fmla="*/ 0 w 3483864"/>
                <a:gd name="connsiteY57" fmla="*/ 1984248 h 2578608"/>
                <a:gd name="connsiteX58" fmla="*/ 27432 w 3483864"/>
                <a:gd name="connsiteY58" fmla="*/ 2048256 h 2578608"/>
                <a:gd name="connsiteX59" fmla="*/ 36576 w 3483864"/>
                <a:gd name="connsiteY59" fmla="*/ 2093976 h 2578608"/>
                <a:gd name="connsiteX60" fmla="*/ 54864 w 3483864"/>
                <a:gd name="connsiteY60" fmla="*/ 2121408 h 2578608"/>
                <a:gd name="connsiteX61" fmla="*/ 73152 w 3483864"/>
                <a:gd name="connsiteY61" fmla="*/ 2157984 h 2578608"/>
                <a:gd name="connsiteX62" fmla="*/ 91440 w 3483864"/>
                <a:gd name="connsiteY62" fmla="*/ 2221992 h 2578608"/>
                <a:gd name="connsiteX63" fmla="*/ 118872 w 3483864"/>
                <a:gd name="connsiteY63" fmla="*/ 2295144 h 2578608"/>
                <a:gd name="connsiteX64" fmla="*/ 128016 w 3483864"/>
                <a:gd name="connsiteY64" fmla="*/ 2322576 h 2578608"/>
                <a:gd name="connsiteX65" fmla="*/ 155448 w 3483864"/>
                <a:gd name="connsiteY65" fmla="*/ 2340864 h 2578608"/>
                <a:gd name="connsiteX66" fmla="*/ 192024 w 3483864"/>
                <a:gd name="connsiteY66" fmla="*/ 2395728 h 2578608"/>
                <a:gd name="connsiteX67" fmla="*/ 210312 w 3483864"/>
                <a:gd name="connsiteY67" fmla="*/ 2423160 h 2578608"/>
                <a:gd name="connsiteX68" fmla="*/ 219456 w 3483864"/>
                <a:gd name="connsiteY68" fmla="*/ 2450592 h 2578608"/>
                <a:gd name="connsiteX69" fmla="*/ 256032 w 3483864"/>
                <a:gd name="connsiteY69" fmla="*/ 2459736 h 2578608"/>
                <a:gd name="connsiteX70" fmla="*/ 320040 w 3483864"/>
                <a:gd name="connsiteY70" fmla="*/ 2505456 h 2578608"/>
                <a:gd name="connsiteX71" fmla="*/ 402336 w 3483864"/>
                <a:gd name="connsiteY71" fmla="*/ 2542032 h 2578608"/>
                <a:gd name="connsiteX72" fmla="*/ 429768 w 3483864"/>
                <a:gd name="connsiteY72" fmla="*/ 2551176 h 2578608"/>
                <a:gd name="connsiteX73" fmla="*/ 502920 w 3483864"/>
                <a:gd name="connsiteY73" fmla="*/ 2560320 h 2578608"/>
                <a:gd name="connsiteX74" fmla="*/ 530352 w 3483864"/>
                <a:gd name="connsiteY74" fmla="*/ 2569464 h 2578608"/>
                <a:gd name="connsiteX75" fmla="*/ 612648 w 3483864"/>
                <a:gd name="connsiteY75" fmla="*/ 2560320 h 2578608"/>
                <a:gd name="connsiteX76" fmla="*/ 694944 w 3483864"/>
                <a:gd name="connsiteY76" fmla="*/ 2542032 h 2578608"/>
                <a:gd name="connsiteX77" fmla="*/ 813816 w 3483864"/>
                <a:gd name="connsiteY77" fmla="*/ 2551176 h 2578608"/>
                <a:gd name="connsiteX78" fmla="*/ 859536 w 3483864"/>
                <a:gd name="connsiteY78" fmla="*/ 2569464 h 2578608"/>
                <a:gd name="connsiteX79" fmla="*/ 1042416 w 3483864"/>
                <a:gd name="connsiteY79" fmla="*/ 2551176 h 2578608"/>
                <a:gd name="connsiteX80" fmla="*/ 1143000 w 3483864"/>
                <a:gd name="connsiteY80" fmla="*/ 2560320 h 2578608"/>
                <a:gd name="connsiteX81" fmla="*/ 1170432 w 3483864"/>
                <a:gd name="connsiteY81" fmla="*/ 2578608 h 2578608"/>
                <a:gd name="connsiteX82" fmla="*/ 1225296 w 3483864"/>
                <a:gd name="connsiteY82" fmla="*/ 2560320 h 2578608"/>
                <a:gd name="connsiteX83" fmla="*/ 1289304 w 3483864"/>
                <a:gd name="connsiteY83" fmla="*/ 2514600 h 2578608"/>
                <a:gd name="connsiteX84" fmla="*/ 1325880 w 3483864"/>
                <a:gd name="connsiteY84" fmla="*/ 2478024 h 2578608"/>
                <a:gd name="connsiteX85" fmla="*/ 1426464 w 3483864"/>
                <a:gd name="connsiteY85" fmla="*/ 2432304 h 2578608"/>
                <a:gd name="connsiteX86" fmla="*/ 1517904 w 3483864"/>
                <a:gd name="connsiteY86" fmla="*/ 2386584 h 2578608"/>
                <a:gd name="connsiteX87" fmla="*/ 1545336 w 3483864"/>
                <a:gd name="connsiteY87" fmla="*/ 2377440 h 2578608"/>
                <a:gd name="connsiteX88" fmla="*/ 1581912 w 3483864"/>
                <a:gd name="connsiteY88" fmla="*/ 2359152 h 2578608"/>
                <a:gd name="connsiteX89" fmla="*/ 1618488 w 3483864"/>
                <a:gd name="connsiteY89" fmla="*/ 2350008 h 2578608"/>
                <a:gd name="connsiteX90" fmla="*/ 1645920 w 3483864"/>
                <a:gd name="connsiteY90" fmla="*/ 2340864 h 2578608"/>
                <a:gd name="connsiteX91" fmla="*/ 1673352 w 3483864"/>
                <a:gd name="connsiteY91" fmla="*/ 2359152 h 2578608"/>
                <a:gd name="connsiteX92" fmla="*/ 1847088 w 3483864"/>
                <a:gd name="connsiteY92" fmla="*/ 2359152 h 2578608"/>
                <a:gd name="connsiteX93" fmla="*/ 1883664 w 3483864"/>
                <a:gd name="connsiteY93" fmla="*/ 2340864 h 2578608"/>
                <a:gd name="connsiteX94" fmla="*/ 1920240 w 3483864"/>
                <a:gd name="connsiteY94" fmla="*/ 2350008 h 2578608"/>
                <a:gd name="connsiteX95" fmla="*/ 1984248 w 3483864"/>
                <a:gd name="connsiteY95" fmla="*/ 2377440 h 2578608"/>
                <a:gd name="connsiteX96" fmla="*/ 2011680 w 3483864"/>
                <a:gd name="connsiteY96" fmla="*/ 2395728 h 2578608"/>
                <a:gd name="connsiteX97" fmla="*/ 2139696 w 3483864"/>
                <a:gd name="connsiteY97" fmla="*/ 2404872 h 2578608"/>
                <a:gd name="connsiteX98" fmla="*/ 2167128 w 3483864"/>
                <a:gd name="connsiteY98" fmla="*/ 2432304 h 2578608"/>
                <a:gd name="connsiteX99" fmla="*/ 2194560 w 3483864"/>
                <a:gd name="connsiteY99" fmla="*/ 2450592 h 2578608"/>
                <a:gd name="connsiteX100" fmla="*/ 2331720 w 3483864"/>
                <a:gd name="connsiteY100" fmla="*/ 2468880 h 2578608"/>
                <a:gd name="connsiteX101" fmla="*/ 2395728 w 3483864"/>
                <a:gd name="connsiteY101" fmla="*/ 2496312 h 2578608"/>
                <a:gd name="connsiteX102" fmla="*/ 2450592 w 3483864"/>
                <a:gd name="connsiteY102" fmla="*/ 2523744 h 2578608"/>
                <a:gd name="connsiteX103" fmla="*/ 2505456 w 3483864"/>
                <a:gd name="connsiteY103" fmla="*/ 2505456 h 2578608"/>
                <a:gd name="connsiteX104" fmla="*/ 2542032 w 3483864"/>
                <a:gd name="connsiteY104" fmla="*/ 2487168 h 2578608"/>
                <a:gd name="connsiteX105" fmla="*/ 2788920 w 3483864"/>
                <a:gd name="connsiteY105" fmla="*/ 2478024 h 2578608"/>
                <a:gd name="connsiteX106" fmla="*/ 2935224 w 3483864"/>
                <a:gd name="connsiteY106" fmla="*/ 2459736 h 2578608"/>
                <a:gd name="connsiteX107" fmla="*/ 2962656 w 3483864"/>
                <a:gd name="connsiteY107" fmla="*/ 2450592 h 2578608"/>
                <a:gd name="connsiteX108" fmla="*/ 3044952 w 3483864"/>
                <a:gd name="connsiteY108" fmla="*/ 2432304 h 2578608"/>
                <a:gd name="connsiteX109" fmla="*/ 3099816 w 3483864"/>
                <a:gd name="connsiteY109" fmla="*/ 2395728 h 2578608"/>
                <a:gd name="connsiteX110" fmla="*/ 3127248 w 3483864"/>
                <a:gd name="connsiteY110" fmla="*/ 2377440 h 2578608"/>
                <a:gd name="connsiteX111" fmla="*/ 3209544 w 3483864"/>
                <a:gd name="connsiteY111" fmla="*/ 2340864 h 2578608"/>
                <a:gd name="connsiteX112" fmla="*/ 3255264 w 3483864"/>
                <a:gd name="connsiteY112" fmla="*/ 2295144 h 2578608"/>
                <a:gd name="connsiteX113" fmla="*/ 3300984 w 3483864"/>
                <a:gd name="connsiteY113" fmla="*/ 2276856 h 2578608"/>
                <a:gd name="connsiteX114" fmla="*/ 3328416 w 3483864"/>
                <a:gd name="connsiteY114" fmla="*/ 2258568 h 2578608"/>
                <a:gd name="connsiteX115" fmla="*/ 3383280 w 3483864"/>
                <a:gd name="connsiteY115" fmla="*/ 2231136 h 2578608"/>
                <a:gd name="connsiteX116" fmla="*/ 3410712 w 3483864"/>
                <a:gd name="connsiteY116" fmla="*/ 2176272 h 2578608"/>
                <a:gd name="connsiteX117" fmla="*/ 3429000 w 3483864"/>
                <a:gd name="connsiteY117" fmla="*/ 2130552 h 2578608"/>
                <a:gd name="connsiteX118" fmla="*/ 3447288 w 3483864"/>
                <a:gd name="connsiteY118" fmla="*/ 2066544 h 2578608"/>
                <a:gd name="connsiteX119" fmla="*/ 3456432 w 3483864"/>
                <a:gd name="connsiteY119" fmla="*/ 2002536 h 2578608"/>
                <a:gd name="connsiteX120" fmla="*/ 3447288 w 3483864"/>
                <a:gd name="connsiteY120" fmla="*/ 1911096 h 2578608"/>
                <a:gd name="connsiteX121" fmla="*/ 3438144 w 3483864"/>
                <a:gd name="connsiteY121" fmla="*/ 1883664 h 2578608"/>
                <a:gd name="connsiteX122" fmla="*/ 3429000 w 3483864"/>
                <a:gd name="connsiteY122" fmla="*/ 1837944 h 2578608"/>
                <a:gd name="connsiteX123" fmla="*/ 3438144 w 3483864"/>
                <a:gd name="connsiteY123" fmla="*/ 1591056 h 2578608"/>
                <a:gd name="connsiteX124" fmla="*/ 3447288 w 3483864"/>
                <a:gd name="connsiteY124" fmla="*/ 1490472 h 2578608"/>
                <a:gd name="connsiteX125" fmla="*/ 3456432 w 3483864"/>
                <a:gd name="connsiteY125" fmla="*/ 1207008 h 2578608"/>
                <a:gd name="connsiteX126" fmla="*/ 3438144 w 3483864"/>
                <a:gd name="connsiteY126" fmla="*/ 1170432 h 2578608"/>
                <a:gd name="connsiteX127" fmla="*/ 3465576 w 3483864"/>
                <a:gd name="connsiteY127" fmla="*/ 1014984 h 2578608"/>
                <a:gd name="connsiteX128" fmla="*/ 3456432 w 3483864"/>
                <a:gd name="connsiteY128" fmla="*/ 987552 h 2578608"/>
                <a:gd name="connsiteX129" fmla="*/ 3483864 w 3483864"/>
                <a:gd name="connsiteY129" fmla="*/ 740664 h 2578608"/>
                <a:gd name="connsiteX130" fmla="*/ 3474720 w 3483864"/>
                <a:gd name="connsiteY130" fmla="*/ 649224 h 2578608"/>
                <a:gd name="connsiteX131" fmla="*/ 3465576 w 3483864"/>
                <a:gd name="connsiteY131" fmla="*/ 621792 h 2578608"/>
                <a:gd name="connsiteX132" fmla="*/ 3447288 w 3483864"/>
                <a:gd name="connsiteY132" fmla="*/ 512064 h 2578608"/>
                <a:gd name="connsiteX133" fmla="*/ 3429000 w 3483864"/>
                <a:gd name="connsiteY133" fmla="*/ 402336 h 2578608"/>
                <a:gd name="connsiteX134" fmla="*/ 3419856 w 3483864"/>
                <a:gd name="connsiteY134" fmla="*/ 374904 h 2578608"/>
                <a:gd name="connsiteX135" fmla="*/ 3401568 w 3483864"/>
                <a:gd name="connsiteY135" fmla="*/ 301752 h 2578608"/>
                <a:gd name="connsiteX136" fmla="*/ 3374136 w 3483864"/>
                <a:gd name="connsiteY136" fmla="*/ 274320 h 2578608"/>
                <a:gd name="connsiteX137" fmla="*/ 3355848 w 3483864"/>
                <a:gd name="connsiteY137" fmla="*/ 237744 h 2578608"/>
                <a:gd name="connsiteX138" fmla="*/ 3328416 w 3483864"/>
                <a:gd name="connsiteY138" fmla="*/ 182880 h 2578608"/>
                <a:gd name="connsiteX139" fmla="*/ 3227832 w 3483864"/>
                <a:gd name="connsiteY139" fmla="*/ 109728 h 2578608"/>
                <a:gd name="connsiteX140" fmla="*/ 3218688 w 3483864"/>
                <a:gd name="connsiteY140" fmla="*/ 73152 h 2578608"/>
                <a:gd name="connsiteX141" fmla="*/ 3191256 w 3483864"/>
                <a:gd name="connsiteY141" fmla="*/ 45720 h 2578608"/>
                <a:gd name="connsiteX142" fmla="*/ 3136392 w 3483864"/>
                <a:gd name="connsiteY142" fmla="*/ 0 h 2578608"/>
                <a:gd name="connsiteX143" fmla="*/ 3035808 w 3483864"/>
                <a:gd name="connsiteY143" fmla="*/ 9144 h 2578608"/>
                <a:gd name="connsiteX144" fmla="*/ 2916936 w 3483864"/>
                <a:gd name="connsiteY144" fmla="*/ 18288 h 2578608"/>
                <a:gd name="connsiteX145" fmla="*/ 2889504 w 3483864"/>
                <a:gd name="connsiteY145" fmla="*/ 27432 h 2578608"/>
                <a:gd name="connsiteX146" fmla="*/ 2770632 w 3483864"/>
                <a:gd name="connsiteY146" fmla="*/ 27432 h 2578608"/>
                <a:gd name="connsiteX147" fmla="*/ 2862072 w 3483864"/>
                <a:gd name="connsiteY147" fmla="*/ 27432 h 257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3483864" h="2578608">
                  <a:moveTo>
                    <a:pt x="2862072" y="27432"/>
                  </a:moveTo>
                  <a:lnTo>
                    <a:pt x="2862072" y="27432"/>
                  </a:lnTo>
                  <a:cubicBezTo>
                    <a:pt x="2846832" y="54864"/>
                    <a:pt x="2832164" y="82622"/>
                    <a:pt x="2816352" y="109728"/>
                  </a:cubicBezTo>
                  <a:cubicBezTo>
                    <a:pt x="2810815" y="119221"/>
                    <a:pt x="2802393" y="127059"/>
                    <a:pt x="2798064" y="137160"/>
                  </a:cubicBezTo>
                  <a:cubicBezTo>
                    <a:pt x="2770433" y="201632"/>
                    <a:pt x="2813602" y="149054"/>
                    <a:pt x="2761488" y="201168"/>
                  </a:cubicBezTo>
                  <a:cubicBezTo>
                    <a:pt x="2758440" y="210312"/>
                    <a:pt x="2754682" y="219249"/>
                    <a:pt x="2752344" y="228600"/>
                  </a:cubicBezTo>
                  <a:cubicBezTo>
                    <a:pt x="2743757" y="262949"/>
                    <a:pt x="2746597" y="272489"/>
                    <a:pt x="2734056" y="301752"/>
                  </a:cubicBezTo>
                  <a:cubicBezTo>
                    <a:pt x="2716214" y="343384"/>
                    <a:pt x="2716715" y="327917"/>
                    <a:pt x="2706624" y="365760"/>
                  </a:cubicBezTo>
                  <a:cubicBezTo>
                    <a:pt x="2703692" y="376754"/>
                    <a:pt x="2676197" y="499767"/>
                    <a:pt x="2660904" y="530352"/>
                  </a:cubicBezTo>
                  <a:cubicBezTo>
                    <a:pt x="2654808" y="542544"/>
                    <a:pt x="2647986" y="554399"/>
                    <a:pt x="2642616" y="566928"/>
                  </a:cubicBezTo>
                  <a:cubicBezTo>
                    <a:pt x="2635566" y="583377"/>
                    <a:pt x="2627897" y="614874"/>
                    <a:pt x="2624328" y="630936"/>
                  </a:cubicBezTo>
                  <a:cubicBezTo>
                    <a:pt x="2620957" y="646108"/>
                    <a:pt x="2622895" y="663162"/>
                    <a:pt x="2615184" y="676656"/>
                  </a:cubicBezTo>
                  <a:cubicBezTo>
                    <a:pt x="2609732" y="686198"/>
                    <a:pt x="2596896" y="688848"/>
                    <a:pt x="2587752" y="694944"/>
                  </a:cubicBezTo>
                  <a:lnTo>
                    <a:pt x="2551176" y="749808"/>
                  </a:lnTo>
                  <a:cubicBezTo>
                    <a:pt x="2545080" y="758952"/>
                    <a:pt x="2537803" y="767410"/>
                    <a:pt x="2532888" y="777240"/>
                  </a:cubicBezTo>
                  <a:cubicBezTo>
                    <a:pt x="2526792" y="789432"/>
                    <a:pt x="2519970" y="801287"/>
                    <a:pt x="2514600" y="813816"/>
                  </a:cubicBezTo>
                  <a:cubicBezTo>
                    <a:pt x="2510803" y="822675"/>
                    <a:pt x="2509767" y="832627"/>
                    <a:pt x="2505456" y="841248"/>
                  </a:cubicBezTo>
                  <a:cubicBezTo>
                    <a:pt x="2470004" y="912152"/>
                    <a:pt x="2501008" y="827161"/>
                    <a:pt x="2478024" y="896112"/>
                  </a:cubicBezTo>
                  <a:cubicBezTo>
                    <a:pt x="2474976" y="923544"/>
                    <a:pt x="2471626" y="950944"/>
                    <a:pt x="2468880" y="978408"/>
                  </a:cubicBezTo>
                  <a:cubicBezTo>
                    <a:pt x="2465530" y="1011907"/>
                    <a:pt x="2464497" y="1045664"/>
                    <a:pt x="2459736" y="1078992"/>
                  </a:cubicBezTo>
                  <a:cubicBezTo>
                    <a:pt x="2458373" y="1088534"/>
                    <a:pt x="2453240" y="1097156"/>
                    <a:pt x="2450592" y="1106424"/>
                  </a:cubicBezTo>
                  <a:cubicBezTo>
                    <a:pt x="2447807" y="1116173"/>
                    <a:pt x="2438752" y="1158825"/>
                    <a:pt x="2432304" y="1170432"/>
                  </a:cubicBezTo>
                  <a:cubicBezTo>
                    <a:pt x="2419865" y="1192822"/>
                    <a:pt x="2392849" y="1235190"/>
                    <a:pt x="2368296" y="1252728"/>
                  </a:cubicBezTo>
                  <a:cubicBezTo>
                    <a:pt x="2357204" y="1260651"/>
                    <a:pt x="2343409" y="1264003"/>
                    <a:pt x="2331720" y="1271016"/>
                  </a:cubicBezTo>
                  <a:lnTo>
                    <a:pt x="2249424" y="1325880"/>
                  </a:lnTo>
                  <a:cubicBezTo>
                    <a:pt x="2240280" y="1331976"/>
                    <a:pt x="2232418" y="1340693"/>
                    <a:pt x="2221992" y="1344168"/>
                  </a:cubicBezTo>
                  <a:lnTo>
                    <a:pt x="2167128" y="1362456"/>
                  </a:lnTo>
                  <a:cubicBezTo>
                    <a:pt x="2157984" y="1371600"/>
                    <a:pt x="2149630" y="1381609"/>
                    <a:pt x="2139696" y="1389888"/>
                  </a:cubicBezTo>
                  <a:cubicBezTo>
                    <a:pt x="2131253" y="1396923"/>
                    <a:pt x="2120035" y="1400405"/>
                    <a:pt x="2112264" y="1408176"/>
                  </a:cubicBezTo>
                  <a:cubicBezTo>
                    <a:pt x="2051304" y="1469136"/>
                    <a:pt x="2139696" y="1405128"/>
                    <a:pt x="2066544" y="1453896"/>
                  </a:cubicBezTo>
                  <a:cubicBezTo>
                    <a:pt x="2014133" y="1532512"/>
                    <a:pt x="2083920" y="1439995"/>
                    <a:pt x="2020824" y="1490472"/>
                  </a:cubicBezTo>
                  <a:cubicBezTo>
                    <a:pt x="2012242" y="1497337"/>
                    <a:pt x="2010307" y="1510133"/>
                    <a:pt x="2002536" y="1517904"/>
                  </a:cubicBezTo>
                  <a:cubicBezTo>
                    <a:pt x="1991760" y="1528680"/>
                    <a:pt x="1978445" y="1536596"/>
                    <a:pt x="1965960" y="1545336"/>
                  </a:cubicBezTo>
                  <a:lnTo>
                    <a:pt x="1883664" y="1600200"/>
                  </a:lnTo>
                  <a:cubicBezTo>
                    <a:pt x="1874520" y="1606296"/>
                    <a:pt x="1864003" y="1610717"/>
                    <a:pt x="1856232" y="1618488"/>
                  </a:cubicBezTo>
                  <a:cubicBezTo>
                    <a:pt x="1839005" y="1635715"/>
                    <a:pt x="1824283" y="1654024"/>
                    <a:pt x="1801368" y="1664208"/>
                  </a:cubicBezTo>
                  <a:cubicBezTo>
                    <a:pt x="1783752" y="1672037"/>
                    <a:pt x="1763034" y="1672578"/>
                    <a:pt x="1746504" y="1682496"/>
                  </a:cubicBezTo>
                  <a:cubicBezTo>
                    <a:pt x="1731264" y="1691640"/>
                    <a:pt x="1716964" y="1702574"/>
                    <a:pt x="1700784" y="1709928"/>
                  </a:cubicBezTo>
                  <a:cubicBezTo>
                    <a:pt x="1683235" y="1717905"/>
                    <a:pt x="1645920" y="1728216"/>
                    <a:pt x="1645920" y="1728216"/>
                  </a:cubicBezTo>
                  <a:cubicBezTo>
                    <a:pt x="1560576" y="1725168"/>
                    <a:pt x="1475120" y="1724399"/>
                    <a:pt x="1389888" y="1719072"/>
                  </a:cubicBezTo>
                  <a:cubicBezTo>
                    <a:pt x="1299426" y="1713418"/>
                    <a:pt x="1399391" y="1709432"/>
                    <a:pt x="1325880" y="1700784"/>
                  </a:cubicBezTo>
                  <a:cubicBezTo>
                    <a:pt x="1283392" y="1695785"/>
                    <a:pt x="1240469" y="1695513"/>
                    <a:pt x="1197864" y="1691640"/>
                  </a:cubicBezTo>
                  <a:cubicBezTo>
                    <a:pt x="1173391" y="1689415"/>
                    <a:pt x="1149000" y="1686233"/>
                    <a:pt x="1124712" y="1682496"/>
                  </a:cubicBezTo>
                  <a:cubicBezTo>
                    <a:pt x="1109351" y="1680133"/>
                    <a:pt x="1094464" y="1674826"/>
                    <a:pt x="1078992" y="1673352"/>
                  </a:cubicBezTo>
                  <a:cubicBezTo>
                    <a:pt x="1030349" y="1668719"/>
                    <a:pt x="981456" y="1667256"/>
                    <a:pt x="932688" y="1664208"/>
                  </a:cubicBezTo>
                  <a:cubicBezTo>
                    <a:pt x="920496" y="1658112"/>
                    <a:pt x="908641" y="1651290"/>
                    <a:pt x="896112" y="1645920"/>
                  </a:cubicBezTo>
                  <a:cubicBezTo>
                    <a:pt x="877747" y="1638049"/>
                    <a:pt x="850665" y="1632272"/>
                    <a:pt x="832104" y="1627632"/>
                  </a:cubicBezTo>
                  <a:cubicBezTo>
                    <a:pt x="753898" y="1633218"/>
                    <a:pt x="588890" y="1645920"/>
                    <a:pt x="521208" y="1645920"/>
                  </a:cubicBezTo>
                  <a:cubicBezTo>
                    <a:pt x="490576" y="1645920"/>
                    <a:pt x="460248" y="1639824"/>
                    <a:pt x="429768" y="1636776"/>
                  </a:cubicBezTo>
                  <a:cubicBezTo>
                    <a:pt x="362712" y="1642872"/>
                    <a:pt x="294625" y="1641859"/>
                    <a:pt x="228600" y="1655064"/>
                  </a:cubicBezTo>
                  <a:cubicBezTo>
                    <a:pt x="215920" y="1657600"/>
                    <a:pt x="212134" y="1675642"/>
                    <a:pt x="201168" y="1682496"/>
                  </a:cubicBezTo>
                  <a:cubicBezTo>
                    <a:pt x="187249" y="1691195"/>
                    <a:pt x="170688" y="1694688"/>
                    <a:pt x="155448" y="1700784"/>
                  </a:cubicBezTo>
                  <a:cubicBezTo>
                    <a:pt x="87812" y="1802237"/>
                    <a:pt x="202661" y="1636558"/>
                    <a:pt x="100584" y="1755648"/>
                  </a:cubicBezTo>
                  <a:cubicBezTo>
                    <a:pt x="91713" y="1765997"/>
                    <a:pt x="89309" y="1780535"/>
                    <a:pt x="82296" y="1792224"/>
                  </a:cubicBezTo>
                  <a:cubicBezTo>
                    <a:pt x="70988" y="1811071"/>
                    <a:pt x="57520" y="1828545"/>
                    <a:pt x="45720" y="1847088"/>
                  </a:cubicBezTo>
                  <a:cubicBezTo>
                    <a:pt x="36178" y="1862082"/>
                    <a:pt x="27432" y="1877568"/>
                    <a:pt x="18288" y="1892808"/>
                  </a:cubicBezTo>
                  <a:cubicBezTo>
                    <a:pt x="15240" y="1911096"/>
                    <a:pt x="12780" y="1929492"/>
                    <a:pt x="9144" y="1947672"/>
                  </a:cubicBezTo>
                  <a:cubicBezTo>
                    <a:pt x="6679" y="1959995"/>
                    <a:pt x="0" y="1971681"/>
                    <a:pt x="0" y="1984248"/>
                  </a:cubicBezTo>
                  <a:cubicBezTo>
                    <a:pt x="0" y="1997703"/>
                    <a:pt x="23861" y="2041114"/>
                    <a:pt x="27432" y="2048256"/>
                  </a:cubicBezTo>
                  <a:cubicBezTo>
                    <a:pt x="30480" y="2063496"/>
                    <a:pt x="31119" y="2079424"/>
                    <a:pt x="36576" y="2093976"/>
                  </a:cubicBezTo>
                  <a:cubicBezTo>
                    <a:pt x="40435" y="2104266"/>
                    <a:pt x="49412" y="2111866"/>
                    <a:pt x="54864" y="2121408"/>
                  </a:cubicBezTo>
                  <a:cubicBezTo>
                    <a:pt x="61627" y="2133243"/>
                    <a:pt x="68494" y="2145174"/>
                    <a:pt x="73152" y="2157984"/>
                  </a:cubicBezTo>
                  <a:cubicBezTo>
                    <a:pt x="80735" y="2178838"/>
                    <a:pt x="85064" y="2200738"/>
                    <a:pt x="91440" y="2221992"/>
                  </a:cubicBezTo>
                  <a:cubicBezTo>
                    <a:pt x="101818" y="2256584"/>
                    <a:pt x="103743" y="2254800"/>
                    <a:pt x="118872" y="2295144"/>
                  </a:cubicBezTo>
                  <a:cubicBezTo>
                    <a:pt x="122256" y="2304169"/>
                    <a:pt x="121995" y="2315050"/>
                    <a:pt x="128016" y="2322576"/>
                  </a:cubicBezTo>
                  <a:cubicBezTo>
                    <a:pt x="134881" y="2331158"/>
                    <a:pt x="146304" y="2334768"/>
                    <a:pt x="155448" y="2340864"/>
                  </a:cubicBezTo>
                  <a:lnTo>
                    <a:pt x="192024" y="2395728"/>
                  </a:lnTo>
                  <a:cubicBezTo>
                    <a:pt x="198120" y="2404872"/>
                    <a:pt x="206837" y="2412734"/>
                    <a:pt x="210312" y="2423160"/>
                  </a:cubicBezTo>
                  <a:cubicBezTo>
                    <a:pt x="213360" y="2432304"/>
                    <a:pt x="211930" y="2444571"/>
                    <a:pt x="219456" y="2450592"/>
                  </a:cubicBezTo>
                  <a:cubicBezTo>
                    <a:pt x="229269" y="2458443"/>
                    <a:pt x="243840" y="2456688"/>
                    <a:pt x="256032" y="2459736"/>
                  </a:cubicBezTo>
                  <a:cubicBezTo>
                    <a:pt x="271733" y="2471511"/>
                    <a:pt x="301321" y="2494759"/>
                    <a:pt x="320040" y="2505456"/>
                  </a:cubicBezTo>
                  <a:cubicBezTo>
                    <a:pt x="346488" y="2520569"/>
                    <a:pt x="373834" y="2531344"/>
                    <a:pt x="402336" y="2542032"/>
                  </a:cubicBezTo>
                  <a:cubicBezTo>
                    <a:pt x="411361" y="2545416"/>
                    <a:pt x="420285" y="2549452"/>
                    <a:pt x="429768" y="2551176"/>
                  </a:cubicBezTo>
                  <a:cubicBezTo>
                    <a:pt x="453945" y="2555572"/>
                    <a:pt x="478536" y="2557272"/>
                    <a:pt x="502920" y="2560320"/>
                  </a:cubicBezTo>
                  <a:cubicBezTo>
                    <a:pt x="512064" y="2563368"/>
                    <a:pt x="520713" y="2569464"/>
                    <a:pt x="530352" y="2569464"/>
                  </a:cubicBezTo>
                  <a:cubicBezTo>
                    <a:pt x="557953" y="2569464"/>
                    <a:pt x="585325" y="2564223"/>
                    <a:pt x="612648" y="2560320"/>
                  </a:cubicBezTo>
                  <a:cubicBezTo>
                    <a:pt x="639735" y="2556450"/>
                    <a:pt x="668322" y="2548688"/>
                    <a:pt x="694944" y="2542032"/>
                  </a:cubicBezTo>
                  <a:cubicBezTo>
                    <a:pt x="734568" y="2545080"/>
                    <a:pt x="774616" y="2544643"/>
                    <a:pt x="813816" y="2551176"/>
                  </a:cubicBezTo>
                  <a:cubicBezTo>
                    <a:pt x="830007" y="2553874"/>
                    <a:pt x="843150" y="2568500"/>
                    <a:pt x="859536" y="2569464"/>
                  </a:cubicBezTo>
                  <a:cubicBezTo>
                    <a:pt x="889958" y="2571254"/>
                    <a:pt x="1002339" y="2556186"/>
                    <a:pt x="1042416" y="2551176"/>
                  </a:cubicBezTo>
                  <a:cubicBezTo>
                    <a:pt x="1075944" y="2554224"/>
                    <a:pt x="1110081" y="2553266"/>
                    <a:pt x="1143000" y="2560320"/>
                  </a:cubicBezTo>
                  <a:cubicBezTo>
                    <a:pt x="1153746" y="2562623"/>
                    <a:pt x="1159442" y="2578608"/>
                    <a:pt x="1170432" y="2578608"/>
                  </a:cubicBezTo>
                  <a:cubicBezTo>
                    <a:pt x="1189709" y="2578608"/>
                    <a:pt x="1207008" y="2566416"/>
                    <a:pt x="1225296" y="2560320"/>
                  </a:cubicBezTo>
                  <a:cubicBezTo>
                    <a:pt x="1308038" y="2477578"/>
                    <a:pt x="1193019" y="2586814"/>
                    <a:pt x="1289304" y="2514600"/>
                  </a:cubicBezTo>
                  <a:cubicBezTo>
                    <a:pt x="1303098" y="2504255"/>
                    <a:pt x="1312270" y="2488610"/>
                    <a:pt x="1325880" y="2478024"/>
                  </a:cubicBezTo>
                  <a:cubicBezTo>
                    <a:pt x="1375851" y="2439158"/>
                    <a:pt x="1368058" y="2457856"/>
                    <a:pt x="1426464" y="2432304"/>
                  </a:cubicBezTo>
                  <a:cubicBezTo>
                    <a:pt x="1457685" y="2418645"/>
                    <a:pt x="1485575" y="2397360"/>
                    <a:pt x="1517904" y="2386584"/>
                  </a:cubicBezTo>
                  <a:cubicBezTo>
                    <a:pt x="1527048" y="2383536"/>
                    <a:pt x="1536477" y="2381237"/>
                    <a:pt x="1545336" y="2377440"/>
                  </a:cubicBezTo>
                  <a:cubicBezTo>
                    <a:pt x="1557865" y="2372070"/>
                    <a:pt x="1569149" y="2363938"/>
                    <a:pt x="1581912" y="2359152"/>
                  </a:cubicBezTo>
                  <a:cubicBezTo>
                    <a:pt x="1593679" y="2354739"/>
                    <a:pt x="1606404" y="2353460"/>
                    <a:pt x="1618488" y="2350008"/>
                  </a:cubicBezTo>
                  <a:cubicBezTo>
                    <a:pt x="1627756" y="2347360"/>
                    <a:pt x="1636776" y="2343912"/>
                    <a:pt x="1645920" y="2340864"/>
                  </a:cubicBezTo>
                  <a:cubicBezTo>
                    <a:pt x="1655064" y="2346960"/>
                    <a:pt x="1662690" y="2356487"/>
                    <a:pt x="1673352" y="2359152"/>
                  </a:cubicBezTo>
                  <a:cubicBezTo>
                    <a:pt x="1741354" y="2376153"/>
                    <a:pt x="1777836" y="2366077"/>
                    <a:pt x="1847088" y="2359152"/>
                  </a:cubicBezTo>
                  <a:cubicBezTo>
                    <a:pt x="1859280" y="2353056"/>
                    <a:pt x="1870138" y="2342555"/>
                    <a:pt x="1883664" y="2340864"/>
                  </a:cubicBezTo>
                  <a:cubicBezTo>
                    <a:pt x="1896134" y="2339305"/>
                    <a:pt x="1908156" y="2346556"/>
                    <a:pt x="1920240" y="2350008"/>
                  </a:cubicBezTo>
                  <a:cubicBezTo>
                    <a:pt x="1945887" y="2357336"/>
                    <a:pt x="1959864" y="2363506"/>
                    <a:pt x="1984248" y="2377440"/>
                  </a:cubicBezTo>
                  <a:cubicBezTo>
                    <a:pt x="1993790" y="2382892"/>
                    <a:pt x="2000858" y="2393818"/>
                    <a:pt x="2011680" y="2395728"/>
                  </a:cubicBezTo>
                  <a:cubicBezTo>
                    <a:pt x="2053810" y="2403163"/>
                    <a:pt x="2097024" y="2401824"/>
                    <a:pt x="2139696" y="2404872"/>
                  </a:cubicBezTo>
                  <a:cubicBezTo>
                    <a:pt x="2148840" y="2414016"/>
                    <a:pt x="2157194" y="2424025"/>
                    <a:pt x="2167128" y="2432304"/>
                  </a:cubicBezTo>
                  <a:cubicBezTo>
                    <a:pt x="2175571" y="2439339"/>
                    <a:pt x="2184730" y="2445677"/>
                    <a:pt x="2194560" y="2450592"/>
                  </a:cubicBezTo>
                  <a:cubicBezTo>
                    <a:pt x="2231911" y="2469267"/>
                    <a:pt x="2307205" y="2466837"/>
                    <a:pt x="2331720" y="2468880"/>
                  </a:cubicBezTo>
                  <a:cubicBezTo>
                    <a:pt x="2396053" y="2490324"/>
                    <a:pt x="2316633" y="2462414"/>
                    <a:pt x="2395728" y="2496312"/>
                  </a:cubicBezTo>
                  <a:cubicBezTo>
                    <a:pt x="2448729" y="2519027"/>
                    <a:pt x="2397874" y="2488599"/>
                    <a:pt x="2450592" y="2523744"/>
                  </a:cubicBezTo>
                  <a:cubicBezTo>
                    <a:pt x="2468880" y="2517648"/>
                    <a:pt x="2488214" y="2514077"/>
                    <a:pt x="2505456" y="2505456"/>
                  </a:cubicBezTo>
                  <a:cubicBezTo>
                    <a:pt x="2517648" y="2499360"/>
                    <a:pt x="2528464" y="2488481"/>
                    <a:pt x="2542032" y="2487168"/>
                  </a:cubicBezTo>
                  <a:cubicBezTo>
                    <a:pt x="2624001" y="2479235"/>
                    <a:pt x="2706624" y="2481072"/>
                    <a:pt x="2788920" y="2478024"/>
                  </a:cubicBezTo>
                  <a:cubicBezTo>
                    <a:pt x="2837688" y="2471928"/>
                    <a:pt x="2888599" y="2475278"/>
                    <a:pt x="2935224" y="2459736"/>
                  </a:cubicBezTo>
                  <a:cubicBezTo>
                    <a:pt x="2944368" y="2456688"/>
                    <a:pt x="2953247" y="2452683"/>
                    <a:pt x="2962656" y="2450592"/>
                  </a:cubicBezTo>
                  <a:cubicBezTo>
                    <a:pt x="2980023" y="2446733"/>
                    <a:pt x="3024368" y="2443740"/>
                    <a:pt x="3044952" y="2432304"/>
                  </a:cubicBezTo>
                  <a:cubicBezTo>
                    <a:pt x="3064165" y="2421630"/>
                    <a:pt x="3081528" y="2407920"/>
                    <a:pt x="3099816" y="2395728"/>
                  </a:cubicBezTo>
                  <a:cubicBezTo>
                    <a:pt x="3108960" y="2389632"/>
                    <a:pt x="3116822" y="2380915"/>
                    <a:pt x="3127248" y="2377440"/>
                  </a:cubicBezTo>
                  <a:cubicBezTo>
                    <a:pt x="3156812" y="2367585"/>
                    <a:pt x="3182685" y="2360398"/>
                    <a:pt x="3209544" y="2340864"/>
                  </a:cubicBezTo>
                  <a:cubicBezTo>
                    <a:pt x="3226974" y="2328187"/>
                    <a:pt x="3237607" y="2307504"/>
                    <a:pt x="3255264" y="2295144"/>
                  </a:cubicBezTo>
                  <a:cubicBezTo>
                    <a:pt x="3268711" y="2285731"/>
                    <a:pt x="3286303" y="2284197"/>
                    <a:pt x="3300984" y="2276856"/>
                  </a:cubicBezTo>
                  <a:cubicBezTo>
                    <a:pt x="3310814" y="2271941"/>
                    <a:pt x="3318586" y="2263483"/>
                    <a:pt x="3328416" y="2258568"/>
                  </a:cubicBezTo>
                  <a:cubicBezTo>
                    <a:pt x="3404132" y="2220710"/>
                    <a:pt x="3304664" y="2283547"/>
                    <a:pt x="3383280" y="2231136"/>
                  </a:cubicBezTo>
                  <a:cubicBezTo>
                    <a:pt x="3406264" y="2162185"/>
                    <a:pt x="3375260" y="2247176"/>
                    <a:pt x="3410712" y="2176272"/>
                  </a:cubicBezTo>
                  <a:cubicBezTo>
                    <a:pt x="3418053" y="2161591"/>
                    <a:pt x="3423237" y="2145921"/>
                    <a:pt x="3429000" y="2130552"/>
                  </a:cubicBezTo>
                  <a:cubicBezTo>
                    <a:pt x="3435913" y="2112118"/>
                    <a:pt x="3443897" y="2085194"/>
                    <a:pt x="3447288" y="2066544"/>
                  </a:cubicBezTo>
                  <a:cubicBezTo>
                    <a:pt x="3451143" y="2045339"/>
                    <a:pt x="3453384" y="2023872"/>
                    <a:pt x="3456432" y="2002536"/>
                  </a:cubicBezTo>
                  <a:cubicBezTo>
                    <a:pt x="3453384" y="1972056"/>
                    <a:pt x="3451946" y="1941372"/>
                    <a:pt x="3447288" y="1911096"/>
                  </a:cubicBezTo>
                  <a:cubicBezTo>
                    <a:pt x="3445822" y="1901569"/>
                    <a:pt x="3440482" y="1893015"/>
                    <a:pt x="3438144" y="1883664"/>
                  </a:cubicBezTo>
                  <a:cubicBezTo>
                    <a:pt x="3434375" y="1868586"/>
                    <a:pt x="3432048" y="1853184"/>
                    <a:pt x="3429000" y="1837944"/>
                  </a:cubicBezTo>
                  <a:cubicBezTo>
                    <a:pt x="3432048" y="1755648"/>
                    <a:pt x="3433816" y="1673295"/>
                    <a:pt x="3438144" y="1591056"/>
                  </a:cubicBezTo>
                  <a:cubicBezTo>
                    <a:pt x="3439913" y="1557436"/>
                    <a:pt x="3445687" y="1524100"/>
                    <a:pt x="3447288" y="1490472"/>
                  </a:cubicBezTo>
                  <a:cubicBezTo>
                    <a:pt x="3451785" y="1396042"/>
                    <a:pt x="3453384" y="1301496"/>
                    <a:pt x="3456432" y="1207008"/>
                  </a:cubicBezTo>
                  <a:cubicBezTo>
                    <a:pt x="3450336" y="1194816"/>
                    <a:pt x="3439051" y="1184033"/>
                    <a:pt x="3438144" y="1170432"/>
                  </a:cubicBezTo>
                  <a:cubicBezTo>
                    <a:pt x="3433304" y="1097837"/>
                    <a:pt x="3445648" y="1074767"/>
                    <a:pt x="3465576" y="1014984"/>
                  </a:cubicBezTo>
                  <a:cubicBezTo>
                    <a:pt x="3462528" y="1005840"/>
                    <a:pt x="3456432" y="997191"/>
                    <a:pt x="3456432" y="987552"/>
                  </a:cubicBezTo>
                  <a:cubicBezTo>
                    <a:pt x="3456432" y="830576"/>
                    <a:pt x="3456047" y="851934"/>
                    <a:pt x="3483864" y="740664"/>
                  </a:cubicBezTo>
                  <a:cubicBezTo>
                    <a:pt x="3480816" y="710184"/>
                    <a:pt x="3479378" y="679500"/>
                    <a:pt x="3474720" y="649224"/>
                  </a:cubicBezTo>
                  <a:cubicBezTo>
                    <a:pt x="3473254" y="639697"/>
                    <a:pt x="3467161" y="631299"/>
                    <a:pt x="3465576" y="621792"/>
                  </a:cubicBezTo>
                  <a:cubicBezTo>
                    <a:pt x="3445159" y="499291"/>
                    <a:pt x="3468725" y="576375"/>
                    <a:pt x="3447288" y="512064"/>
                  </a:cubicBezTo>
                  <a:cubicBezTo>
                    <a:pt x="3442127" y="475935"/>
                    <a:pt x="3437914" y="437992"/>
                    <a:pt x="3429000" y="402336"/>
                  </a:cubicBezTo>
                  <a:cubicBezTo>
                    <a:pt x="3426662" y="392985"/>
                    <a:pt x="3422392" y="384203"/>
                    <a:pt x="3419856" y="374904"/>
                  </a:cubicBezTo>
                  <a:cubicBezTo>
                    <a:pt x="3413243" y="350655"/>
                    <a:pt x="3411969" y="324634"/>
                    <a:pt x="3401568" y="301752"/>
                  </a:cubicBezTo>
                  <a:cubicBezTo>
                    <a:pt x="3396217" y="289980"/>
                    <a:pt x="3381652" y="284843"/>
                    <a:pt x="3374136" y="274320"/>
                  </a:cubicBezTo>
                  <a:cubicBezTo>
                    <a:pt x="3366213" y="263228"/>
                    <a:pt x="3361218" y="250273"/>
                    <a:pt x="3355848" y="237744"/>
                  </a:cubicBezTo>
                  <a:cubicBezTo>
                    <a:pt x="3344692" y="211714"/>
                    <a:pt x="3350382" y="204846"/>
                    <a:pt x="3328416" y="182880"/>
                  </a:cubicBezTo>
                  <a:cubicBezTo>
                    <a:pt x="3303263" y="157727"/>
                    <a:pt x="3256444" y="128803"/>
                    <a:pt x="3227832" y="109728"/>
                  </a:cubicBezTo>
                  <a:cubicBezTo>
                    <a:pt x="3224784" y="97536"/>
                    <a:pt x="3224923" y="84063"/>
                    <a:pt x="3218688" y="73152"/>
                  </a:cubicBezTo>
                  <a:cubicBezTo>
                    <a:pt x="3212272" y="61924"/>
                    <a:pt x="3199535" y="55654"/>
                    <a:pt x="3191256" y="45720"/>
                  </a:cubicBezTo>
                  <a:cubicBezTo>
                    <a:pt x="3154329" y="1407"/>
                    <a:pt x="3196538" y="30073"/>
                    <a:pt x="3136392" y="0"/>
                  </a:cubicBezTo>
                  <a:lnTo>
                    <a:pt x="3035808" y="9144"/>
                  </a:lnTo>
                  <a:cubicBezTo>
                    <a:pt x="2996204" y="12444"/>
                    <a:pt x="2956370" y="13359"/>
                    <a:pt x="2916936" y="18288"/>
                  </a:cubicBezTo>
                  <a:cubicBezTo>
                    <a:pt x="2907372" y="19484"/>
                    <a:pt x="2899124" y="26831"/>
                    <a:pt x="2889504" y="27432"/>
                  </a:cubicBezTo>
                  <a:cubicBezTo>
                    <a:pt x="2849957" y="29904"/>
                    <a:pt x="2810256" y="27432"/>
                    <a:pt x="2770632" y="27432"/>
                  </a:cubicBezTo>
                  <a:lnTo>
                    <a:pt x="2862072" y="27432"/>
                  </a:lnTo>
                  <a:close/>
                </a:path>
              </a:pathLst>
            </a:cu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3039407" y="2597891"/>
              <a:ext cx="174223" cy="173736"/>
            </a:xfrm>
            <a:custGeom>
              <a:avLst/>
              <a:gdLst>
                <a:gd name="connsiteX0" fmla="*/ 0 w 174223"/>
                <a:gd name="connsiteY0" fmla="*/ 9144 h 173736"/>
                <a:gd name="connsiteX1" fmla="*/ 0 w 174223"/>
                <a:gd name="connsiteY1" fmla="*/ 9144 h 173736"/>
                <a:gd name="connsiteX2" fmla="*/ 45720 w 174223"/>
                <a:gd name="connsiteY2" fmla="*/ 155448 h 173736"/>
                <a:gd name="connsiteX3" fmla="*/ 100584 w 174223"/>
                <a:gd name="connsiteY3" fmla="*/ 173736 h 173736"/>
                <a:gd name="connsiteX4" fmla="*/ 146304 w 174223"/>
                <a:gd name="connsiteY4" fmla="*/ 164592 h 173736"/>
                <a:gd name="connsiteX5" fmla="*/ 164592 w 174223"/>
                <a:gd name="connsiteY5" fmla="*/ 109728 h 173736"/>
                <a:gd name="connsiteX6" fmla="*/ 137160 w 174223"/>
                <a:gd name="connsiteY6" fmla="*/ 91440 h 173736"/>
                <a:gd name="connsiteX7" fmla="*/ 45720 w 174223"/>
                <a:gd name="connsiteY7" fmla="*/ 0 h 173736"/>
                <a:gd name="connsiteX8" fmla="*/ 0 w 174223"/>
                <a:gd name="connsiteY8" fmla="*/ 914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223" h="173736">
                  <a:moveTo>
                    <a:pt x="0" y="9144"/>
                  </a:moveTo>
                  <a:lnTo>
                    <a:pt x="0" y="9144"/>
                  </a:lnTo>
                  <a:cubicBezTo>
                    <a:pt x="15240" y="57912"/>
                    <a:pt x="19077" y="111851"/>
                    <a:pt x="45720" y="155448"/>
                  </a:cubicBezTo>
                  <a:cubicBezTo>
                    <a:pt x="55772" y="171897"/>
                    <a:pt x="100584" y="173736"/>
                    <a:pt x="100584" y="173736"/>
                  </a:cubicBezTo>
                  <a:cubicBezTo>
                    <a:pt x="115824" y="170688"/>
                    <a:pt x="132403" y="171543"/>
                    <a:pt x="146304" y="164592"/>
                  </a:cubicBezTo>
                  <a:cubicBezTo>
                    <a:pt x="172582" y="151453"/>
                    <a:pt x="183765" y="133695"/>
                    <a:pt x="164592" y="109728"/>
                  </a:cubicBezTo>
                  <a:cubicBezTo>
                    <a:pt x="157727" y="101146"/>
                    <a:pt x="146304" y="97536"/>
                    <a:pt x="137160" y="91440"/>
                  </a:cubicBezTo>
                  <a:cubicBezTo>
                    <a:pt x="120904" y="67056"/>
                    <a:pt x="86360" y="0"/>
                    <a:pt x="45720" y="0"/>
                  </a:cubicBezTo>
                  <a:lnTo>
                    <a:pt x="0" y="9144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Forme libre 16"/>
            <p:cNvSpPr/>
            <p:nvPr/>
          </p:nvSpPr>
          <p:spPr bwMode="auto">
            <a:xfrm>
              <a:off x="649224" y="1371600"/>
              <a:ext cx="2980944" cy="2468880"/>
            </a:xfrm>
            <a:custGeom>
              <a:avLst/>
              <a:gdLst>
                <a:gd name="connsiteX0" fmla="*/ 493776 w 2980944"/>
                <a:gd name="connsiteY0" fmla="*/ 173736 h 2468880"/>
                <a:gd name="connsiteX1" fmla="*/ 493776 w 2980944"/>
                <a:gd name="connsiteY1" fmla="*/ 173736 h 2468880"/>
                <a:gd name="connsiteX2" fmla="*/ 128016 w 2980944"/>
                <a:gd name="connsiteY2" fmla="*/ 512064 h 2468880"/>
                <a:gd name="connsiteX3" fmla="*/ 118872 w 2980944"/>
                <a:gd name="connsiteY3" fmla="*/ 539496 h 2468880"/>
                <a:gd name="connsiteX4" fmla="*/ 100584 w 2980944"/>
                <a:gd name="connsiteY4" fmla="*/ 566928 h 2468880"/>
                <a:gd name="connsiteX5" fmla="*/ 82296 w 2980944"/>
                <a:gd name="connsiteY5" fmla="*/ 621792 h 2468880"/>
                <a:gd name="connsiteX6" fmla="*/ 91440 w 2980944"/>
                <a:gd name="connsiteY6" fmla="*/ 685800 h 2468880"/>
                <a:gd name="connsiteX7" fmla="*/ 100584 w 2980944"/>
                <a:gd name="connsiteY7" fmla="*/ 832104 h 2468880"/>
                <a:gd name="connsiteX8" fmla="*/ 118872 w 2980944"/>
                <a:gd name="connsiteY8" fmla="*/ 905256 h 2468880"/>
                <a:gd name="connsiteX9" fmla="*/ 109728 w 2980944"/>
                <a:gd name="connsiteY9" fmla="*/ 1005840 h 2468880"/>
                <a:gd name="connsiteX10" fmla="*/ 64008 w 2980944"/>
                <a:gd name="connsiteY10" fmla="*/ 1060704 h 2468880"/>
                <a:gd name="connsiteX11" fmla="*/ 27432 w 2980944"/>
                <a:gd name="connsiteY11" fmla="*/ 1115568 h 2468880"/>
                <a:gd name="connsiteX12" fmla="*/ 9144 w 2980944"/>
                <a:gd name="connsiteY12" fmla="*/ 1170432 h 2468880"/>
                <a:gd name="connsiteX13" fmla="*/ 0 w 2980944"/>
                <a:gd name="connsiteY13" fmla="*/ 1197864 h 2468880"/>
                <a:gd name="connsiteX14" fmla="*/ 9144 w 2980944"/>
                <a:gd name="connsiteY14" fmla="*/ 1335024 h 2468880"/>
                <a:gd name="connsiteX15" fmla="*/ 27432 w 2980944"/>
                <a:gd name="connsiteY15" fmla="*/ 1389888 h 2468880"/>
                <a:gd name="connsiteX16" fmla="*/ 36576 w 2980944"/>
                <a:gd name="connsiteY16" fmla="*/ 1417320 h 2468880"/>
                <a:gd name="connsiteX17" fmla="*/ 54864 w 2980944"/>
                <a:gd name="connsiteY17" fmla="*/ 1453896 h 2468880"/>
                <a:gd name="connsiteX18" fmla="*/ 64008 w 2980944"/>
                <a:gd name="connsiteY18" fmla="*/ 1490472 h 2468880"/>
                <a:gd name="connsiteX19" fmla="*/ 73152 w 2980944"/>
                <a:gd name="connsiteY19" fmla="*/ 1618488 h 2468880"/>
                <a:gd name="connsiteX20" fmla="*/ 82296 w 2980944"/>
                <a:gd name="connsiteY20" fmla="*/ 1645920 h 2468880"/>
                <a:gd name="connsiteX21" fmla="*/ 73152 w 2980944"/>
                <a:gd name="connsiteY21" fmla="*/ 1792224 h 2468880"/>
                <a:gd name="connsiteX22" fmla="*/ 64008 w 2980944"/>
                <a:gd name="connsiteY22" fmla="*/ 1874520 h 2468880"/>
                <a:gd name="connsiteX23" fmla="*/ 45720 w 2980944"/>
                <a:gd name="connsiteY23" fmla="*/ 1947672 h 2468880"/>
                <a:gd name="connsiteX24" fmla="*/ 54864 w 2980944"/>
                <a:gd name="connsiteY24" fmla="*/ 2084832 h 2468880"/>
                <a:gd name="connsiteX25" fmla="*/ 82296 w 2980944"/>
                <a:gd name="connsiteY25" fmla="*/ 2139696 h 2468880"/>
                <a:gd name="connsiteX26" fmla="*/ 109728 w 2980944"/>
                <a:gd name="connsiteY26" fmla="*/ 2176272 h 2468880"/>
                <a:gd name="connsiteX27" fmla="*/ 155448 w 2980944"/>
                <a:gd name="connsiteY27" fmla="*/ 2258568 h 2468880"/>
                <a:gd name="connsiteX28" fmla="*/ 173736 w 2980944"/>
                <a:gd name="connsiteY28" fmla="*/ 2286000 h 2468880"/>
                <a:gd name="connsiteX29" fmla="*/ 201168 w 2980944"/>
                <a:gd name="connsiteY29" fmla="*/ 2313432 h 2468880"/>
                <a:gd name="connsiteX30" fmla="*/ 246888 w 2980944"/>
                <a:gd name="connsiteY30" fmla="*/ 2377440 h 2468880"/>
                <a:gd name="connsiteX31" fmla="*/ 274320 w 2980944"/>
                <a:gd name="connsiteY31" fmla="*/ 2395728 h 2468880"/>
                <a:gd name="connsiteX32" fmla="*/ 310896 w 2980944"/>
                <a:gd name="connsiteY32" fmla="*/ 2423160 h 2468880"/>
                <a:gd name="connsiteX33" fmla="*/ 338328 w 2980944"/>
                <a:gd name="connsiteY33" fmla="*/ 2432304 h 2468880"/>
                <a:gd name="connsiteX34" fmla="*/ 365760 w 2980944"/>
                <a:gd name="connsiteY34" fmla="*/ 2450592 h 2468880"/>
                <a:gd name="connsiteX35" fmla="*/ 457200 w 2980944"/>
                <a:gd name="connsiteY35" fmla="*/ 2459736 h 2468880"/>
                <a:gd name="connsiteX36" fmla="*/ 512064 w 2980944"/>
                <a:gd name="connsiteY36" fmla="*/ 2468880 h 2468880"/>
                <a:gd name="connsiteX37" fmla="*/ 932688 w 2980944"/>
                <a:gd name="connsiteY37" fmla="*/ 2459736 h 2468880"/>
                <a:gd name="connsiteX38" fmla="*/ 978408 w 2980944"/>
                <a:gd name="connsiteY38" fmla="*/ 2441448 h 2468880"/>
                <a:gd name="connsiteX39" fmla="*/ 1024128 w 2980944"/>
                <a:gd name="connsiteY39" fmla="*/ 2432304 h 2468880"/>
                <a:gd name="connsiteX40" fmla="*/ 1051560 w 2980944"/>
                <a:gd name="connsiteY40" fmla="*/ 2423160 h 2468880"/>
                <a:gd name="connsiteX41" fmla="*/ 1115568 w 2980944"/>
                <a:gd name="connsiteY41" fmla="*/ 2404872 h 2468880"/>
                <a:gd name="connsiteX42" fmla="*/ 1152144 w 2980944"/>
                <a:gd name="connsiteY42" fmla="*/ 2386584 h 2468880"/>
                <a:gd name="connsiteX43" fmla="*/ 1179576 w 2980944"/>
                <a:gd name="connsiteY43" fmla="*/ 2377440 h 2468880"/>
                <a:gd name="connsiteX44" fmla="*/ 1207008 w 2980944"/>
                <a:gd name="connsiteY44" fmla="*/ 2359152 h 2468880"/>
                <a:gd name="connsiteX45" fmla="*/ 1280160 w 2980944"/>
                <a:gd name="connsiteY45" fmla="*/ 2350008 h 2468880"/>
                <a:gd name="connsiteX46" fmla="*/ 1344168 w 2980944"/>
                <a:gd name="connsiteY46" fmla="*/ 2322576 h 2468880"/>
                <a:gd name="connsiteX47" fmla="*/ 1399032 w 2980944"/>
                <a:gd name="connsiteY47" fmla="*/ 2304288 h 2468880"/>
                <a:gd name="connsiteX48" fmla="*/ 1435608 w 2980944"/>
                <a:gd name="connsiteY48" fmla="*/ 2295144 h 2468880"/>
                <a:gd name="connsiteX49" fmla="*/ 1472184 w 2980944"/>
                <a:gd name="connsiteY49" fmla="*/ 2276856 h 2468880"/>
                <a:gd name="connsiteX50" fmla="*/ 1627632 w 2980944"/>
                <a:gd name="connsiteY50" fmla="*/ 2286000 h 2468880"/>
                <a:gd name="connsiteX51" fmla="*/ 1664208 w 2980944"/>
                <a:gd name="connsiteY51" fmla="*/ 2304288 h 2468880"/>
                <a:gd name="connsiteX52" fmla="*/ 1691640 w 2980944"/>
                <a:gd name="connsiteY52" fmla="*/ 2313432 h 2468880"/>
                <a:gd name="connsiteX53" fmla="*/ 1755648 w 2980944"/>
                <a:gd name="connsiteY53" fmla="*/ 2359152 h 2468880"/>
                <a:gd name="connsiteX54" fmla="*/ 1810512 w 2980944"/>
                <a:gd name="connsiteY54" fmla="*/ 2386584 h 2468880"/>
                <a:gd name="connsiteX55" fmla="*/ 1837944 w 2980944"/>
                <a:gd name="connsiteY55" fmla="*/ 2404872 h 2468880"/>
                <a:gd name="connsiteX56" fmla="*/ 1911096 w 2980944"/>
                <a:gd name="connsiteY56" fmla="*/ 2368296 h 2468880"/>
                <a:gd name="connsiteX57" fmla="*/ 1929384 w 2980944"/>
                <a:gd name="connsiteY57" fmla="*/ 2313432 h 2468880"/>
                <a:gd name="connsiteX58" fmla="*/ 1938528 w 2980944"/>
                <a:gd name="connsiteY58" fmla="*/ 2185416 h 2468880"/>
                <a:gd name="connsiteX59" fmla="*/ 1956816 w 2980944"/>
                <a:gd name="connsiteY59" fmla="*/ 2084832 h 2468880"/>
                <a:gd name="connsiteX60" fmla="*/ 1938528 w 2980944"/>
                <a:gd name="connsiteY60" fmla="*/ 2029968 h 2468880"/>
                <a:gd name="connsiteX61" fmla="*/ 1901952 w 2980944"/>
                <a:gd name="connsiteY61" fmla="*/ 1965960 h 2468880"/>
                <a:gd name="connsiteX62" fmla="*/ 1892808 w 2980944"/>
                <a:gd name="connsiteY62" fmla="*/ 1938528 h 2468880"/>
                <a:gd name="connsiteX63" fmla="*/ 1874520 w 2980944"/>
                <a:gd name="connsiteY63" fmla="*/ 1911096 h 2468880"/>
                <a:gd name="connsiteX64" fmla="*/ 1856232 w 2980944"/>
                <a:gd name="connsiteY64" fmla="*/ 1837944 h 2468880"/>
                <a:gd name="connsiteX65" fmla="*/ 1810512 w 2980944"/>
                <a:gd name="connsiteY65" fmla="*/ 1773936 h 2468880"/>
                <a:gd name="connsiteX66" fmla="*/ 1746504 w 2980944"/>
                <a:gd name="connsiteY66" fmla="*/ 1691640 h 2468880"/>
                <a:gd name="connsiteX67" fmla="*/ 1709928 w 2980944"/>
                <a:gd name="connsiteY67" fmla="*/ 1636776 h 2468880"/>
                <a:gd name="connsiteX68" fmla="*/ 1682496 w 2980944"/>
                <a:gd name="connsiteY68" fmla="*/ 1591056 h 2468880"/>
                <a:gd name="connsiteX69" fmla="*/ 1645920 w 2980944"/>
                <a:gd name="connsiteY69" fmla="*/ 1563624 h 2468880"/>
                <a:gd name="connsiteX70" fmla="*/ 1618488 w 2980944"/>
                <a:gd name="connsiteY70" fmla="*/ 1536192 h 2468880"/>
                <a:gd name="connsiteX71" fmla="*/ 1563624 w 2980944"/>
                <a:gd name="connsiteY71" fmla="*/ 1499616 h 2468880"/>
                <a:gd name="connsiteX72" fmla="*/ 1517904 w 2980944"/>
                <a:gd name="connsiteY72" fmla="*/ 1426464 h 2468880"/>
                <a:gd name="connsiteX73" fmla="*/ 1481328 w 2980944"/>
                <a:gd name="connsiteY73" fmla="*/ 1371600 h 2468880"/>
                <a:gd name="connsiteX74" fmla="*/ 1490472 w 2980944"/>
                <a:gd name="connsiteY74" fmla="*/ 1133856 h 2468880"/>
                <a:gd name="connsiteX75" fmla="*/ 1508760 w 2980944"/>
                <a:gd name="connsiteY75" fmla="*/ 1060704 h 2468880"/>
                <a:gd name="connsiteX76" fmla="*/ 1527048 w 2980944"/>
                <a:gd name="connsiteY76" fmla="*/ 1033272 h 2468880"/>
                <a:gd name="connsiteX77" fmla="*/ 1536192 w 2980944"/>
                <a:gd name="connsiteY77" fmla="*/ 1005840 h 2468880"/>
                <a:gd name="connsiteX78" fmla="*/ 1591056 w 2980944"/>
                <a:gd name="connsiteY78" fmla="*/ 969264 h 2468880"/>
                <a:gd name="connsiteX79" fmla="*/ 1627632 w 2980944"/>
                <a:gd name="connsiteY79" fmla="*/ 914400 h 2468880"/>
                <a:gd name="connsiteX80" fmla="*/ 1664208 w 2980944"/>
                <a:gd name="connsiteY80" fmla="*/ 832104 h 2468880"/>
                <a:gd name="connsiteX81" fmla="*/ 1691640 w 2980944"/>
                <a:gd name="connsiteY81" fmla="*/ 804672 h 2468880"/>
                <a:gd name="connsiteX82" fmla="*/ 1709928 w 2980944"/>
                <a:gd name="connsiteY82" fmla="*/ 777240 h 2468880"/>
                <a:gd name="connsiteX83" fmla="*/ 1746504 w 2980944"/>
                <a:gd name="connsiteY83" fmla="*/ 768096 h 2468880"/>
                <a:gd name="connsiteX84" fmla="*/ 1819656 w 2980944"/>
                <a:gd name="connsiteY84" fmla="*/ 731520 h 2468880"/>
                <a:gd name="connsiteX85" fmla="*/ 1892808 w 2980944"/>
                <a:gd name="connsiteY85" fmla="*/ 704088 h 2468880"/>
                <a:gd name="connsiteX86" fmla="*/ 1947672 w 2980944"/>
                <a:gd name="connsiteY86" fmla="*/ 685800 h 2468880"/>
                <a:gd name="connsiteX87" fmla="*/ 2304288 w 2980944"/>
                <a:gd name="connsiteY87" fmla="*/ 694944 h 2468880"/>
                <a:gd name="connsiteX88" fmla="*/ 2377440 w 2980944"/>
                <a:gd name="connsiteY88" fmla="*/ 713232 h 2468880"/>
                <a:gd name="connsiteX89" fmla="*/ 2606040 w 2980944"/>
                <a:gd name="connsiteY89" fmla="*/ 722376 h 2468880"/>
                <a:gd name="connsiteX90" fmla="*/ 2660904 w 2980944"/>
                <a:gd name="connsiteY90" fmla="*/ 694944 h 2468880"/>
                <a:gd name="connsiteX91" fmla="*/ 2697480 w 2980944"/>
                <a:gd name="connsiteY91" fmla="*/ 685800 h 2468880"/>
                <a:gd name="connsiteX92" fmla="*/ 2779776 w 2980944"/>
                <a:gd name="connsiteY92" fmla="*/ 694944 h 2468880"/>
                <a:gd name="connsiteX93" fmla="*/ 2807208 w 2980944"/>
                <a:gd name="connsiteY93" fmla="*/ 713232 h 2468880"/>
                <a:gd name="connsiteX94" fmla="*/ 2862072 w 2980944"/>
                <a:gd name="connsiteY94" fmla="*/ 704088 h 2468880"/>
                <a:gd name="connsiteX95" fmla="*/ 2916936 w 2980944"/>
                <a:gd name="connsiteY95" fmla="*/ 667512 h 2468880"/>
                <a:gd name="connsiteX96" fmla="*/ 2962656 w 2980944"/>
                <a:gd name="connsiteY96" fmla="*/ 566928 h 2468880"/>
                <a:gd name="connsiteX97" fmla="*/ 2980944 w 2980944"/>
                <a:gd name="connsiteY97" fmla="*/ 512064 h 2468880"/>
                <a:gd name="connsiteX98" fmla="*/ 2953512 w 2980944"/>
                <a:gd name="connsiteY98" fmla="*/ 320040 h 2468880"/>
                <a:gd name="connsiteX99" fmla="*/ 2944368 w 2980944"/>
                <a:gd name="connsiteY99" fmla="*/ 292608 h 2468880"/>
                <a:gd name="connsiteX100" fmla="*/ 2926080 w 2980944"/>
                <a:gd name="connsiteY100" fmla="*/ 265176 h 2468880"/>
                <a:gd name="connsiteX101" fmla="*/ 2871216 w 2980944"/>
                <a:gd name="connsiteY101" fmla="*/ 228600 h 2468880"/>
                <a:gd name="connsiteX102" fmla="*/ 2734056 w 2980944"/>
                <a:gd name="connsiteY102" fmla="*/ 146304 h 2468880"/>
                <a:gd name="connsiteX103" fmla="*/ 2679192 w 2980944"/>
                <a:gd name="connsiteY103" fmla="*/ 118872 h 2468880"/>
                <a:gd name="connsiteX104" fmla="*/ 2642616 w 2980944"/>
                <a:gd name="connsiteY104" fmla="*/ 91440 h 2468880"/>
                <a:gd name="connsiteX105" fmla="*/ 2551176 w 2980944"/>
                <a:gd name="connsiteY105" fmla="*/ 36576 h 2468880"/>
                <a:gd name="connsiteX106" fmla="*/ 2496312 w 2980944"/>
                <a:gd name="connsiteY106" fmla="*/ 18288 h 2468880"/>
                <a:gd name="connsiteX107" fmla="*/ 2459736 w 2980944"/>
                <a:gd name="connsiteY107" fmla="*/ 9144 h 2468880"/>
                <a:gd name="connsiteX108" fmla="*/ 2212848 w 2980944"/>
                <a:gd name="connsiteY108" fmla="*/ 0 h 2468880"/>
                <a:gd name="connsiteX109" fmla="*/ 2112264 w 2980944"/>
                <a:gd name="connsiteY109" fmla="*/ 18288 h 2468880"/>
                <a:gd name="connsiteX110" fmla="*/ 2084832 w 2980944"/>
                <a:gd name="connsiteY110" fmla="*/ 27432 h 2468880"/>
                <a:gd name="connsiteX111" fmla="*/ 1947672 w 2980944"/>
                <a:gd name="connsiteY111" fmla="*/ 45720 h 2468880"/>
                <a:gd name="connsiteX112" fmla="*/ 1892808 w 2980944"/>
                <a:gd name="connsiteY112" fmla="*/ 82296 h 2468880"/>
                <a:gd name="connsiteX113" fmla="*/ 1810512 w 2980944"/>
                <a:gd name="connsiteY113" fmla="*/ 155448 h 2468880"/>
                <a:gd name="connsiteX114" fmla="*/ 1773936 w 2980944"/>
                <a:gd name="connsiteY114" fmla="*/ 164592 h 2468880"/>
                <a:gd name="connsiteX115" fmla="*/ 1673352 w 2980944"/>
                <a:gd name="connsiteY115" fmla="*/ 237744 h 2468880"/>
                <a:gd name="connsiteX116" fmla="*/ 1645920 w 2980944"/>
                <a:gd name="connsiteY116" fmla="*/ 265176 h 2468880"/>
                <a:gd name="connsiteX117" fmla="*/ 1591056 w 2980944"/>
                <a:gd name="connsiteY117" fmla="*/ 274320 h 2468880"/>
                <a:gd name="connsiteX118" fmla="*/ 1453896 w 2980944"/>
                <a:gd name="connsiteY118" fmla="*/ 237744 h 2468880"/>
                <a:gd name="connsiteX119" fmla="*/ 1389888 w 2980944"/>
                <a:gd name="connsiteY119" fmla="*/ 228600 h 2468880"/>
                <a:gd name="connsiteX120" fmla="*/ 1344168 w 2980944"/>
                <a:gd name="connsiteY120" fmla="*/ 219456 h 2468880"/>
                <a:gd name="connsiteX121" fmla="*/ 987552 w 2980944"/>
                <a:gd name="connsiteY121" fmla="*/ 210312 h 2468880"/>
                <a:gd name="connsiteX122" fmla="*/ 950976 w 2980944"/>
                <a:gd name="connsiteY122" fmla="*/ 201168 h 2468880"/>
                <a:gd name="connsiteX123" fmla="*/ 813816 w 2980944"/>
                <a:gd name="connsiteY123" fmla="*/ 192024 h 2468880"/>
                <a:gd name="connsiteX124" fmla="*/ 731520 w 2980944"/>
                <a:gd name="connsiteY124" fmla="*/ 164592 h 2468880"/>
                <a:gd name="connsiteX125" fmla="*/ 704088 w 2980944"/>
                <a:gd name="connsiteY125" fmla="*/ 155448 h 2468880"/>
                <a:gd name="connsiteX126" fmla="*/ 667512 w 2980944"/>
                <a:gd name="connsiteY126" fmla="*/ 137160 h 2468880"/>
                <a:gd name="connsiteX127" fmla="*/ 457200 w 2980944"/>
                <a:gd name="connsiteY127" fmla="*/ 137160 h 2468880"/>
                <a:gd name="connsiteX128" fmla="*/ 457200 w 2980944"/>
                <a:gd name="connsiteY128" fmla="*/ 137160 h 2468880"/>
                <a:gd name="connsiteX129" fmla="*/ 493776 w 2980944"/>
                <a:gd name="connsiteY129" fmla="*/ 173736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980944" h="2468880">
                  <a:moveTo>
                    <a:pt x="493776" y="173736"/>
                  </a:moveTo>
                  <a:lnTo>
                    <a:pt x="493776" y="173736"/>
                  </a:lnTo>
                  <a:cubicBezTo>
                    <a:pt x="371856" y="286512"/>
                    <a:pt x="246894" y="396086"/>
                    <a:pt x="128016" y="512064"/>
                  </a:cubicBezTo>
                  <a:cubicBezTo>
                    <a:pt x="121117" y="518795"/>
                    <a:pt x="123183" y="530875"/>
                    <a:pt x="118872" y="539496"/>
                  </a:cubicBezTo>
                  <a:cubicBezTo>
                    <a:pt x="113957" y="549326"/>
                    <a:pt x="105047" y="556885"/>
                    <a:pt x="100584" y="566928"/>
                  </a:cubicBezTo>
                  <a:cubicBezTo>
                    <a:pt x="92755" y="584544"/>
                    <a:pt x="82296" y="621792"/>
                    <a:pt x="82296" y="621792"/>
                  </a:cubicBezTo>
                  <a:cubicBezTo>
                    <a:pt x="85344" y="643128"/>
                    <a:pt x="89573" y="664328"/>
                    <a:pt x="91440" y="685800"/>
                  </a:cubicBezTo>
                  <a:cubicBezTo>
                    <a:pt x="95673" y="734479"/>
                    <a:pt x="95951" y="783461"/>
                    <a:pt x="100584" y="832104"/>
                  </a:cubicBezTo>
                  <a:cubicBezTo>
                    <a:pt x="103526" y="863000"/>
                    <a:pt x="109832" y="878135"/>
                    <a:pt x="118872" y="905256"/>
                  </a:cubicBezTo>
                  <a:cubicBezTo>
                    <a:pt x="115824" y="938784"/>
                    <a:pt x="116782" y="972921"/>
                    <a:pt x="109728" y="1005840"/>
                  </a:cubicBezTo>
                  <a:cubicBezTo>
                    <a:pt x="105586" y="1025169"/>
                    <a:pt x="74125" y="1047697"/>
                    <a:pt x="64008" y="1060704"/>
                  </a:cubicBezTo>
                  <a:cubicBezTo>
                    <a:pt x="50514" y="1078054"/>
                    <a:pt x="34383" y="1094716"/>
                    <a:pt x="27432" y="1115568"/>
                  </a:cubicBezTo>
                  <a:lnTo>
                    <a:pt x="9144" y="1170432"/>
                  </a:lnTo>
                  <a:lnTo>
                    <a:pt x="0" y="1197864"/>
                  </a:lnTo>
                  <a:cubicBezTo>
                    <a:pt x="3048" y="1243584"/>
                    <a:pt x="2664" y="1289663"/>
                    <a:pt x="9144" y="1335024"/>
                  </a:cubicBezTo>
                  <a:cubicBezTo>
                    <a:pt x="11870" y="1354107"/>
                    <a:pt x="21336" y="1371600"/>
                    <a:pt x="27432" y="1389888"/>
                  </a:cubicBezTo>
                  <a:cubicBezTo>
                    <a:pt x="30480" y="1399032"/>
                    <a:pt x="32265" y="1408699"/>
                    <a:pt x="36576" y="1417320"/>
                  </a:cubicBezTo>
                  <a:cubicBezTo>
                    <a:pt x="42672" y="1429512"/>
                    <a:pt x="50078" y="1441133"/>
                    <a:pt x="54864" y="1453896"/>
                  </a:cubicBezTo>
                  <a:cubicBezTo>
                    <a:pt x="59277" y="1465663"/>
                    <a:pt x="60960" y="1478280"/>
                    <a:pt x="64008" y="1490472"/>
                  </a:cubicBezTo>
                  <a:cubicBezTo>
                    <a:pt x="67056" y="1533144"/>
                    <a:pt x="68153" y="1576000"/>
                    <a:pt x="73152" y="1618488"/>
                  </a:cubicBezTo>
                  <a:cubicBezTo>
                    <a:pt x="74278" y="1628061"/>
                    <a:pt x="82296" y="1636281"/>
                    <a:pt x="82296" y="1645920"/>
                  </a:cubicBezTo>
                  <a:cubicBezTo>
                    <a:pt x="82296" y="1694783"/>
                    <a:pt x="77049" y="1743516"/>
                    <a:pt x="73152" y="1792224"/>
                  </a:cubicBezTo>
                  <a:cubicBezTo>
                    <a:pt x="70951" y="1819737"/>
                    <a:pt x="68805" y="1847339"/>
                    <a:pt x="64008" y="1874520"/>
                  </a:cubicBezTo>
                  <a:cubicBezTo>
                    <a:pt x="59640" y="1899272"/>
                    <a:pt x="45720" y="1947672"/>
                    <a:pt x="45720" y="1947672"/>
                  </a:cubicBezTo>
                  <a:cubicBezTo>
                    <a:pt x="48768" y="1993392"/>
                    <a:pt x="49804" y="2039291"/>
                    <a:pt x="54864" y="2084832"/>
                  </a:cubicBezTo>
                  <a:cubicBezTo>
                    <a:pt x="57248" y="2106287"/>
                    <a:pt x="70332" y="2122946"/>
                    <a:pt x="82296" y="2139696"/>
                  </a:cubicBezTo>
                  <a:cubicBezTo>
                    <a:pt x="91154" y="2152097"/>
                    <a:pt x="100584" y="2164080"/>
                    <a:pt x="109728" y="2176272"/>
                  </a:cubicBezTo>
                  <a:cubicBezTo>
                    <a:pt x="125823" y="2224556"/>
                    <a:pt x="113525" y="2195684"/>
                    <a:pt x="155448" y="2258568"/>
                  </a:cubicBezTo>
                  <a:cubicBezTo>
                    <a:pt x="161544" y="2267712"/>
                    <a:pt x="165965" y="2278229"/>
                    <a:pt x="173736" y="2286000"/>
                  </a:cubicBezTo>
                  <a:cubicBezTo>
                    <a:pt x="182880" y="2295144"/>
                    <a:pt x="192889" y="2303498"/>
                    <a:pt x="201168" y="2313432"/>
                  </a:cubicBezTo>
                  <a:cubicBezTo>
                    <a:pt x="227128" y="2344584"/>
                    <a:pt x="213946" y="2344498"/>
                    <a:pt x="246888" y="2377440"/>
                  </a:cubicBezTo>
                  <a:cubicBezTo>
                    <a:pt x="254659" y="2385211"/>
                    <a:pt x="265377" y="2389340"/>
                    <a:pt x="274320" y="2395728"/>
                  </a:cubicBezTo>
                  <a:cubicBezTo>
                    <a:pt x="286721" y="2404586"/>
                    <a:pt x="297664" y="2415599"/>
                    <a:pt x="310896" y="2423160"/>
                  </a:cubicBezTo>
                  <a:cubicBezTo>
                    <a:pt x="319265" y="2427942"/>
                    <a:pt x="329707" y="2427993"/>
                    <a:pt x="338328" y="2432304"/>
                  </a:cubicBezTo>
                  <a:cubicBezTo>
                    <a:pt x="348158" y="2437219"/>
                    <a:pt x="355052" y="2448121"/>
                    <a:pt x="365760" y="2450592"/>
                  </a:cubicBezTo>
                  <a:cubicBezTo>
                    <a:pt x="395608" y="2457480"/>
                    <a:pt x="426805" y="2455937"/>
                    <a:pt x="457200" y="2459736"/>
                  </a:cubicBezTo>
                  <a:cubicBezTo>
                    <a:pt x="475597" y="2462036"/>
                    <a:pt x="493776" y="2465832"/>
                    <a:pt x="512064" y="2468880"/>
                  </a:cubicBezTo>
                  <a:cubicBezTo>
                    <a:pt x="652272" y="2465832"/>
                    <a:pt x="792689" y="2467971"/>
                    <a:pt x="932688" y="2459736"/>
                  </a:cubicBezTo>
                  <a:cubicBezTo>
                    <a:pt x="949074" y="2458772"/>
                    <a:pt x="962686" y="2446165"/>
                    <a:pt x="978408" y="2441448"/>
                  </a:cubicBezTo>
                  <a:cubicBezTo>
                    <a:pt x="993294" y="2436982"/>
                    <a:pt x="1009050" y="2436073"/>
                    <a:pt x="1024128" y="2432304"/>
                  </a:cubicBezTo>
                  <a:cubicBezTo>
                    <a:pt x="1033479" y="2429966"/>
                    <a:pt x="1042292" y="2425808"/>
                    <a:pt x="1051560" y="2423160"/>
                  </a:cubicBezTo>
                  <a:cubicBezTo>
                    <a:pt x="1074761" y="2416531"/>
                    <a:pt x="1093644" y="2414268"/>
                    <a:pt x="1115568" y="2404872"/>
                  </a:cubicBezTo>
                  <a:cubicBezTo>
                    <a:pt x="1128097" y="2399502"/>
                    <a:pt x="1139615" y="2391954"/>
                    <a:pt x="1152144" y="2386584"/>
                  </a:cubicBezTo>
                  <a:cubicBezTo>
                    <a:pt x="1161003" y="2382787"/>
                    <a:pt x="1170955" y="2381751"/>
                    <a:pt x="1179576" y="2377440"/>
                  </a:cubicBezTo>
                  <a:cubicBezTo>
                    <a:pt x="1189406" y="2372525"/>
                    <a:pt x="1196406" y="2362044"/>
                    <a:pt x="1207008" y="2359152"/>
                  </a:cubicBezTo>
                  <a:cubicBezTo>
                    <a:pt x="1230716" y="2352686"/>
                    <a:pt x="1255776" y="2353056"/>
                    <a:pt x="1280160" y="2350008"/>
                  </a:cubicBezTo>
                  <a:cubicBezTo>
                    <a:pt x="1368462" y="2320574"/>
                    <a:pt x="1231175" y="2367773"/>
                    <a:pt x="1344168" y="2322576"/>
                  </a:cubicBezTo>
                  <a:cubicBezTo>
                    <a:pt x="1362066" y="2315417"/>
                    <a:pt x="1380744" y="2310384"/>
                    <a:pt x="1399032" y="2304288"/>
                  </a:cubicBezTo>
                  <a:cubicBezTo>
                    <a:pt x="1410954" y="2300314"/>
                    <a:pt x="1423841" y="2299557"/>
                    <a:pt x="1435608" y="2295144"/>
                  </a:cubicBezTo>
                  <a:cubicBezTo>
                    <a:pt x="1448371" y="2290358"/>
                    <a:pt x="1459992" y="2282952"/>
                    <a:pt x="1472184" y="2276856"/>
                  </a:cubicBezTo>
                  <a:cubicBezTo>
                    <a:pt x="1524000" y="2279904"/>
                    <a:pt x="1576248" y="2278659"/>
                    <a:pt x="1627632" y="2286000"/>
                  </a:cubicBezTo>
                  <a:cubicBezTo>
                    <a:pt x="1641126" y="2287928"/>
                    <a:pt x="1651679" y="2298918"/>
                    <a:pt x="1664208" y="2304288"/>
                  </a:cubicBezTo>
                  <a:cubicBezTo>
                    <a:pt x="1673067" y="2308085"/>
                    <a:pt x="1683019" y="2309121"/>
                    <a:pt x="1691640" y="2313432"/>
                  </a:cubicBezTo>
                  <a:cubicBezTo>
                    <a:pt x="1706006" y="2320615"/>
                    <a:pt x="1745984" y="2352249"/>
                    <a:pt x="1755648" y="2359152"/>
                  </a:cubicBezTo>
                  <a:cubicBezTo>
                    <a:pt x="1816794" y="2402828"/>
                    <a:pt x="1750119" y="2356387"/>
                    <a:pt x="1810512" y="2386584"/>
                  </a:cubicBezTo>
                  <a:cubicBezTo>
                    <a:pt x="1820342" y="2391499"/>
                    <a:pt x="1828800" y="2398776"/>
                    <a:pt x="1837944" y="2404872"/>
                  </a:cubicBezTo>
                  <a:cubicBezTo>
                    <a:pt x="1873256" y="2397810"/>
                    <a:pt x="1891885" y="2402876"/>
                    <a:pt x="1911096" y="2368296"/>
                  </a:cubicBezTo>
                  <a:cubicBezTo>
                    <a:pt x="1920458" y="2351445"/>
                    <a:pt x="1929384" y="2313432"/>
                    <a:pt x="1929384" y="2313432"/>
                  </a:cubicBezTo>
                  <a:cubicBezTo>
                    <a:pt x="1932432" y="2270760"/>
                    <a:pt x="1934271" y="2227984"/>
                    <a:pt x="1938528" y="2185416"/>
                  </a:cubicBezTo>
                  <a:cubicBezTo>
                    <a:pt x="1940868" y="2162018"/>
                    <a:pt x="1951882" y="2109504"/>
                    <a:pt x="1956816" y="2084832"/>
                  </a:cubicBezTo>
                  <a:cubicBezTo>
                    <a:pt x="1950720" y="2066544"/>
                    <a:pt x="1949221" y="2046008"/>
                    <a:pt x="1938528" y="2029968"/>
                  </a:cubicBezTo>
                  <a:cubicBezTo>
                    <a:pt x="1920162" y="2002418"/>
                    <a:pt x="1915874" y="1998444"/>
                    <a:pt x="1901952" y="1965960"/>
                  </a:cubicBezTo>
                  <a:cubicBezTo>
                    <a:pt x="1898155" y="1957101"/>
                    <a:pt x="1897119" y="1947149"/>
                    <a:pt x="1892808" y="1938528"/>
                  </a:cubicBezTo>
                  <a:cubicBezTo>
                    <a:pt x="1887893" y="1928698"/>
                    <a:pt x="1879435" y="1920926"/>
                    <a:pt x="1874520" y="1911096"/>
                  </a:cubicBezTo>
                  <a:cubicBezTo>
                    <a:pt x="1857598" y="1877253"/>
                    <a:pt x="1871883" y="1879679"/>
                    <a:pt x="1856232" y="1837944"/>
                  </a:cubicBezTo>
                  <a:cubicBezTo>
                    <a:pt x="1852889" y="1829030"/>
                    <a:pt x="1812089" y="1776039"/>
                    <a:pt x="1810512" y="1773936"/>
                  </a:cubicBezTo>
                  <a:cubicBezTo>
                    <a:pt x="1785527" y="1698981"/>
                    <a:pt x="1828743" y="1814999"/>
                    <a:pt x="1746504" y="1691640"/>
                  </a:cubicBezTo>
                  <a:cubicBezTo>
                    <a:pt x="1734312" y="1673352"/>
                    <a:pt x="1721236" y="1655623"/>
                    <a:pt x="1709928" y="1636776"/>
                  </a:cubicBezTo>
                  <a:cubicBezTo>
                    <a:pt x="1700784" y="1621536"/>
                    <a:pt x="1694199" y="1604431"/>
                    <a:pt x="1682496" y="1591056"/>
                  </a:cubicBezTo>
                  <a:cubicBezTo>
                    <a:pt x="1672460" y="1579587"/>
                    <a:pt x="1657491" y="1573542"/>
                    <a:pt x="1645920" y="1563624"/>
                  </a:cubicBezTo>
                  <a:cubicBezTo>
                    <a:pt x="1636102" y="1555208"/>
                    <a:pt x="1628696" y="1544131"/>
                    <a:pt x="1618488" y="1536192"/>
                  </a:cubicBezTo>
                  <a:cubicBezTo>
                    <a:pt x="1601138" y="1522698"/>
                    <a:pt x="1563624" y="1499616"/>
                    <a:pt x="1563624" y="1499616"/>
                  </a:cubicBezTo>
                  <a:cubicBezTo>
                    <a:pt x="1533212" y="1438792"/>
                    <a:pt x="1559450" y="1485815"/>
                    <a:pt x="1517904" y="1426464"/>
                  </a:cubicBezTo>
                  <a:cubicBezTo>
                    <a:pt x="1505300" y="1408458"/>
                    <a:pt x="1481328" y="1371600"/>
                    <a:pt x="1481328" y="1371600"/>
                  </a:cubicBezTo>
                  <a:cubicBezTo>
                    <a:pt x="1484376" y="1292352"/>
                    <a:pt x="1483501" y="1212856"/>
                    <a:pt x="1490472" y="1133856"/>
                  </a:cubicBezTo>
                  <a:cubicBezTo>
                    <a:pt x="1492681" y="1108819"/>
                    <a:pt x="1494818" y="1081617"/>
                    <a:pt x="1508760" y="1060704"/>
                  </a:cubicBezTo>
                  <a:cubicBezTo>
                    <a:pt x="1514856" y="1051560"/>
                    <a:pt x="1522133" y="1043102"/>
                    <a:pt x="1527048" y="1033272"/>
                  </a:cubicBezTo>
                  <a:cubicBezTo>
                    <a:pt x="1531359" y="1024651"/>
                    <a:pt x="1530845" y="1013860"/>
                    <a:pt x="1536192" y="1005840"/>
                  </a:cubicBezTo>
                  <a:cubicBezTo>
                    <a:pt x="1555762" y="976485"/>
                    <a:pt x="1562296" y="978851"/>
                    <a:pt x="1591056" y="969264"/>
                  </a:cubicBezTo>
                  <a:cubicBezTo>
                    <a:pt x="1610671" y="910419"/>
                    <a:pt x="1584823" y="974333"/>
                    <a:pt x="1627632" y="914400"/>
                  </a:cubicBezTo>
                  <a:cubicBezTo>
                    <a:pt x="1663637" y="863994"/>
                    <a:pt x="1628363" y="889456"/>
                    <a:pt x="1664208" y="832104"/>
                  </a:cubicBezTo>
                  <a:cubicBezTo>
                    <a:pt x="1671062" y="821138"/>
                    <a:pt x="1683361" y="814606"/>
                    <a:pt x="1691640" y="804672"/>
                  </a:cubicBezTo>
                  <a:cubicBezTo>
                    <a:pt x="1698675" y="796229"/>
                    <a:pt x="1700784" y="783336"/>
                    <a:pt x="1709928" y="777240"/>
                  </a:cubicBezTo>
                  <a:cubicBezTo>
                    <a:pt x="1720385" y="770269"/>
                    <a:pt x="1734903" y="772930"/>
                    <a:pt x="1746504" y="768096"/>
                  </a:cubicBezTo>
                  <a:cubicBezTo>
                    <a:pt x="1771669" y="757611"/>
                    <a:pt x="1793793" y="740141"/>
                    <a:pt x="1819656" y="731520"/>
                  </a:cubicBezTo>
                  <a:cubicBezTo>
                    <a:pt x="1901183" y="704344"/>
                    <a:pt x="1772536" y="747823"/>
                    <a:pt x="1892808" y="704088"/>
                  </a:cubicBezTo>
                  <a:cubicBezTo>
                    <a:pt x="1910925" y="697500"/>
                    <a:pt x="1947672" y="685800"/>
                    <a:pt x="1947672" y="685800"/>
                  </a:cubicBezTo>
                  <a:cubicBezTo>
                    <a:pt x="2066544" y="688848"/>
                    <a:pt x="2185618" y="687369"/>
                    <a:pt x="2304288" y="694944"/>
                  </a:cubicBezTo>
                  <a:cubicBezTo>
                    <a:pt x="2329371" y="696545"/>
                    <a:pt x="2377440" y="713232"/>
                    <a:pt x="2377440" y="713232"/>
                  </a:cubicBezTo>
                  <a:cubicBezTo>
                    <a:pt x="2456545" y="765968"/>
                    <a:pt x="2419419" y="749036"/>
                    <a:pt x="2606040" y="722376"/>
                  </a:cubicBezTo>
                  <a:cubicBezTo>
                    <a:pt x="2626281" y="719484"/>
                    <a:pt x="2641920" y="702538"/>
                    <a:pt x="2660904" y="694944"/>
                  </a:cubicBezTo>
                  <a:cubicBezTo>
                    <a:pt x="2672572" y="690277"/>
                    <a:pt x="2685288" y="688848"/>
                    <a:pt x="2697480" y="685800"/>
                  </a:cubicBezTo>
                  <a:cubicBezTo>
                    <a:pt x="2724912" y="688848"/>
                    <a:pt x="2752999" y="688250"/>
                    <a:pt x="2779776" y="694944"/>
                  </a:cubicBezTo>
                  <a:cubicBezTo>
                    <a:pt x="2790438" y="697609"/>
                    <a:pt x="2796285" y="712018"/>
                    <a:pt x="2807208" y="713232"/>
                  </a:cubicBezTo>
                  <a:cubicBezTo>
                    <a:pt x="2825635" y="715279"/>
                    <a:pt x="2843784" y="707136"/>
                    <a:pt x="2862072" y="704088"/>
                  </a:cubicBezTo>
                  <a:cubicBezTo>
                    <a:pt x="2880360" y="691896"/>
                    <a:pt x="2907106" y="687171"/>
                    <a:pt x="2916936" y="667512"/>
                  </a:cubicBezTo>
                  <a:cubicBezTo>
                    <a:pt x="2937044" y="627295"/>
                    <a:pt x="2944433" y="614308"/>
                    <a:pt x="2962656" y="566928"/>
                  </a:cubicBezTo>
                  <a:cubicBezTo>
                    <a:pt x="2969576" y="548936"/>
                    <a:pt x="2974848" y="530352"/>
                    <a:pt x="2980944" y="512064"/>
                  </a:cubicBezTo>
                  <a:cubicBezTo>
                    <a:pt x="2969420" y="327685"/>
                    <a:pt x="2990403" y="418415"/>
                    <a:pt x="2953512" y="320040"/>
                  </a:cubicBezTo>
                  <a:cubicBezTo>
                    <a:pt x="2950128" y="311015"/>
                    <a:pt x="2948679" y="301229"/>
                    <a:pt x="2944368" y="292608"/>
                  </a:cubicBezTo>
                  <a:cubicBezTo>
                    <a:pt x="2939453" y="282778"/>
                    <a:pt x="2934351" y="272413"/>
                    <a:pt x="2926080" y="265176"/>
                  </a:cubicBezTo>
                  <a:cubicBezTo>
                    <a:pt x="2909539" y="250702"/>
                    <a:pt x="2889504" y="240792"/>
                    <a:pt x="2871216" y="228600"/>
                  </a:cubicBezTo>
                  <a:cubicBezTo>
                    <a:pt x="2824022" y="197138"/>
                    <a:pt x="2793666" y="176109"/>
                    <a:pt x="2734056" y="146304"/>
                  </a:cubicBezTo>
                  <a:cubicBezTo>
                    <a:pt x="2715768" y="137160"/>
                    <a:pt x="2696725" y="129392"/>
                    <a:pt x="2679192" y="118872"/>
                  </a:cubicBezTo>
                  <a:cubicBezTo>
                    <a:pt x="2666124" y="111031"/>
                    <a:pt x="2655017" y="100298"/>
                    <a:pt x="2642616" y="91440"/>
                  </a:cubicBezTo>
                  <a:cubicBezTo>
                    <a:pt x="2618059" y="73899"/>
                    <a:pt x="2572577" y="46453"/>
                    <a:pt x="2551176" y="36576"/>
                  </a:cubicBezTo>
                  <a:cubicBezTo>
                    <a:pt x="2533673" y="28498"/>
                    <a:pt x="2515014" y="22963"/>
                    <a:pt x="2496312" y="18288"/>
                  </a:cubicBezTo>
                  <a:cubicBezTo>
                    <a:pt x="2484120" y="15240"/>
                    <a:pt x="2472277" y="9953"/>
                    <a:pt x="2459736" y="9144"/>
                  </a:cubicBezTo>
                  <a:cubicBezTo>
                    <a:pt x="2377554" y="3842"/>
                    <a:pt x="2295144" y="3048"/>
                    <a:pt x="2212848" y="0"/>
                  </a:cubicBezTo>
                  <a:cubicBezTo>
                    <a:pt x="2179320" y="6096"/>
                    <a:pt x="2145585" y="11148"/>
                    <a:pt x="2112264" y="18288"/>
                  </a:cubicBezTo>
                  <a:cubicBezTo>
                    <a:pt x="2102839" y="20308"/>
                    <a:pt x="2094339" y="25847"/>
                    <a:pt x="2084832" y="27432"/>
                  </a:cubicBezTo>
                  <a:cubicBezTo>
                    <a:pt x="2039335" y="35015"/>
                    <a:pt x="1993392" y="39624"/>
                    <a:pt x="1947672" y="45720"/>
                  </a:cubicBezTo>
                  <a:cubicBezTo>
                    <a:pt x="1929384" y="57912"/>
                    <a:pt x="1909693" y="68225"/>
                    <a:pt x="1892808" y="82296"/>
                  </a:cubicBezTo>
                  <a:cubicBezTo>
                    <a:pt x="1872148" y="99513"/>
                    <a:pt x="1841627" y="142113"/>
                    <a:pt x="1810512" y="155448"/>
                  </a:cubicBezTo>
                  <a:cubicBezTo>
                    <a:pt x="1798961" y="160398"/>
                    <a:pt x="1786128" y="161544"/>
                    <a:pt x="1773936" y="164592"/>
                  </a:cubicBezTo>
                  <a:cubicBezTo>
                    <a:pt x="1734438" y="190924"/>
                    <a:pt x="1718421" y="200869"/>
                    <a:pt x="1673352" y="237744"/>
                  </a:cubicBezTo>
                  <a:cubicBezTo>
                    <a:pt x="1663344" y="245933"/>
                    <a:pt x="1657737" y="259924"/>
                    <a:pt x="1645920" y="265176"/>
                  </a:cubicBezTo>
                  <a:cubicBezTo>
                    <a:pt x="1628978" y="272706"/>
                    <a:pt x="1609344" y="271272"/>
                    <a:pt x="1591056" y="274320"/>
                  </a:cubicBezTo>
                  <a:cubicBezTo>
                    <a:pt x="1526048" y="252651"/>
                    <a:pt x="1530935" y="252189"/>
                    <a:pt x="1453896" y="237744"/>
                  </a:cubicBezTo>
                  <a:cubicBezTo>
                    <a:pt x="1432713" y="233772"/>
                    <a:pt x="1411147" y="232143"/>
                    <a:pt x="1389888" y="228600"/>
                  </a:cubicBezTo>
                  <a:cubicBezTo>
                    <a:pt x="1374558" y="226045"/>
                    <a:pt x="1359694" y="220162"/>
                    <a:pt x="1344168" y="219456"/>
                  </a:cubicBezTo>
                  <a:cubicBezTo>
                    <a:pt x="1225380" y="214057"/>
                    <a:pt x="1106424" y="213360"/>
                    <a:pt x="987552" y="210312"/>
                  </a:cubicBezTo>
                  <a:cubicBezTo>
                    <a:pt x="975360" y="207264"/>
                    <a:pt x="963474" y="202484"/>
                    <a:pt x="950976" y="201168"/>
                  </a:cubicBezTo>
                  <a:cubicBezTo>
                    <a:pt x="905406" y="196371"/>
                    <a:pt x="859014" y="199557"/>
                    <a:pt x="813816" y="192024"/>
                  </a:cubicBezTo>
                  <a:cubicBezTo>
                    <a:pt x="785294" y="187270"/>
                    <a:pt x="758952" y="173736"/>
                    <a:pt x="731520" y="164592"/>
                  </a:cubicBezTo>
                  <a:cubicBezTo>
                    <a:pt x="722376" y="161544"/>
                    <a:pt x="712709" y="159759"/>
                    <a:pt x="704088" y="155448"/>
                  </a:cubicBezTo>
                  <a:cubicBezTo>
                    <a:pt x="691896" y="149352"/>
                    <a:pt x="681106" y="138167"/>
                    <a:pt x="667512" y="137160"/>
                  </a:cubicBezTo>
                  <a:cubicBezTo>
                    <a:pt x="597600" y="131981"/>
                    <a:pt x="527304" y="137160"/>
                    <a:pt x="457200" y="137160"/>
                  </a:cubicBezTo>
                  <a:lnTo>
                    <a:pt x="457200" y="137160"/>
                  </a:lnTo>
                  <a:lnTo>
                    <a:pt x="493776" y="173736"/>
                  </a:lnTo>
                  <a:close/>
                </a:path>
              </a:pathLst>
            </a:cu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4344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145365" y="1308244"/>
            <a:ext cx="5218723" cy="98488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rgbClr val="FFDA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Retour sur la </a:t>
            </a:r>
            <a:r>
              <a:rPr lang="en-GB" sz="16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biodiversité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: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Un </a:t>
            </a:r>
            <a:r>
              <a:rPr lang="en-GB" sz="16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système</a:t>
            </a:r>
            <a:r>
              <a:rPr lang="en-GB" sz="16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GB" sz="16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dynamique</a:t>
            </a:r>
            <a:endParaRPr lang="en-GB" sz="16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899592" y="2924944"/>
            <a:ext cx="6082819" cy="861774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CCFFCC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FFDA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0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Voir</a:t>
            </a:r>
            <a:r>
              <a:rPr lang="en-GB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 </a:t>
            </a:r>
            <a:r>
              <a:rPr lang="en-GB" sz="20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forêt</a:t>
            </a:r>
            <a:r>
              <a:rPr lang="en-GB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GB" sz="20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l’extérieur</a:t>
            </a:r>
            <a:r>
              <a:rPr lang="en-GB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</a:t>
            </a:r>
            <a:r>
              <a:rPr lang="en-GB" sz="20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forêt</a:t>
            </a:r>
            <a:r>
              <a:rPr lang="en-GB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refuge et lien</a:t>
            </a:r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1046163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10501">
                <a:srgbClr val="0819FB"/>
              </a:gs>
              <a:gs pos="17501">
                <a:srgbClr val="1A8D48"/>
              </a:gs>
              <a:gs pos="26000">
                <a:srgbClr val="FFFF00"/>
              </a:gs>
              <a:gs pos="36500">
                <a:srgbClr val="EE3F17"/>
              </a:gs>
              <a:gs pos="44000">
                <a:srgbClr val="E81766"/>
              </a:gs>
              <a:gs pos="50000">
                <a:srgbClr val="A603AB"/>
              </a:gs>
              <a:gs pos="56000">
                <a:srgbClr val="E81766"/>
              </a:gs>
              <a:gs pos="63500">
                <a:srgbClr val="EE3F17"/>
              </a:gs>
              <a:gs pos="74000">
                <a:srgbClr val="FFFF00"/>
              </a:gs>
              <a:gs pos="82500">
                <a:srgbClr val="1A8D48"/>
              </a:gs>
              <a:gs pos="89500">
                <a:srgbClr val="0819FB"/>
              </a:gs>
              <a:gs pos="100000">
                <a:srgbClr val="A603AB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  <a:defRPr/>
            </a:pPr>
            <a:endParaRPr lang="fr-FR" sz="1200" b="1"/>
          </a:p>
          <a:p>
            <a:pPr algn="ctr">
              <a:spcBef>
                <a:spcPct val="10000"/>
              </a:spcBef>
              <a:defRPr/>
            </a:pPr>
            <a:r>
              <a:rPr lang="fr-F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PROGRESSION</a:t>
            </a:r>
          </a:p>
          <a:p>
            <a:pPr algn="ctr">
              <a:spcBef>
                <a:spcPct val="10000"/>
              </a:spcBef>
              <a:defRPr/>
            </a:pPr>
            <a:endParaRPr lang="fr-F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03648" y="4511892"/>
            <a:ext cx="7455504" cy="1200329"/>
          </a:xfrm>
          <a:prstGeom prst="rect">
            <a:avLst/>
          </a:prstGeom>
          <a:solidFill>
            <a:srgbClr val="FFEFEF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Prendre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compte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les services 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écologiques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="" val="136838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èche vers le bas 16"/>
          <p:cNvSpPr/>
          <p:nvPr/>
        </p:nvSpPr>
        <p:spPr bwMode="auto">
          <a:xfrm rot="20710033">
            <a:off x="4795900" y="688990"/>
            <a:ext cx="407921" cy="4865200"/>
          </a:xfrm>
          <a:prstGeom prst="downArrow">
            <a:avLst/>
          </a:prstGeom>
          <a:solidFill>
            <a:srgbClr val="FFEFE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573549" y="71113"/>
            <a:ext cx="5852884" cy="646331"/>
          </a:xfrm>
          <a:prstGeom prst="rect">
            <a:avLst/>
          </a:prstGeom>
          <a:solidFill>
            <a:srgbClr val="FFEB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 sz="3600" b="1" dirty="0" smtClean="0"/>
              <a:t>Intérêt écologique des forêts </a:t>
            </a:r>
            <a:endParaRPr lang="fr-FR" sz="3600" b="1" dirty="0"/>
          </a:p>
        </p:txBody>
      </p:sp>
      <p:sp>
        <p:nvSpPr>
          <p:cNvPr id="114" name="ZoneTexte 113"/>
          <p:cNvSpPr txBox="1"/>
          <p:nvPr/>
        </p:nvSpPr>
        <p:spPr>
          <a:xfrm>
            <a:off x="323528" y="1340768"/>
            <a:ext cx="2808312" cy="1200329"/>
          </a:xfrm>
          <a:prstGeom prst="rect">
            <a:avLst/>
          </a:prstGeom>
          <a:solidFill>
            <a:srgbClr val="E5FFF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dirty="0" smtClean="0"/>
              <a:t>Continuités écologiques (TVB)</a:t>
            </a:r>
          </a:p>
          <a:p>
            <a:r>
              <a:rPr lang="fr-FR" dirty="0"/>
              <a:t>e</a:t>
            </a:r>
            <a:r>
              <a:rPr lang="fr-FR" dirty="0" smtClean="0"/>
              <a:t>t biodiversité</a:t>
            </a:r>
            <a:endParaRPr lang="fr-FR" dirty="0"/>
          </a:p>
        </p:txBody>
      </p:sp>
      <p:sp>
        <p:nvSpPr>
          <p:cNvPr id="115" name="ZoneTexte 114"/>
          <p:cNvSpPr txBox="1"/>
          <p:nvPr/>
        </p:nvSpPr>
        <p:spPr>
          <a:xfrm>
            <a:off x="539552" y="2996952"/>
            <a:ext cx="3024336" cy="83099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dirty="0" smtClean="0"/>
              <a:t>Epuration (nitrates, </a:t>
            </a:r>
            <a:r>
              <a:rPr lang="fr-FR" dirty="0" err="1" smtClean="0"/>
              <a:t>phyto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16" name="ZoneTexte 115"/>
          <p:cNvSpPr txBox="1"/>
          <p:nvPr/>
        </p:nvSpPr>
        <p:spPr>
          <a:xfrm>
            <a:off x="5292080" y="3051764"/>
            <a:ext cx="3384376" cy="83099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dirty="0" smtClean="0"/>
              <a:t>Limitation érosion, crue, soutien étiage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5220072" y="1556792"/>
            <a:ext cx="3456384" cy="461665"/>
          </a:xfrm>
          <a:prstGeom prst="rect">
            <a:avLst/>
          </a:prstGeom>
          <a:solidFill>
            <a:srgbClr val="FFEFE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dirty="0" smtClean="0"/>
              <a:t>Fixation carbone</a:t>
            </a:r>
            <a:endParaRPr lang="fr-FR" dirty="0"/>
          </a:p>
        </p:txBody>
      </p:sp>
      <p:sp>
        <p:nvSpPr>
          <p:cNvPr id="118" name="ZoneTexte 117"/>
          <p:cNvSpPr txBox="1"/>
          <p:nvPr/>
        </p:nvSpPr>
        <p:spPr>
          <a:xfrm>
            <a:off x="4453506" y="5484676"/>
            <a:ext cx="4176464" cy="830997"/>
          </a:xfrm>
          <a:prstGeom prst="rect">
            <a:avLst/>
          </a:prstGeom>
          <a:solidFill>
            <a:srgbClr val="FFEFE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dirty="0" smtClean="0"/>
              <a:t>Régulation température (ombrage, évapotranspiration)</a:t>
            </a:r>
            <a:endParaRPr lang="fr-FR" dirty="0"/>
          </a:p>
        </p:txBody>
      </p:sp>
      <p:sp>
        <p:nvSpPr>
          <p:cNvPr id="12" name="Flèche vers le bas 11"/>
          <p:cNvSpPr/>
          <p:nvPr/>
        </p:nvSpPr>
        <p:spPr bwMode="auto">
          <a:xfrm rot="2450219">
            <a:off x="3138897" y="606770"/>
            <a:ext cx="340616" cy="102933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Flèche vers le bas 12"/>
          <p:cNvSpPr/>
          <p:nvPr/>
        </p:nvSpPr>
        <p:spPr bwMode="auto">
          <a:xfrm rot="1556080">
            <a:off x="3353121" y="609097"/>
            <a:ext cx="340616" cy="2575763"/>
          </a:xfrm>
          <a:prstGeom prst="down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Flèche vers le bas 14"/>
          <p:cNvSpPr/>
          <p:nvPr/>
        </p:nvSpPr>
        <p:spPr bwMode="auto">
          <a:xfrm rot="20647452">
            <a:off x="4869188" y="542883"/>
            <a:ext cx="340616" cy="2746765"/>
          </a:xfrm>
          <a:prstGeom prst="down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Flèche vers le bas 15"/>
          <p:cNvSpPr/>
          <p:nvPr/>
        </p:nvSpPr>
        <p:spPr bwMode="auto">
          <a:xfrm rot="20286196">
            <a:off x="5246211" y="720918"/>
            <a:ext cx="340616" cy="978408"/>
          </a:xfrm>
          <a:prstGeom prst="downArrow">
            <a:avLst/>
          </a:prstGeom>
          <a:solidFill>
            <a:srgbClr val="FFEFE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Flèche vers le bas 17"/>
          <p:cNvSpPr/>
          <p:nvPr/>
        </p:nvSpPr>
        <p:spPr bwMode="auto">
          <a:xfrm rot="730838">
            <a:off x="3696972" y="697318"/>
            <a:ext cx="340616" cy="3736871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99092" y="4365104"/>
            <a:ext cx="5257889" cy="830997"/>
          </a:xfrm>
          <a:prstGeom prst="rect">
            <a:avLst/>
          </a:prstGeom>
          <a:solidFill>
            <a:srgbClr val="ECFE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dirty="0" smtClean="0"/>
              <a:t>Valeurs récréatives (randonnée, peinture, chasse, </a:t>
            </a:r>
            <a:r>
              <a:rPr lang="fr-FR" dirty="0" err="1" smtClean="0"/>
              <a:t>sylvothérapie</a:t>
            </a:r>
            <a:r>
              <a:rPr lang="fr-FR" dirty="0" smtClean="0"/>
              <a:t>…)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25760" y="1628800"/>
            <a:ext cx="3960440" cy="509199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760" y="54562"/>
            <a:ext cx="8892480" cy="107721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3200" b="1" i="1" dirty="0"/>
              <a:t>P</a:t>
            </a:r>
            <a:r>
              <a:rPr lang="fr-FR" sz="3200" b="1" i="1" dirty="0" smtClean="0"/>
              <a:t>roduire des services écologiques :</a:t>
            </a:r>
          </a:p>
          <a:p>
            <a:r>
              <a:rPr lang="fr-FR" sz="3200" b="1" i="1" dirty="0" smtClean="0"/>
              <a:t> produire de la santé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5760" y="1196752"/>
            <a:ext cx="3960440" cy="461665"/>
          </a:xfrm>
          <a:prstGeom prst="rect">
            <a:avLst/>
          </a:prstGeom>
          <a:solidFill>
            <a:srgbClr val="FFFFF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Les </a:t>
            </a:r>
            <a:r>
              <a:rPr lang="fr-FR" dirty="0" err="1" smtClean="0"/>
              <a:t>shinrin-yoku</a:t>
            </a:r>
            <a:r>
              <a:rPr lang="fr-FR" dirty="0" smtClean="0"/>
              <a:t>….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427984" y="1177344"/>
            <a:ext cx="3960440" cy="830997"/>
          </a:xfrm>
          <a:prstGeom prst="rect">
            <a:avLst/>
          </a:prstGeom>
          <a:solidFill>
            <a:srgbClr val="FFFFF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… ou la redécouverte de la </a:t>
            </a:r>
            <a:r>
              <a:rPr lang="fr-FR" dirty="0" err="1" smtClean="0"/>
              <a:t>sylvothérapie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3070"/>
          <a:stretch/>
        </p:blipFill>
        <p:spPr>
          <a:xfrm>
            <a:off x="4644008" y="2060848"/>
            <a:ext cx="3322340" cy="48345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08304" y="2420888"/>
            <a:ext cx="144016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1985 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1805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520" y="71113"/>
            <a:ext cx="8640960" cy="1077218"/>
          </a:xfrm>
          <a:prstGeom prst="rect">
            <a:avLst/>
          </a:prstGeom>
          <a:solidFill>
            <a:srgbClr val="FFEB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3200" b="1" dirty="0" smtClean="0"/>
              <a:t>Services écologiques des forêts :</a:t>
            </a:r>
          </a:p>
          <a:p>
            <a:pPr algn="ctr" eaLnBrk="0" hangingPunct="0"/>
            <a:r>
              <a:rPr lang="fr-FR" sz="3200" b="1" dirty="0" smtClean="0"/>
              <a:t>Comment choisir ? </a:t>
            </a:r>
            <a:endParaRPr lang="fr-FR" sz="32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03548" y="1303458"/>
            <a:ext cx="7992888" cy="513986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sz="4000" b="1" dirty="0" smtClean="0"/>
              <a:t>L’approche standard</a:t>
            </a:r>
          </a:p>
          <a:p>
            <a:endParaRPr lang="fr-FR" b="1" dirty="0" smtClean="0"/>
          </a:p>
          <a:p>
            <a:pPr marL="342900" indent="-342900">
              <a:buFontTx/>
              <a:buChar char="-"/>
            </a:pPr>
            <a:r>
              <a:rPr lang="fr-FR" b="1" i="1" dirty="0" smtClean="0">
                <a:solidFill>
                  <a:srgbClr val="C00000"/>
                </a:solidFill>
              </a:rPr>
              <a:t>Examiner les avantages comparatifs par rapport à d’autres fournisseurs potentiels de service (et demander à être éligible aux PSE)</a:t>
            </a:r>
          </a:p>
          <a:p>
            <a:endParaRPr lang="fr-FR" b="1" i="1" dirty="0" smtClean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b="1" i="1" dirty="0" smtClean="0">
                <a:solidFill>
                  <a:schemeClr val="accent1">
                    <a:lumMod val="50000"/>
                  </a:schemeClr>
                </a:solidFill>
              </a:rPr>
              <a:t>Définir une métrique commune (monétaire) et maximiser la fonction d’utilité </a:t>
            </a:r>
          </a:p>
          <a:p>
            <a:endParaRPr lang="fr-FR" b="1" i="1" dirty="0" smtClean="0"/>
          </a:p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Première difficulté : comment prendre en compte les services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non-marchands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?</a:t>
            </a:r>
          </a:p>
          <a:p>
            <a:pPr marL="342900" indent="-342900">
              <a:buFontTx/>
              <a:buChar char="-"/>
            </a:pP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xmlns="" val="205949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83568" y="332656"/>
            <a:ext cx="7704856" cy="523220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Limites de l’approche standard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01240" y="1124744"/>
            <a:ext cx="3528392" cy="2308324"/>
          </a:xfrm>
          <a:prstGeom prst="rect">
            <a:avLst/>
          </a:prstGeom>
          <a:solidFill>
            <a:srgbClr val="FFEFE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b="1" dirty="0"/>
              <a:t>U</a:t>
            </a:r>
            <a:r>
              <a:rPr lang="fr-FR" b="1" dirty="0" smtClean="0"/>
              <a:t>nivers stable et « certain » : optimisation technico-économique </a:t>
            </a:r>
          </a:p>
          <a:p>
            <a:r>
              <a:rPr lang="fr-FR" b="1" dirty="0" smtClean="0"/>
              <a:t>= </a:t>
            </a:r>
          </a:p>
          <a:p>
            <a:r>
              <a:rPr lang="fr-FR" b="1" i="1" dirty="0" smtClean="0"/>
              <a:t>maximiser l’espérance de gain</a:t>
            </a:r>
          </a:p>
        </p:txBody>
      </p:sp>
      <p:sp>
        <p:nvSpPr>
          <p:cNvPr id="4" name="Flèche droite 3"/>
          <p:cNvSpPr/>
          <p:nvPr/>
        </p:nvSpPr>
        <p:spPr bwMode="auto">
          <a:xfrm>
            <a:off x="4211960" y="1419632"/>
            <a:ext cx="936104" cy="122413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80112" y="1140236"/>
            <a:ext cx="3096344" cy="2308324"/>
          </a:xfrm>
          <a:prstGeom prst="rect">
            <a:avLst/>
          </a:prstGeom>
          <a:solidFill>
            <a:srgbClr val="E5FFF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b="1" dirty="0" smtClean="0"/>
              <a:t>Univers instable et incertain : viabilité et durabilité</a:t>
            </a:r>
          </a:p>
          <a:p>
            <a:r>
              <a:rPr lang="fr-FR" b="1" dirty="0" smtClean="0"/>
              <a:t>= </a:t>
            </a:r>
          </a:p>
          <a:p>
            <a:r>
              <a:rPr lang="fr-FR" b="1" i="1" dirty="0" smtClean="0"/>
              <a:t>minimiser les risques de perte</a:t>
            </a:r>
            <a:endParaRPr lang="fr-FR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401240" y="3789040"/>
            <a:ext cx="8275216" cy="1938992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b="1" dirty="0" smtClean="0"/>
              <a:t>Privilégier des stratégies « sans regrets »</a:t>
            </a:r>
          </a:p>
          <a:p>
            <a:r>
              <a:rPr lang="fr-FR" b="1" dirty="0" smtClean="0"/>
              <a:t>= </a:t>
            </a:r>
          </a:p>
          <a:p>
            <a:r>
              <a:rPr lang="fr-FR" b="1" i="1" dirty="0" smtClean="0"/>
              <a:t>Ayant des effets positifs dans une large gamme d’évolutions possibles</a:t>
            </a:r>
          </a:p>
          <a:p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xmlns="" val="15612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lh5.ggpht.com/-88Fchp8Gsyw/T1J6qKFCPaI/AAAAAAAAHNs/CLQbWLTFliE/s800/Fjord%252520du%252520Saguenay%25253A%252520vue%252520a%2525C3%2525A9rienn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pic>
        <p:nvPicPr>
          <p:cNvPr id="1026" name="Picture 2" descr="http://www.royalbcmuseum.bc.ca/exhibits/journeys/francais/images/forest/imgFOR3_1c/pv/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3356992"/>
            <a:ext cx="4587533" cy="3342506"/>
          </a:xfrm>
          <a:prstGeom prst="rect">
            <a:avLst/>
          </a:prstGeom>
          <a:noFill/>
        </p:spPr>
      </p:pic>
      <p:pic>
        <p:nvPicPr>
          <p:cNvPr id="1028" name="Picture 4" descr="http://www.sens-de-la-vie.com/Images-dok/Especes-invasive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6016" y="1268760"/>
            <a:ext cx="4286250" cy="381952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07504" y="188640"/>
            <a:ext cx="8784976" cy="954107"/>
          </a:xfrm>
          <a:prstGeom prst="rect">
            <a:avLst/>
          </a:prstGeom>
          <a:solidFill>
            <a:srgbClr val="FFFFC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Dégradation des forêts de </a:t>
            </a:r>
            <a:r>
              <a:rPr lang="fr-FR" sz="2000" b="1" dirty="0"/>
              <a:t>C</a:t>
            </a:r>
            <a:r>
              <a:rPr lang="fr-FR" sz="2000" b="1" dirty="0" smtClean="0"/>
              <a:t>olombie britannique par le </a:t>
            </a:r>
            <a:r>
              <a:rPr lang="fr-FR" sz="2000" b="1" dirty="0" err="1" smtClean="0"/>
              <a:t>dendroctone</a:t>
            </a:r>
            <a:r>
              <a:rPr lang="fr-FR" sz="2000" b="1" dirty="0" smtClean="0"/>
              <a:t> du pin</a:t>
            </a:r>
          </a:p>
          <a:p>
            <a:pPr algn="ctr"/>
            <a:r>
              <a:rPr lang="fr-FR" sz="1800" b="1" i="1" dirty="0" smtClean="0"/>
              <a:t>Le dépérissement diminue l’évapotranspiration et augmente la température locale (1°C) = effet boule de neige</a:t>
            </a:r>
            <a:endParaRPr lang="fr-FR" sz="1800" b="1" i="1" dirty="0"/>
          </a:p>
        </p:txBody>
      </p:sp>
      <p:pic>
        <p:nvPicPr>
          <p:cNvPr id="2" name="Picture 2" descr="http://lesoufflecestmavie.e.l.f.unblog.fr/files/2012/11/pin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15615" y="1484784"/>
            <a:ext cx="2615439" cy="1540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520" y="71113"/>
            <a:ext cx="8640960" cy="1077218"/>
          </a:xfrm>
          <a:prstGeom prst="rect">
            <a:avLst/>
          </a:prstGeom>
          <a:solidFill>
            <a:srgbClr val="FFEB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3200" b="1" dirty="0" smtClean="0"/>
              <a:t>Services écologiques des forêts :</a:t>
            </a:r>
          </a:p>
          <a:p>
            <a:pPr algn="ctr" eaLnBrk="0" hangingPunct="0"/>
            <a:r>
              <a:rPr lang="fr-FR" sz="3200" b="1" dirty="0" smtClean="0"/>
              <a:t>Comment choisir ? </a:t>
            </a:r>
            <a:endParaRPr lang="fr-FR" sz="32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03548" y="1303458"/>
            <a:ext cx="7992888" cy="440120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sz="4000" b="1" dirty="0"/>
              <a:t>A</a:t>
            </a:r>
            <a:r>
              <a:rPr lang="fr-FR" sz="4000" b="1" dirty="0" smtClean="0"/>
              <a:t>pproches alternatives</a:t>
            </a:r>
          </a:p>
          <a:p>
            <a:endParaRPr lang="fr-FR" b="1" dirty="0" smtClean="0"/>
          </a:p>
          <a:p>
            <a:pPr marL="342900" indent="-342900">
              <a:buFontTx/>
              <a:buChar char="-"/>
            </a:pPr>
            <a:r>
              <a:rPr lang="fr-FR" b="1" i="1" dirty="0" smtClean="0">
                <a:solidFill>
                  <a:srgbClr val="C00000"/>
                </a:solidFill>
              </a:rPr>
              <a:t>Eviter la spécialisation (théorie du portefeuille)</a:t>
            </a:r>
          </a:p>
          <a:p>
            <a:endParaRPr lang="fr-FR" b="1" i="1" dirty="0" smtClean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b="1" i="1" dirty="0" smtClean="0">
                <a:solidFill>
                  <a:schemeClr val="accent1">
                    <a:lumMod val="50000"/>
                  </a:schemeClr>
                </a:solidFill>
              </a:rPr>
              <a:t>Pratiquer l’actualisation négative (renchérissement du prix relatifs des actifs environnementaux par rapport aux services manufacturés) </a:t>
            </a:r>
          </a:p>
          <a:p>
            <a:endParaRPr lang="fr-FR" b="1" i="1" dirty="0" smtClean="0"/>
          </a:p>
          <a:p>
            <a:pPr marL="342900" indent="-342900">
              <a:buFontTx/>
              <a:buChar char="-"/>
            </a:pPr>
            <a:r>
              <a:rPr lang="fr-FR" b="1" i="1" dirty="0" smtClean="0">
                <a:solidFill>
                  <a:schemeClr val="accent6">
                    <a:lumMod val="75000"/>
                  </a:schemeClr>
                </a:solidFill>
              </a:rPr>
              <a:t>Mettre en valeur les services « exclusifs »</a:t>
            </a:r>
          </a:p>
          <a:p>
            <a:pPr marL="342900" indent="-342900">
              <a:buFontTx/>
              <a:buChar char="-"/>
            </a:pP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xmlns="" val="33218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DSC0523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3666"/>
            <a:ext cx="9144000" cy="6858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2064" y="1354245"/>
            <a:ext cx="4591475" cy="5372597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25760" y="54562"/>
            <a:ext cx="8892480" cy="107721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3200" b="1" i="1" dirty="0"/>
              <a:t>P</a:t>
            </a:r>
            <a:r>
              <a:rPr lang="fr-FR" sz="3200" b="1" i="1" dirty="0" smtClean="0"/>
              <a:t>roduire des services écologiques :</a:t>
            </a:r>
          </a:p>
          <a:p>
            <a:r>
              <a:rPr lang="fr-FR" sz="3200" b="1" i="1" dirty="0" smtClean="0"/>
              <a:t> la dynamique des sols</a:t>
            </a:r>
          </a:p>
        </p:txBody>
      </p:sp>
      <p:grpSp>
        <p:nvGrpSpPr>
          <p:cNvPr id="10" name="Groupe 10"/>
          <p:cNvGrpSpPr/>
          <p:nvPr/>
        </p:nvGrpSpPr>
        <p:grpSpPr>
          <a:xfrm rot="21274423">
            <a:off x="3298009" y="3703299"/>
            <a:ext cx="3528392" cy="1656184"/>
            <a:chOff x="4572000" y="2204864"/>
            <a:chExt cx="4104456" cy="1656184"/>
          </a:xfrm>
        </p:grpSpPr>
        <p:sp>
          <p:nvSpPr>
            <p:cNvPr id="8" name="Rectangle avec flèche vers la gauche 7"/>
            <p:cNvSpPr/>
            <p:nvPr/>
          </p:nvSpPr>
          <p:spPr>
            <a:xfrm>
              <a:off x="4572000" y="2204864"/>
              <a:ext cx="4104456" cy="1656184"/>
            </a:xfrm>
            <a:prstGeom prst="leftArrowCallout">
              <a:avLst>
                <a:gd name="adj1" fmla="val 29650"/>
                <a:gd name="adj2" fmla="val 14825"/>
                <a:gd name="adj3" fmla="val 25000"/>
                <a:gd name="adj4" fmla="val 90736"/>
              </a:avLst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5004048" y="2564904"/>
              <a:ext cx="36724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rgbClr val="000000"/>
                  </a:solidFill>
                </a:rPr>
                <a:t>Épaisseur des sols</a:t>
              </a:r>
            </a:p>
            <a:p>
              <a:r>
                <a:rPr lang="fr-FR" sz="2800" b="1" dirty="0" smtClean="0">
                  <a:solidFill>
                    <a:srgbClr val="000000"/>
                  </a:solidFill>
                </a:rPr>
                <a:t> ≈ 50cm </a:t>
              </a:r>
              <a:endParaRPr lang="fr-FR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 rot="20768346">
            <a:off x="2837071" y="2987187"/>
            <a:ext cx="4597753" cy="830997"/>
            <a:chOff x="2610621" y="2851294"/>
            <a:chExt cx="4597753" cy="830997"/>
          </a:xfrm>
        </p:grpSpPr>
        <p:sp>
          <p:nvSpPr>
            <p:cNvPr id="16" name="Rectangle avec flèche vers la gauche 15"/>
            <p:cNvSpPr/>
            <p:nvPr/>
          </p:nvSpPr>
          <p:spPr>
            <a:xfrm>
              <a:off x="2610621" y="2923275"/>
              <a:ext cx="4597753" cy="720080"/>
            </a:xfrm>
            <a:prstGeom prst="leftArrowCallout">
              <a:avLst>
                <a:gd name="adj1" fmla="val 25000"/>
                <a:gd name="adj2" fmla="val 30079"/>
                <a:gd name="adj3" fmla="val 173573"/>
                <a:gd name="adj4" fmla="val 6497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 rot="21554665">
              <a:off x="4533322" y="2851294"/>
              <a:ext cx="2618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00"/>
                  </a:solidFill>
                </a:rPr>
                <a:t>Perte de sols</a:t>
              </a:r>
            </a:p>
            <a:p>
              <a:r>
                <a:rPr lang="fr-FR" b="1" dirty="0" smtClean="0">
                  <a:solidFill>
                    <a:srgbClr val="000000"/>
                  </a:solidFill>
                </a:rPr>
                <a:t> ≈ 1mm par an</a:t>
              </a:r>
              <a:endParaRPr lang="fr-FR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 rot="387550">
            <a:off x="3303182" y="5502221"/>
            <a:ext cx="4300815" cy="1002740"/>
            <a:chOff x="3282834" y="5384254"/>
            <a:chExt cx="4300815" cy="1002740"/>
          </a:xfrm>
        </p:grpSpPr>
        <p:sp>
          <p:nvSpPr>
            <p:cNvPr id="13" name="Rectangle avec flèche vers la gauche 12"/>
            <p:cNvSpPr/>
            <p:nvPr/>
          </p:nvSpPr>
          <p:spPr>
            <a:xfrm>
              <a:off x="3282834" y="5384254"/>
              <a:ext cx="4241494" cy="1002740"/>
            </a:xfrm>
            <a:prstGeom prst="left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619745" y="5417647"/>
              <a:ext cx="2963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00"/>
                  </a:solidFill>
                </a:rPr>
                <a:t>Formation de sols </a:t>
              </a:r>
            </a:p>
            <a:p>
              <a:r>
                <a:rPr lang="fr-FR" b="1" dirty="0" smtClean="0">
                  <a:solidFill>
                    <a:srgbClr val="000000"/>
                  </a:solidFill>
                </a:rPr>
                <a:t>≈ 1mm par siècle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24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5556" y="305068"/>
            <a:ext cx="7992888" cy="6247864"/>
          </a:xfrm>
          <a:prstGeom prst="rect">
            <a:avLst/>
          </a:prstGeom>
          <a:gradFill>
            <a:gsLst>
              <a:gs pos="0">
                <a:srgbClr val="03D4A8"/>
              </a:gs>
              <a:gs pos="0">
                <a:srgbClr val="ECFEF0"/>
              </a:gs>
              <a:gs pos="100000">
                <a:srgbClr val="92D050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sz="3200" b="1" dirty="0" smtClean="0"/>
              <a:t>Conclusion :</a:t>
            </a:r>
          </a:p>
          <a:p>
            <a:endParaRPr lang="fr-FR" sz="3200" b="1" dirty="0" smtClean="0"/>
          </a:p>
          <a:p>
            <a:r>
              <a:rPr lang="fr-FR" sz="3200" b="1" dirty="0" smtClean="0"/>
              <a:t>La forêt, « laboratoire » pour la gestion de biens :</a:t>
            </a:r>
          </a:p>
          <a:p>
            <a:pPr marL="342900" indent="-342900">
              <a:buFontTx/>
              <a:buChar char="-"/>
            </a:pPr>
            <a:endParaRPr lang="fr-FR" sz="3200" b="1" dirty="0" smtClean="0"/>
          </a:p>
          <a:p>
            <a:pPr marL="342900" indent="-342900" algn="l">
              <a:buFontTx/>
              <a:buChar char="-"/>
            </a:pPr>
            <a:r>
              <a:rPr lang="fr-FR" sz="3200" b="1" i="1" dirty="0" smtClean="0">
                <a:solidFill>
                  <a:schemeClr val="accent1">
                    <a:lumMod val="50000"/>
                  </a:schemeClr>
                </a:solidFill>
              </a:rPr>
              <a:t>« Hybrides » (à la fois privés, communs et publics) </a:t>
            </a:r>
          </a:p>
          <a:p>
            <a:pPr marL="342900" indent="-342900" algn="l">
              <a:buFontTx/>
              <a:buChar char="-"/>
            </a:pPr>
            <a:endParaRPr lang="fr-FR" sz="3200" b="1" i="1" dirty="0" smtClean="0"/>
          </a:p>
          <a:p>
            <a:pPr marL="342900" indent="-342900" algn="l">
              <a:buFontTx/>
              <a:buChar char="-"/>
            </a:pPr>
            <a:r>
              <a:rPr lang="fr-FR" sz="3200" b="1" i="1" dirty="0" err="1" smtClean="0">
                <a:solidFill>
                  <a:srgbClr val="7030A0"/>
                </a:solidFill>
              </a:rPr>
              <a:t>Multi-usages</a:t>
            </a:r>
            <a:r>
              <a:rPr lang="fr-FR" sz="3200" b="1" i="1" dirty="0" smtClean="0">
                <a:solidFill>
                  <a:srgbClr val="7030A0"/>
                </a:solidFill>
              </a:rPr>
              <a:t> </a:t>
            </a:r>
          </a:p>
          <a:p>
            <a:pPr algn="l"/>
            <a:endParaRPr lang="fr-FR" sz="3200" b="1" i="1" dirty="0" smtClean="0"/>
          </a:p>
          <a:p>
            <a:pPr marL="342900" indent="-342900" algn="l">
              <a:buFontTx/>
              <a:buChar char="-"/>
            </a:pPr>
            <a:r>
              <a:rPr lang="fr-FR" sz="3200" b="1" i="1" dirty="0" smtClean="0">
                <a:solidFill>
                  <a:srgbClr val="C00000"/>
                </a:solidFill>
              </a:rPr>
              <a:t>Multi-usagers (actuels et futurs)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 </a:t>
            </a:r>
            <a:endParaRPr lang="fr-F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145365" y="1308244"/>
            <a:ext cx="5218723" cy="1231106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rgbClr val="FFDA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Retour sur la </a:t>
            </a:r>
            <a:r>
              <a:rPr lang="en-GB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biodiversité</a:t>
            </a:r>
            <a:r>
              <a:rPr lang="en-GB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: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Un </a:t>
            </a:r>
            <a:r>
              <a:rPr lang="en-GB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système</a:t>
            </a:r>
            <a:r>
              <a:rPr lang="en-GB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dynamique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899592" y="2924944"/>
            <a:ext cx="6082819" cy="1231106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CCFFCC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FFDA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Voir</a:t>
            </a:r>
            <a:r>
              <a:rPr lang="en-GB" sz="3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 </a:t>
            </a:r>
            <a:r>
              <a:rPr lang="en-GB" sz="32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forêt</a:t>
            </a:r>
            <a:r>
              <a:rPr lang="en-GB" sz="3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GB" sz="32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l’extérieur</a:t>
            </a:r>
            <a:r>
              <a:rPr lang="en-GB" sz="3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</a:t>
            </a:r>
            <a:r>
              <a:rPr lang="en-GB" sz="32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forêt</a:t>
            </a:r>
            <a:r>
              <a:rPr lang="en-GB" sz="3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refuge et lien</a:t>
            </a:r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1046163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10501">
                <a:srgbClr val="0819FB"/>
              </a:gs>
              <a:gs pos="17501">
                <a:srgbClr val="1A8D48"/>
              </a:gs>
              <a:gs pos="26000">
                <a:srgbClr val="FFFF00"/>
              </a:gs>
              <a:gs pos="36500">
                <a:srgbClr val="EE3F17"/>
              </a:gs>
              <a:gs pos="44000">
                <a:srgbClr val="E81766"/>
              </a:gs>
              <a:gs pos="50000">
                <a:srgbClr val="A603AB"/>
              </a:gs>
              <a:gs pos="56000">
                <a:srgbClr val="E81766"/>
              </a:gs>
              <a:gs pos="63500">
                <a:srgbClr val="EE3F17"/>
              </a:gs>
              <a:gs pos="74000">
                <a:srgbClr val="FFFF00"/>
              </a:gs>
              <a:gs pos="82500">
                <a:srgbClr val="1A8D48"/>
              </a:gs>
              <a:gs pos="89500">
                <a:srgbClr val="0819FB"/>
              </a:gs>
              <a:gs pos="100000">
                <a:srgbClr val="A603AB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  <a:defRPr/>
            </a:pPr>
            <a:endParaRPr lang="fr-FR" sz="1200" b="1"/>
          </a:p>
          <a:p>
            <a:pPr algn="ctr">
              <a:spcBef>
                <a:spcPct val="10000"/>
              </a:spcBef>
              <a:defRPr/>
            </a:pPr>
            <a:r>
              <a:rPr lang="fr-F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PROGRESSION</a:t>
            </a:r>
          </a:p>
          <a:p>
            <a:pPr algn="ctr">
              <a:spcBef>
                <a:spcPct val="10000"/>
              </a:spcBef>
              <a:defRPr/>
            </a:pPr>
            <a:endParaRPr lang="fr-F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03648" y="4511892"/>
            <a:ext cx="7455504" cy="1077218"/>
          </a:xfrm>
          <a:prstGeom prst="rect">
            <a:avLst/>
          </a:prstGeom>
          <a:solidFill>
            <a:srgbClr val="FFEFEF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Prendre</a:t>
            </a:r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</a:t>
            </a:r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compte</a:t>
            </a:r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les services </a:t>
            </a:r>
            <a:r>
              <a:rPr lang="en-GB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écologiques</a:t>
            </a:r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="" val="2395552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4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4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6" grpId="0" animBg="1"/>
      <p:bldP spid="574467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3138" name="WordArt 2"/>
          <p:cNvSpPr>
            <a:spLocks noChangeArrowheads="1" noChangeShapeType="1" noTextEdit="1"/>
          </p:cNvSpPr>
          <p:nvPr/>
        </p:nvSpPr>
        <p:spPr bwMode="auto">
          <a:xfrm rot="-2126139">
            <a:off x="352425" y="2387600"/>
            <a:ext cx="8748713" cy="161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1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xmlns="" val="1799589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151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1116013" y="1341438"/>
            <a:ext cx="7127875" cy="55165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392238" y="1066800"/>
            <a:ext cx="10020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None/>
            </a:pPr>
            <a:endParaRPr lang="fr-FR" altLang="fr-FR" smtClean="0">
              <a:solidFill>
                <a:srgbClr val="000000"/>
              </a:solidFill>
            </a:endParaRPr>
          </a:p>
          <a:p>
            <a:pPr algn="l"/>
            <a:endParaRPr lang="fr-FR" altLang="fr-FR" smtClean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76375" y="2005013"/>
            <a:ext cx="2736850" cy="3511550"/>
            <a:chOff x="249" y="855"/>
            <a:chExt cx="1724" cy="2212"/>
          </a:xfrm>
        </p:grpSpPr>
        <p:pic>
          <p:nvPicPr>
            <p:cNvPr id="43024" name="Picture 5" descr="&#10;img007.jpg                                                     00000013Marylène                       BB862F54:"/>
            <p:cNvPicPr>
              <a:picLocks noChangeAspect="1" noChangeArrowheads="1"/>
            </p:cNvPicPr>
            <p:nvPr/>
          </p:nvPicPr>
          <p:blipFill>
            <a:blip r:embed="rId2" r:link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5422930">
              <a:off x="36" y="1159"/>
              <a:ext cx="2121" cy="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5" name="Text Box 6"/>
            <p:cNvSpPr txBox="1">
              <a:spLocks noChangeArrowheads="1"/>
            </p:cNvSpPr>
            <p:nvPr/>
          </p:nvSpPr>
          <p:spPr bwMode="auto">
            <a:xfrm>
              <a:off x="249" y="855"/>
              <a:ext cx="1724" cy="48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fr-FR" altLang="fr-FR" sz="2200" smtClean="0">
                  <a:solidFill>
                    <a:srgbClr val="000000"/>
                  </a:solidFill>
                  <a:latin typeface="Arial Rounded MT Bold" pitchFamily="34" charset="0"/>
                </a:rPr>
                <a:t>Diversité écologique</a:t>
              </a:r>
              <a:endParaRPr lang="fr-FR" altLang="fr-FR" sz="2200" b="1" smtClean="0">
                <a:solidFill>
                  <a:srgbClr val="10883E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195888" y="1876425"/>
            <a:ext cx="2760662" cy="3497263"/>
            <a:chOff x="1853" y="1501"/>
            <a:chExt cx="1739" cy="2203"/>
          </a:xfrm>
        </p:grpSpPr>
        <p:pic>
          <p:nvPicPr>
            <p:cNvPr id="43022" name="Picture 8" descr="&#10;img008.jpg                                                     00000013Marylène                       BB862F54:"/>
            <p:cNvPicPr>
              <a:picLocks noChangeAspect="1" noChangeArrowheads="1"/>
            </p:cNvPicPr>
            <p:nvPr/>
          </p:nvPicPr>
          <p:blipFill>
            <a:blip r:embed="rId4" r:link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5362396">
              <a:off x="1621" y="1733"/>
              <a:ext cx="2203" cy="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3" name="Text Box 9"/>
            <p:cNvSpPr txBox="1">
              <a:spLocks noChangeArrowheads="1"/>
            </p:cNvSpPr>
            <p:nvPr/>
          </p:nvSpPr>
          <p:spPr bwMode="auto">
            <a:xfrm>
              <a:off x="1854" y="1501"/>
              <a:ext cx="1706" cy="48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fr-FR" altLang="fr-FR" sz="2200" smtClean="0">
                  <a:solidFill>
                    <a:srgbClr val="000000"/>
                  </a:solidFill>
                  <a:latin typeface="Arial Rounded MT Bold" pitchFamily="34" charset="0"/>
                </a:rPr>
                <a:t>Diversité spécifique</a:t>
              </a:r>
              <a:endParaRPr lang="fr-FR" altLang="fr-FR" sz="2200" b="1" smtClean="0">
                <a:solidFill>
                  <a:srgbClr val="10883E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492500" y="4772025"/>
            <a:ext cx="3257550" cy="2041525"/>
            <a:chOff x="3459" y="2886"/>
            <a:chExt cx="2052" cy="1286"/>
          </a:xfrm>
        </p:grpSpPr>
        <p:pic>
          <p:nvPicPr>
            <p:cNvPr id="43020" name="Picture 11" descr="dv810003.jpg                                                   00000013VDP1                           0000007E: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844" y="2506"/>
              <a:ext cx="1281" cy="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Text Box 12"/>
            <p:cNvSpPr txBox="1">
              <a:spLocks noChangeArrowheads="1"/>
            </p:cNvSpPr>
            <p:nvPr/>
          </p:nvSpPr>
          <p:spPr bwMode="auto">
            <a:xfrm>
              <a:off x="3590" y="2886"/>
              <a:ext cx="1739" cy="2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lang="fr-FR" altLang="fr-FR" sz="2200" smtClean="0">
                  <a:solidFill>
                    <a:srgbClr val="000000"/>
                  </a:solidFill>
                  <a:latin typeface="Arial Rounded MT Bold" pitchFamily="34" charset="0"/>
                </a:rPr>
                <a:t>Diversité génétique</a:t>
              </a:r>
              <a:endParaRPr lang="fr-FR" altLang="fr-FR" sz="2200" b="1" smtClean="0">
                <a:solidFill>
                  <a:srgbClr val="10883E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43015" name="Rectangle 13"/>
          <p:cNvSpPr>
            <a:spLocks noChangeArrowheads="1"/>
          </p:cNvSpPr>
          <p:nvPr/>
        </p:nvSpPr>
        <p:spPr bwMode="auto">
          <a:xfrm>
            <a:off x="125412" y="130175"/>
            <a:ext cx="8893175" cy="1223963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 b="1" dirty="0" smtClean="0">
                <a:solidFill>
                  <a:srgbClr val="FFFF66"/>
                </a:solidFill>
              </a:rPr>
              <a:t>La présentation « classique »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 b="1" i="1" dirty="0">
                <a:solidFill>
                  <a:srgbClr val="FFFF66"/>
                </a:solidFill>
              </a:rPr>
              <a:t>L</a:t>
            </a:r>
            <a:r>
              <a:rPr lang="fr-FR" altLang="fr-FR" sz="2400" b="1" i="1" dirty="0" smtClean="0">
                <a:solidFill>
                  <a:srgbClr val="FFFF66"/>
                </a:solidFill>
              </a:rPr>
              <a:t>es trois niveaux de la biodiversité</a:t>
            </a:r>
          </a:p>
        </p:txBody>
      </p:sp>
      <p:sp>
        <p:nvSpPr>
          <p:cNvPr id="464910" name="AutoShape 14"/>
          <p:cNvSpPr>
            <a:spLocks noChangeArrowheads="1"/>
          </p:cNvSpPr>
          <p:nvPr/>
        </p:nvSpPr>
        <p:spPr bwMode="auto">
          <a:xfrm rot="-2613552">
            <a:off x="3203575" y="4508500"/>
            <a:ext cx="503238" cy="1728788"/>
          </a:xfrm>
          <a:prstGeom prst="upDownArrow">
            <a:avLst>
              <a:gd name="adj1" fmla="val 50000"/>
              <a:gd name="adj2" fmla="val 68707"/>
            </a:avLst>
          </a:prstGeom>
          <a:gradFill rotWithShape="1">
            <a:gsLst>
              <a:gs pos="0">
                <a:srgbClr val="66FF33"/>
              </a:gs>
              <a:gs pos="50000">
                <a:srgbClr val="FFFF66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  <p:sp>
        <p:nvSpPr>
          <p:cNvPr id="464911" name="AutoShape 15"/>
          <p:cNvSpPr>
            <a:spLocks noChangeArrowheads="1"/>
          </p:cNvSpPr>
          <p:nvPr/>
        </p:nvSpPr>
        <p:spPr bwMode="auto">
          <a:xfrm rot="2298701">
            <a:off x="6588125" y="4365625"/>
            <a:ext cx="503238" cy="1728788"/>
          </a:xfrm>
          <a:prstGeom prst="upDownArrow">
            <a:avLst>
              <a:gd name="adj1" fmla="val 50000"/>
              <a:gd name="adj2" fmla="val 68707"/>
            </a:avLst>
          </a:prstGeom>
          <a:gradFill rotWithShape="1">
            <a:gsLst>
              <a:gs pos="0">
                <a:srgbClr val="66FF33"/>
              </a:gs>
              <a:gs pos="50000">
                <a:srgbClr val="FFFF66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  <p:sp>
        <p:nvSpPr>
          <p:cNvPr id="464912" name="AutoShape 16"/>
          <p:cNvSpPr>
            <a:spLocks noChangeArrowheads="1"/>
          </p:cNvSpPr>
          <p:nvPr/>
        </p:nvSpPr>
        <p:spPr bwMode="auto">
          <a:xfrm rot="-5400000">
            <a:off x="4537075" y="1808163"/>
            <a:ext cx="503237" cy="1728788"/>
          </a:xfrm>
          <a:prstGeom prst="upDownArrow">
            <a:avLst>
              <a:gd name="adj1" fmla="val 50000"/>
              <a:gd name="adj2" fmla="val 68707"/>
            </a:avLst>
          </a:prstGeom>
          <a:gradFill rotWithShape="1">
            <a:gsLst>
              <a:gs pos="0">
                <a:srgbClr val="66FF33"/>
              </a:gs>
              <a:gs pos="50000">
                <a:srgbClr val="FFFF66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  <p:sp>
        <p:nvSpPr>
          <p:cNvPr id="43019" name="WordArt 17"/>
          <p:cNvSpPr>
            <a:spLocks noChangeArrowheads="1" noChangeShapeType="1" noTextEdit="1"/>
          </p:cNvSpPr>
          <p:nvPr/>
        </p:nvSpPr>
        <p:spPr bwMode="auto">
          <a:xfrm>
            <a:off x="2738438" y="1628775"/>
            <a:ext cx="3667125" cy="647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eaLnBrk="0" hangingPunct="0"/>
            <a:r>
              <a:rPr lang="fr-FR" sz="3600" kern="1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 panose="020B0A04020102020204" pitchFamily="34" charset="0"/>
              </a:rPr>
              <a:t>BIODIVERSITE</a:t>
            </a:r>
          </a:p>
        </p:txBody>
      </p:sp>
    </p:spTree>
    <p:extLst>
      <p:ext uri="{BB962C8B-B14F-4D97-AF65-F5344CB8AC3E}">
        <p14:creationId xmlns:p14="http://schemas.microsoft.com/office/powerpoint/2010/main" xmlns="" val="3365542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4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4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4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4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4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4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10" grpId="0" animBg="1"/>
      <p:bldP spid="464911" grpId="0" animBg="1"/>
      <p:bldP spid="4649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5576" y="5248627"/>
            <a:ext cx="3240088" cy="1368425"/>
            <a:chOff x="476" y="3294"/>
            <a:chExt cx="2041" cy="862"/>
          </a:xfrm>
        </p:grpSpPr>
        <p:sp>
          <p:nvSpPr>
            <p:cNvPr id="46114" name="Oval 3" descr="cellules végétales"/>
            <p:cNvSpPr>
              <a:spLocks noChangeArrowheads="1"/>
            </p:cNvSpPr>
            <p:nvPr/>
          </p:nvSpPr>
          <p:spPr bwMode="auto">
            <a:xfrm>
              <a:off x="476" y="3294"/>
              <a:ext cx="997" cy="862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46115" name="Group 4"/>
            <p:cNvGrpSpPr>
              <a:grpSpLocks/>
            </p:cNvGrpSpPr>
            <p:nvPr/>
          </p:nvGrpSpPr>
          <p:grpSpPr bwMode="auto">
            <a:xfrm>
              <a:off x="1429" y="3566"/>
              <a:ext cx="1088" cy="363"/>
              <a:chOff x="2064" y="3430"/>
              <a:chExt cx="1088" cy="363"/>
            </a:xfrm>
          </p:grpSpPr>
          <p:sp>
            <p:nvSpPr>
              <p:cNvPr id="46116" name="AutoShape 5"/>
              <p:cNvSpPr>
                <a:spLocks noChangeArrowheads="1"/>
              </p:cNvSpPr>
              <p:nvPr/>
            </p:nvSpPr>
            <p:spPr bwMode="auto">
              <a:xfrm>
                <a:off x="2064" y="3430"/>
                <a:ext cx="1088" cy="363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7" name="Text Box 6"/>
              <p:cNvSpPr txBox="1">
                <a:spLocks noChangeArrowheads="1"/>
              </p:cNvSpPr>
              <p:nvPr/>
            </p:nvSpPr>
            <p:spPr bwMode="auto">
              <a:xfrm>
                <a:off x="2245" y="3475"/>
                <a:ext cx="77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fr-FR" altLang="fr-FR" sz="2400" b="1" smtClean="0">
                    <a:solidFill>
                      <a:srgbClr val="000000"/>
                    </a:solidFill>
                  </a:rPr>
                  <a:t>Cellules</a:t>
                </a:r>
              </a:p>
            </p:txBody>
          </p:sp>
        </p:grp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763713" y="4078288"/>
            <a:ext cx="3455987" cy="1511300"/>
            <a:chOff x="1111" y="2478"/>
            <a:chExt cx="2177" cy="952"/>
          </a:xfrm>
        </p:grpSpPr>
        <p:sp>
          <p:nvSpPr>
            <p:cNvPr id="46110" name="Oval 8" descr="bousier2"/>
            <p:cNvSpPr>
              <a:spLocks noChangeArrowheads="1"/>
            </p:cNvSpPr>
            <p:nvPr/>
          </p:nvSpPr>
          <p:spPr bwMode="auto">
            <a:xfrm>
              <a:off x="1111" y="2478"/>
              <a:ext cx="1134" cy="952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46111" name="Group 9"/>
            <p:cNvGrpSpPr>
              <a:grpSpLocks/>
            </p:cNvGrpSpPr>
            <p:nvPr/>
          </p:nvGrpSpPr>
          <p:grpSpPr bwMode="auto">
            <a:xfrm>
              <a:off x="2200" y="2795"/>
              <a:ext cx="1088" cy="363"/>
              <a:chOff x="2291" y="2795"/>
              <a:chExt cx="1088" cy="363"/>
            </a:xfrm>
          </p:grpSpPr>
          <p:sp>
            <p:nvSpPr>
              <p:cNvPr id="46112" name="AutoShape 10"/>
              <p:cNvSpPr>
                <a:spLocks noChangeArrowheads="1"/>
              </p:cNvSpPr>
              <p:nvPr/>
            </p:nvSpPr>
            <p:spPr bwMode="auto">
              <a:xfrm>
                <a:off x="2291" y="2795"/>
                <a:ext cx="1088" cy="36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3" name="Text Box 11"/>
              <p:cNvSpPr txBox="1">
                <a:spLocks noChangeArrowheads="1"/>
              </p:cNvSpPr>
              <p:nvPr/>
            </p:nvSpPr>
            <p:spPr bwMode="auto">
              <a:xfrm>
                <a:off x="2381" y="2840"/>
                <a:ext cx="95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fr-FR" altLang="fr-FR" sz="2400" b="1" smtClean="0">
                    <a:solidFill>
                      <a:srgbClr val="000000"/>
                    </a:solidFill>
                  </a:rPr>
                  <a:t>Individus</a:t>
                </a:r>
              </a:p>
            </p:txBody>
          </p:sp>
        </p:grp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2700338" y="2924175"/>
            <a:ext cx="3240087" cy="1441450"/>
            <a:chOff x="1701" y="1842"/>
            <a:chExt cx="2041" cy="908"/>
          </a:xfrm>
        </p:grpSpPr>
        <p:sp>
          <p:nvSpPr>
            <p:cNvPr id="46106" name="Oval 13" descr="autruche1"/>
            <p:cNvSpPr>
              <a:spLocks noChangeArrowheads="1"/>
            </p:cNvSpPr>
            <p:nvPr/>
          </p:nvSpPr>
          <p:spPr bwMode="auto">
            <a:xfrm>
              <a:off x="1701" y="1842"/>
              <a:ext cx="1134" cy="908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46107" name="Group 14"/>
            <p:cNvGrpSpPr>
              <a:grpSpLocks/>
            </p:cNvGrpSpPr>
            <p:nvPr/>
          </p:nvGrpSpPr>
          <p:grpSpPr bwMode="auto">
            <a:xfrm>
              <a:off x="2653" y="2160"/>
              <a:ext cx="1089" cy="363"/>
              <a:chOff x="2653" y="2070"/>
              <a:chExt cx="1089" cy="363"/>
            </a:xfrm>
          </p:grpSpPr>
          <p:sp>
            <p:nvSpPr>
              <p:cNvPr id="46108" name="AutoShape 15"/>
              <p:cNvSpPr>
                <a:spLocks noChangeArrowheads="1"/>
              </p:cNvSpPr>
              <p:nvPr/>
            </p:nvSpPr>
            <p:spPr bwMode="auto">
              <a:xfrm>
                <a:off x="2654" y="2070"/>
                <a:ext cx="1088" cy="363"/>
              </a:xfrm>
              <a:prstGeom prst="roundRect">
                <a:avLst>
                  <a:gd name="adj" fmla="val 16667"/>
                </a:avLst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9" name="Text Box 16"/>
              <p:cNvSpPr txBox="1">
                <a:spLocks noChangeArrowheads="1"/>
              </p:cNvSpPr>
              <p:nvPr/>
            </p:nvSpPr>
            <p:spPr bwMode="auto">
              <a:xfrm>
                <a:off x="2653" y="2115"/>
                <a:ext cx="108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fr-FR" altLang="fr-FR" sz="2400" b="1" smtClean="0">
                    <a:solidFill>
                      <a:srgbClr val="000000"/>
                    </a:solidFill>
                  </a:rPr>
                  <a:t>Populations</a:t>
                </a:r>
              </a:p>
            </p:txBody>
          </p:sp>
        </p:grpSp>
      </p:grp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3492500" y="1989138"/>
            <a:ext cx="3600450" cy="1295400"/>
            <a:chOff x="2200" y="1253"/>
            <a:chExt cx="2268" cy="816"/>
          </a:xfrm>
        </p:grpSpPr>
        <p:sp>
          <p:nvSpPr>
            <p:cNvPr id="46102" name="Oval 18" descr="agrumes"/>
            <p:cNvSpPr>
              <a:spLocks noChangeArrowheads="1"/>
            </p:cNvSpPr>
            <p:nvPr/>
          </p:nvSpPr>
          <p:spPr bwMode="auto">
            <a:xfrm>
              <a:off x="2200" y="1253"/>
              <a:ext cx="1224" cy="816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46103" name="Group 19"/>
            <p:cNvGrpSpPr>
              <a:grpSpLocks/>
            </p:cNvGrpSpPr>
            <p:nvPr/>
          </p:nvGrpSpPr>
          <p:grpSpPr bwMode="auto">
            <a:xfrm>
              <a:off x="3380" y="1570"/>
              <a:ext cx="1088" cy="363"/>
              <a:chOff x="3833" y="1979"/>
              <a:chExt cx="1088" cy="363"/>
            </a:xfrm>
          </p:grpSpPr>
          <p:sp>
            <p:nvSpPr>
              <p:cNvPr id="46104" name="AutoShape 20"/>
              <p:cNvSpPr>
                <a:spLocks noChangeArrowheads="1"/>
              </p:cNvSpPr>
              <p:nvPr/>
            </p:nvSpPr>
            <p:spPr bwMode="auto">
              <a:xfrm>
                <a:off x="3833" y="1979"/>
                <a:ext cx="1088" cy="363"/>
              </a:xfrm>
              <a:prstGeom prst="roundRect">
                <a:avLst>
                  <a:gd name="adj" fmla="val 16667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5" name="Text Box 21"/>
              <p:cNvSpPr txBox="1">
                <a:spLocks noChangeArrowheads="1"/>
              </p:cNvSpPr>
              <p:nvPr/>
            </p:nvSpPr>
            <p:spPr bwMode="auto">
              <a:xfrm>
                <a:off x="4014" y="2024"/>
                <a:ext cx="77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fr-FR" altLang="fr-FR" sz="2400" b="1" smtClean="0">
                    <a:solidFill>
                      <a:srgbClr val="000000"/>
                    </a:solidFill>
                  </a:rPr>
                  <a:t>Espèces</a:t>
                </a:r>
              </a:p>
            </p:txBody>
          </p:sp>
        </p:grpSp>
      </p:grpSp>
      <p:sp>
        <p:nvSpPr>
          <p:cNvPr id="461846" name="Text Box 22"/>
          <p:cNvSpPr txBox="1">
            <a:spLocks noChangeArrowheads="1"/>
          </p:cNvSpPr>
          <p:nvPr/>
        </p:nvSpPr>
        <p:spPr bwMode="auto">
          <a:xfrm rot="-24196934">
            <a:off x="-252413" y="1628775"/>
            <a:ext cx="4533901" cy="714375"/>
          </a:xfrm>
          <a:prstGeom prst="rect">
            <a:avLst/>
          </a:prstGeom>
          <a:solidFill>
            <a:srgbClr val="FFFF99"/>
          </a:solidFill>
          <a:ln w="12700">
            <a:solidFill>
              <a:srgbClr val="FF99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fr-FR" sz="4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</a:t>
            </a:r>
            <a:r>
              <a:rPr lang="fr-FR" sz="4000" b="1" i="1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fr-FR" sz="4000" b="1" i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fr-FR" sz="4000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fr-FR" sz="4000" b="1" i="1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fr-FR" sz="4000" b="1" i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fr-FR" sz="40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fr-FR" sz="40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fr-FR" sz="4000" b="1" i="1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fr-FR" sz="4000" b="1" i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4000" b="1" i="1">
                <a:solidFill>
                  <a:srgbClr val="33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</a:t>
            </a:r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 rot="4383685">
            <a:off x="61340" y="4199910"/>
            <a:ext cx="2016125" cy="433388"/>
          </a:xfrm>
          <a:prstGeom prst="rightArrow">
            <a:avLst>
              <a:gd name="adj1" fmla="val 50000"/>
              <a:gd name="adj2" fmla="val 1163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3497975">
            <a:off x="1035388" y="3458768"/>
            <a:ext cx="1817014" cy="433387"/>
          </a:xfrm>
          <a:prstGeom prst="rightArrow">
            <a:avLst>
              <a:gd name="adj1" fmla="val 50000"/>
              <a:gd name="adj2" fmla="val 116301"/>
            </a:avLst>
          </a:prstGeom>
          <a:gradFill rotWithShape="1">
            <a:gsLst>
              <a:gs pos="0">
                <a:srgbClr val="FFFF66"/>
              </a:gs>
              <a:gs pos="100000">
                <a:srgbClr val="FF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  <p:sp>
        <p:nvSpPr>
          <p:cNvPr id="461849" name="AutoShape 25"/>
          <p:cNvSpPr>
            <a:spLocks noChangeArrowheads="1"/>
          </p:cNvSpPr>
          <p:nvPr/>
        </p:nvSpPr>
        <p:spPr bwMode="auto">
          <a:xfrm rot="2497262">
            <a:off x="1936125" y="2527291"/>
            <a:ext cx="1479655" cy="433387"/>
          </a:xfrm>
          <a:prstGeom prst="rightArrow">
            <a:avLst>
              <a:gd name="adj1" fmla="val 50000"/>
              <a:gd name="adj2" fmla="val 11630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4716463" y="1196975"/>
            <a:ext cx="3600450" cy="1295400"/>
            <a:chOff x="2971" y="754"/>
            <a:chExt cx="2268" cy="816"/>
          </a:xfrm>
        </p:grpSpPr>
        <p:sp>
          <p:nvSpPr>
            <p:cNvPr id="46098" name="Oval 29" descr="DSC02244"/>
            <p:cNvSpPr>
              <a:spLocks noChangeArrowheads="1"/>
            </p:cNvSpPr>
            <p:nvPr/>
          </p:nvSpPr>
          <p:spPr bwMode="auto">
            <a:xfrm>
              <a:off x="2971" y="754"/>
              <a:ext cx="1224" cy="81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46099" name="Group 30"/>
            <p:cNvGrpSpPr>
              <a:grpSpLocks/>
            </p:cNvGrpSpPr>
            <p:nvPr/>
          </p:nvGrpSpPr>
          <p:grpSpPr bwMode="auto">
            <a:xfrm>
              <a:off x="4059" y="981"/>
              <a:ext cx="1180" cy="363"/>
              <a:chOff x="3152" y="1480"/>
              <a:chExt cx="1180" cy="363"/>
            </a:xfrm>
          </p:grpSpPr>
          <p:sp>
            <p:nvSpPr>
              <p:cNvPr id="46100" name="AutoShape 31"/>
              <p:cNvSpPr>
                <a:spLocks noChangeArrowheads="1"/>
              </p:cNvSpPr>
              <p:nvPr/>
            </p:nvSpPr>
            <p:spPr bwMode="auto">
              <a:xfrm>
                <a:off x="3198" y="1480"/>
                <a:ext cx="1088" cy="363"/>
              </a:xfrm>
              <a:prstGeom prst="roundRect">
                <a:avLst>
                  <a:gd name="adj" fmla="val 16667"/>
                </a:avLst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1" name="Text Box 32"/>
              <p:cNvSpPr txBox="1">
                <a:spLocks noChangeArrowheads="1"/>
              </p:cNvSpPr>
              <p:nvPr/>
            </p:nvSpPr>
            <p:spPr bwMode="auto">
              <a:xfrm>
                <a:off x="3152" y="1509"/>
                <a:ext cx="11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fr-FR" altLang="fr-FR" sz="2400" b="1" smtClean="0">
                    <a:solidFill>
                      <a:srgbClr val="000000"/>
                    </a:solidFill>
                  </a:rPr>
                  <a:t>Ecosystèmes </a:t>
                </a:r>
              </a:p>
            </p:txBody>
          </p:sp>
        </p:grp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5580063" y="188913"/>
            <a:ext cx="3563937" cy="1295400"/>
            <a:chOff x="3515" y="119"/>
            <a:chExt cx="2245" cy="816"/>
          </a:xfrm>
        </p:grpSpPr>
        <p:sp>
          <p:nvSpPr>
            <p:cNvPr id="46094" name="Oval 34" descr="bocage"/>
            <p:cNvSpPr>
              <a:spLocks noChangeArrowheads="1"/>
            </p:cNvSpPr>
            <p:nvPr/>
          </p:nvSpPr>
          <p:spPr bwMode="auto">
            <a:xfrm>
              <a:off x="3515" y="119"/>
              <a:ext cx="1224" cy="816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46095" name="Group 35"/>
            <p:cNvGrpSpPr>
              <a:grpSpLocks/>
            </p:cNvGrpSpPr>
            <p:nvPr/>
          </p:nvGrpSpPr>
          <p:grpSpPr bwMode="auto">
            <a:xfrm>
              <a:off x="4672" y="391"/>
              <a:ext cx="1088" cy="363"/>
              <a:chOff x="4195" y="845"/>
              <a:chExt cx="1088" cy="363"/>
            </a:xfrm>
          </p:grpSpPr>
          <p:sp>
            <p:nvSpPr>
              <p:cNvPr id="46096" name="AutoShape 36"/>
              <p:cNvSpPr>
                <a:spLocks noChangeArrowheads="1"/>
              </p:cNvSpPr>
              <p:nvPr/>
            </p:nvSpPr>
            <p:spPr bwMode="auto">
              <a:xfrm>
                <a:off x="4195" y="845"/>
                <a:ext cx="1088" cy="363"/>
              </a:xfrm>
              <a:prstGeom prst="roundRect">
                <a:avLst>
                  <a:gd name="adj" fmla="val 16667"/>
                </a:avLst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097" name="Text Box 37"/>
              <p:cNvSpPr txBox="1">
                <a:spLocks noChangeArrowheads="1"/>
              </p:cNvSpPr>
              <p:nvPr/>
            </p:nvSpPr>
            <p:spPr bwMode="auto">
              <a:xfrm>
                <a:off x="4241" y="890"/>
                <a:ext cx="95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fr-FR" altLang="fr-FR" sz="2400" b="1" smtClean="0">
                    <a:solidFill>
                      <a:srgbClr val="000000"/>
                    </a:solidFill>
                  </a:rPr>
                  <a:t>Paysages</a:t>
                </a:r>
              </a:p>
            </p:txBody>
          </p:sp>
        </p:grpSp>
      </p:grpSp>
      <p:sp>
        <p:nvSpPr>
          <p:cNvPr id="38" name="AutoShape 25"/>
          <p:cNvSpPr>
            <a:spLocks noChangeArrowheads="1"/>
          </p:cNvSpPr>
          <p:nvPr/>
        </p:nvSpPr>
        <p:spPr bwMode="auto">
          <a:xfrm rot="1433459">
            <a:off x="2563489" y="1943110"/>
            <a:ext cx="1715099" cy="433387"/>
          </a:xfrm>
          <a:prstGeom prst="rightArrow">
            <a:avLst>
              <a:gd name="adj1" fmla="val 50000"/>
              <a:gd name="adj2" fmla="val 116301"/>
            </a:avLst>
          </a:prstGeom>
          <a:gradFill rotWithShape="1">
            <a:gsLst>
              <a:gs pos="0">
                <a:srgbClr val="FFFF66"/>
              </a:gs>
              <a:gs pos="100000">
                <a:srgbClr val="FF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  <p:sp>
        <p:nvSpPr>
          <p:cNvPr id="461851" name="AutoShape 27"/>
          <p:cNvSpPr>
            <a:spLocks noChangeArrowheads="1"/>
          </p:cNvSpPr>
          <p:nvPr/>
        </p:nvSpPr>
        <p:spPr bwMode="auto">
          <a:xfrm rot="310960">
            <a:off x="3764874" y="455551"/>
            <a:ext cx="1970753" cy="433388"/>
          </a:xfrm>
          <a:prstGeom prst="rightArrow">
            <a:avLst>
              <a:gd name="adj1" fmla="val 50000"/>
              <a:gd name="adj2" fmla="val 1163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  <p:sp>
        <p:nvSpPr>
          <p:cNvPr id="461850" name="AutoShape 26"/>
          <p:cNvSpPr>
            <a:spLocks noChangeArrowheads="1"/>
          </p:cNvSpPr>
          <p:nvPr/>
        </p:nvSpPr>
        <p:spPr bwMode="auto">
          <a:xfrm rot="766332">
            <a:off x="3283901" y="1273964"/>
            <a:ext cx="1657350" cy="433388"/>
          </a:xfrm>
          <a:prstGeom prst="rightArrow">
            <a:avLst>
              <a:gd name="adj1" fmla="val 50000"/>
              <a:gd name="adj2" fmla="val 95604"/>
            </a:avLst>
          </a:prstGeom>
          <a:gradFill rotWithShape="1">
            <a:gsLst>
              <a:gs pos="0">
                <a:srgbClr val="FFFF66"/>
              </a:gs>
              <a:gs pos="100000">
                <a:srgbClr val="FF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726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1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1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1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1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1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47" grpId="0" animBg="1"/>
      <p:bldP spid="461849" grpId="0" animBg="1"/>
      <p:bldP spid="4618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SC05249"/>
          <p:cNvPicPr>
            <a:picLocks noChangeAspect="1" noChangeArrowheads="1"/>
          </p:cNvPicPr>
          <p:nvPr/>
        </p:nvPicPr>
        <p:blipFill>
          <a:blip r:embed="rId2" cstate="screen">
            <a:lum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922" name="Text Box 2"/>
          <p:cNvSpPr txBox="1">
            <a:spLocks noChangeArrowheads="1"/>
          </p:cNvSpPr>
          <p:nvPr/>
        </p:nvSpPr>
        <p:spPr bwMode="auto">
          <a:xfrm>
            <a:off x="179388" y="5300663"/>
            <a:ext cx="5688012" cy="1160462"/>
          </a:xfrm>
          <a:prstGeom prst="rect">
            <a:avLst/>
          </a:prstGeom>
          <a:solidFill>
            <a:srgbClr val="000099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fr-FR" sz="28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DIVERSIT</a:t>
            </a:r>
            <a:r>
              <a:rPr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É INDIVIDUELLE :</a:t>
            </a:r>
          </a:p>
          <a:p>
            <a:pPr algn="l"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Pas seulement génétique</a:t>
            </a:r>
          </a:p>
        </p:txBody>
      </p:sp>
    </p:spTree>
    <p:extLst>
      <p:ext uri="{BB962C8B-B14F-4D97-AF65-F5344CB8AC3E}">
        <p14:creationId xmlns:p14="http://schemas.microsoft.com/office/powerpoint/2010/main" xmlns="" val="4418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4" name="Text Box 4"/>
          <p:cNvSpPr txBox="1">
            <a:spLocks noChangeArrowheads="1"/>
          </p:cNvSpPr>
          <p:nvPr/>
        </p:nvSpPr>
        <p:spPr bwMode="auto">
          <a:xfrm>
            <a:off x="36513" y="44450"/>
            <a:ext cx="5688012" cy="1160463"/>
          </a:xfrm>
          <a:prstGeom prst="rect">
            <a:avLst/>
          </a:prstGeom>
          <a:solidFill>
            <a:srgbClr val="000099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8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DIVERSIT</a:t>
            </a:r>
            <a:r>
              <a:rPr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É INDIVIDUELLE 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Pas seulement génétique</a:t>
            </a:r>
          </a:p>
        </p:txBody>
      </p:sp>
      <p:sp>
        <p:nvSpPr>
          <p:cNvPr id="455688" name="Oval 8" descr="Chene1"/>
          <p:cNvSpPr>
            <a:spLocks noChangeArrowheads="1"/>
          </p:cNvSpPr>
          <p:nvPr/>
        </p:nvSpPr>
        <p:spPr bwMode="auto">
          <a:xfrm>
            <a:off x="69850" y="3284538"/>
            <a:ext cx="3024188" cy="3529012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455689" name="Oval 9" descr="Chene4"/>
          <p:cNvSpPr>
            <a:spLocks noChangeArrowheads="1"/>
          </p:cNvSpPr>
          <p:nvPr/>
        </p:nvSpPr>
        <p:spPr bwMode="auto">
          <a:xfrm>
            <a:off x="4572000" y="260350"/>
            <a:ext cx="3168650" cy="5976938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455691" name="Oval 11" descr="chene6"/>
          <p:cNvSpPr>
            <a:spLocks noChangeArrowheads="1"/>
          </p:cNvSpPr>
          <p:nvPr/>
        </p:nvSpPr>
        <p:spPr bwMode="auto">
          <a:xfrm>
            <a:off x="1908175" y="1341438"/>
            <a:ext cx="3130550" cy="316865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455693" name="AutoShape 13" descr="arbre creux"/>
          <p:cNvSpPr>
            <a:spLocks noChangeArrowheads="1"/>
          </p:cNvSpPr>
          <p:nvPr/>
        </p:nvSpPr>
        <p:spPr bwMode="auto">
          <a:xfrm>
            <a:off x="6877050" y="1844675"/>
            <a:ext cx="2232025" cy="4464050"/>
          </a:xfrm>
          <a:prstGeom prst="roundRect">
            <a:avLst>
              <a:gd name="adj" fmla="val 16667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455692" name="AutoShape 12" descr="chene9"/>
          <p:cNvSpPr>
            <a:spLocks noChangeArrowheads="1"/>
          </p:cNvSpPr>
          <p:nvPr/>
        </p:nvSpPr>
        <p:spPr bwMode="auto">
          <a:xfrm>
            <a:off x="1908175" y="4437063"/>
            <a:ext cx="5329238" cy="2420937"/>
          </a:xfrm>
          <a:prstGeom prst="roundRect">
            <a:avLst>
              <a:gd name="adj" fmla="val 16667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  <p:extLst>
      <p:ext uri="{BB962C8B-B14F-4D97-AF65-F5344CB8AC3E}">
        <p14:creationId xmlns:p14="http://schemas.microsoft.com/office/powerpoint/2010/main" xmlns="" val="42275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455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455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45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455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455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4" grpId="0" animBg="1"/>
      <p:bldP spid="455688" grpId="0" animBg="1"/>
      <p:bldP spid="455689" grpId="0" animBg="1"/>
      <p:bldP spid="455691" grpId="0" animBg="1"/>
      <p:bldP spid="455693" grpId="0" animBg="1"/>
      <p:bldP spid="4556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392238" y="1066800"/>
            <a:ext cx="10020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None/>
            </a:pPr>
            <a:endParaRPr lang="fr-FR" altLang="fr-FR" smtClean="0">
              <a:solidFill>
                <a:srgbClr val="000000"/>
              </a:solidFill>
            </a:endParaRPr>
          </a:p>
          <a:p>
            <a:pPr algn="l"/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43015" name="Rectangle 13"/>
          <p:cNvSpPr>
            <a:spLocks noChangeArrowheads="1"/>
          </p:cNvSpPr>
          <p:nvPr/>
        </p:nvSpPr>
        <p:spPr bwMode="auto">
          <a:xfrm>
            <a:off x="71313" y="260648"/>
            <a:ext cx="8893175" cy="1374295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 b="1" dirty="0" smtClean="0">
                <a:solidFill>
                  <a:srgbClr val="FFFF66"/>
                </a:solidFill>
              </a:rPr>
              <a:t>La biodiversité 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 b="1" dirty="0" smtClean="0">
                <a:solidFill>
                  <a:srgbClr val="FFFF66"/>
                </a:solidFill>
              </a:rPr>
              <a:t>une lecture en deux dimensions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 i="1" dirty="0" smtClean="0">
              <a:solidFill>
                <a:srgbClr val="FFFF66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6835198"/>
              </p:ext>
            </p:extLst>
          </p:nvPr>
        </p:nvGraphicFramePr>
        <p:xfrm>
          <a:off x="71313" y="2204864"/>
          <a:ext cx="8893175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367"/>
                <a:gridCol w="1656184"/>
                <a:gridCol w="1944216"/>
                <a:gridCol w="1715911"/>
                <a:gridCol w="1956497"/>
              </a:tblGrid>
              <a:tr h="404453">
                <a:tc>
                  <a:txBody>
                    <a:bodyPr/>
                    <a:lstStyle/>
                    <a:p>
                      <a:pPr algn="r"/>
                      <a:r>
                        <a:rPr lang="fr-FR" sz="2000" dirty="0" smtClean="0"/>
                        <a:t>Niveau</a:t>
                      </a:r>
                    </a:p>
                    <a:p>
                      <a:r>
                        <a:rPr lang="fr-FR" sz="2000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Rôle</a:t>
                      </a:r>
                      <a:endParaRPr lang="fr-FR" sz="2000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Intra</a:t>
                      </a:r>
                    </a:p>
                    <a:p>
                      <a:r>
                        <a:rPr lang="fr-FR" sz="2000" dirty="0" smtClean="0"/>
                        <a:t>individuelle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Individuelle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spécifique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biocénotique</a:t>
                      </a:r>
                      <a:endParaRPr lang="fr-FR" sz="2000" dirty="0"/>
                    </a:p>
                  </a:txBody>
                  <a:tcPr/>
                </a:tc>
              </a:tr>
              <a:tr h="404453">
                <a:tc>
                  <a:txBody>
                    <a:bodyPr/>
                    <a:lstStyle/>
                    <a:p>
                      <a:endParaRPr lang="fr-FR" b="1" i="1" dirty="0" smtClean="0"/>
                    </a:p>
                    <a:p>
                      <a:r>
                        <a:rPr lang="fr-FR" b="1" i="1" dirty="0" smtClean="0"/>
                        <a:t>Evolutif</a:t>
                      </a:r>
                      <a:r>
                        <a:rPr lang="fr-FR" b="1" i="1" baseline="0" dirty="0" smtClean="0"/>
                        <a:t> </a:t>
                      </a:r>
                      <a:r>
                        <a:rPr lang="fr-FR" b="1" i="1" dirty="0" smtClean="0"/>
                        <a:t>= </a:t>
                      </a:r>
                    </a:p>
                    <a:p>
                      <a:r>
                        <a:rPr lang="fr-FR" b="1" i="1" dirty="0" smtClean="0"/>
                        <a:t>Diversité génétique</a:t>
                      </a:r>
                      <a:endParaRPr lang="fr-F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Mutations somatiques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Diversité génétique « classique »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Diversité génétique</a:t>
                      </a:r>
                      <a:r>
                        <a:rPr lang="fr-FR" baseline="0" dirty="0" smtClean="0"/>
                        <a:t> interspécifique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« </a:t>
                      </a:r>
                      <a:r>
                        <a:rPr lang="fr-FR" dirty="0" err="1" smtClean="0"/>
                        <a:t>métagénome</a:t>
                      </a:r>
                      <a:r>
                        <a:rPr lang="fr-FR" dirty="0" smtClean="0"/>
                        <a:t> »</a:t>
                      </a:r>
                      <a:endParaRPr lang="fr-FR" dirty="0"/>
                    </a:p>
                  </a:txBody>
                  <a:tcPr/>
                </a:tc>
              </a:tr>
              <a:tr h="577790">
                <a:tc>
                  <a:txBody>
                    <a:bodyPr/>
                    <a:lstStyle/>
                    <a:p>
                      <a:endParaRPr lang="fr-FR" b="1" i="1" dirty="0" smtClean="0"/>
                    </a:p>
                    <a:p>
                      <a:r>
                        <a:rPr lang="fr-FR" b="1" i="1" dirty="0" smtClean="0"/>
                        <a:t>Fonctionnel</a:t>
                      </a:r>
                    </a:p>
                    <a:p>
                      <a:r>
                        <a:rPr lang="fr-FR" b="1" i="1" dirty="0" smtClean="0"/>
                        <a:t>= diversité</a:t>
                      </a:r>
                      <a:r>
                        <a:rPr lang="fr-FR" b="1" i="1" baseline="0" dirty="0" smtClean="0"/>
                        <a:t> phénotypique</a:t>
                      </a:r>
                      <a:endParaRPr lang="fr-F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Différenciation cellulaire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Diversité phénotypique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Diversité</a:t>
                      </a:r>
                    </a:p>
                    <a:p>
                      <a:r>
                        <a:rPr lang="fr-FR" dirty="0" smtClean="0"/>
                        <a:t>Phénotypique</a:t>
                      </a:r>
                      <a:r>
                        <a:rPr lang="fr-FR" baseline="0" dirty="0" smtClean="0"/>
                        <a:t> interspécifique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« </a:t>
                      </a:r>
                      <a:r>
                        <a:rPr lang="fr-FR" dirty="0" err="1" smtClean="0"/>
                        <a:t>métaphénotype</a:t>
                      </a:r>
                      <a:r>
                        <a:rPr lang="fr-FR" dirty="0" smtClean="0"/>
                        <a:t> »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26468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145365" y="1308244"/>
            <a:ext cx="5218723" cy="1015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rgbClr val="FFDA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GB" sz="18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Retour sur la </a:t>
            </a:r>
            <a:r>
              <a:rPr lang="en-GB" sz="18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biodiversité</a:t>
            </a:r>
            <a:r>
              <a:rPr lang="en-GB" sz="18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: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8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Un </a:t>
            </a:r>
            <a:r>
              <a:rPr lang="en-GB" sz="18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système</a:t>
            </a:r>
            <a:r>
              <a:rPr lang="en-GB" sz="18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dynamique</a:t>
            </a:r>
            <a:endParaRPr lang="en-GB" sz="18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1403648" y="3068960"/>
            <a:ext cx="6696744" cy="1477328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50000">
                <a:srgbClr val="CCFFCC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rgbClr val="FFDA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Voir</a:t>
            </a:r>
            <a:r>
              <a:rPr lang="en-GB" sz="4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 </a:t>
            </a:r>
            <a:r>
              <a:rPr lang="en-GB" sz="4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forêt</a:t>
            </a:r>
            <a:r>
              <a:rPr lang="en-GB" sz="4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GB" sz="4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l’extérieur</a:t>
            </a:r>
            <a:r>
              <a:rPr lang="en-GB" sz="4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</a:t>
            </a:r>
            <a:r>
              <a:rPr lang="en-GB" sz="4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forêt</a:t>
            </a:r>
            <a:r>
              <a:rPr lang="en-GB" sz="4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refuge et lien</a:t>
            </a:r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1046163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10501">
                <a:srgbClr val="0819FB"/>
              </a:gs>
              <a:gs pos="17501">
                <a:srgbClr val="1A8D48"/>
              </a:gs>
              <a:gs pos="26000">
                <a:srgbClr val="FFFF00"/>
              </a:gs>
              <a:gs pos="36500">
                <a:srgbClr val="EE3F17"/>
              </a:gs>
              <a:gs pos="44000">
                <a:srgbClr val="E81766"/>
              </a:gs>
              <a:gs pos="50000">
                <a:srgbClr val="A603AB"/>
              </a:gs>
              <a:gs pos="56000">
                <a:srgbClr val="E81766"/>
              </a:gs>
              <a:gs pos="63500">
                <a:srgbClr val="EE3F17"/>
              </a:gs>
              <a:gs pos="74000">
                <a:srgbClr val="FFFF00"/>
              </a:gs>
              <a:gs pos="82500">
                <a:srgbClr val="1A8D48"/>
              </a:gs>
              <a:gs pos="89500">
                <a:srgbClr val="0819FB"/>
              </a:gs>
              <a:gs pos="100000">
                <a:srgbClr val="A603AB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  <a:defRPr/>
            </a:pPr>
            <a:endParaRPr lang="fr-FR" sz="1200" b="1"/>
          </a:p>
          <a:p>
            <a:pPr algn="ctr">
              <a:spcBef>
                <a:spcPct val="10000"/>
              </a:spcBef>
              <a:defRPr/>
            </a:pPr>
            <a:r>
              <a:rPr lang="fr-F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PROGRESSION</a:t>
            </a:r>
          </a:p>
          <a:p>
            <a:pPr algn="ctr">
              <a:spcBef>
                <a:spcPct val="10000"/>
              </a:spcBef>
              <a:defRPr/>
            </a:pPr>
            <a:endParaRPr lang="fr-F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75656" y="5592211"/>
            <a:ext cx="7455504" cy="307777"/>
          </a:xfrm>
          <a:prstGeom prst="rect">
            <a:avLst/>
          </a:prstGeom>
          <a:solidFill>
            <a:srgbClr val="FFEFEF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4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Prendre</a:t>
            </a:r>
            <a:r>
              <a:rPr lang="en-GB" sz="1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</a:t>
            </a:r>
            <a:r>
              <a:rPr lang="en-GB" sz="1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compte</a:t>
            </a:r>
            <a:r>
              <a:rPr lang="en-GB" sz="1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les services </a:t>
            </a:r>
            <a:r>
              <a:rPr lang="en-GB" sz="14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écologiques</a:t>
            </a:r>
            <a:r>
              <a:rPr lang="en-GB" sz="1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="" val="2848786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7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5191</TotalTime>
  <Words>618</Words>
  <Application>Microsoft Office PowerPoint</Application>
  <PresentationFormat>Affichage à l'écran (4:3)</PresentationFormat>
  <Paragraphs>169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Modèle par défaut</vt:lpstr>
      <vt:lpstr>1_Modèle par défaut</vt:lpstr>
      <vt:lpstr>3_Modèle par défaut</vt:lpstr>
      <vt:lpstr>4_Modèle par défaut</vt:lpstr>
      <vt:lpstr>5_Modèle par défaut</vt:lpstr>
      <vt:lpstr>6_Modèle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Company>INRA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Unknown User</dc:creator>
  <cp:lastModifiedBy>Anne-Laure</cp:lastModifiedBy>
  <cp:revision>251</cp:revision>
  <dcterms:created xsi:type="dcterms:W3CDTF">2004-03-22T15:55:13Z</dcterms:created>
  <dcterms:modified xsi:type="dcterms:W3CDTF">2018-11-14T15:14:52Z</dcterms:modified>
</cp:coreProperties>
</file>