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60" r:id="rId2"/>
    <p:sldId id="278" r:id="rId3"/>
    <p:sldId id="279" r:id="rId4"/>
    <p:sldId id="280" r:id="rId5"/>
    <p:sldId id="304" r:id="rId6"/>
    <p:sldId id="305" r:id="rId7"/>
    <p:sldId id="306" r:id="rId8"/>
    <p:sldId id="262" r:id="rId9"/>
    <p:sldId id="308" r:id="rId10"/>
    <p:sldId id="307" r:id="rId11"/>
    <p:sldId id="312" r:id="rId12"/>
    <p:sldId id="290" r:id="rId13"/>
    <p:sldId id="309" r:id="rId14"/>
    <p:sldId id="296" r:id="rId15"/>
    <p:sldId id="311" r:id="rId16"/>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70DA46"/>
    <a:srgbClr val="7CBA66"/>
    <a:srgbClr val="FF9900"/>
    <a:srgbClr val="9900CC"/>
    <a:srgbClr val="CD3A33"/>
    <a:srgbClr val="E4A72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2967" autoAdjust="0"/>
  </p:normalViewPr>
  <p:slideViewPr>
    <p:cSldViewPr snapToGrid="0" snapToObjects="1">
      <p:cViewPr>
        <p:scale>
          <a:sx n="61" d="100"/>
          <a:sy n="61" d="100"/>
        </p:scale>
        <p:origin x="-3054" y="-143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96"/>
    </p:cViewPr>
  </p:sorterViewPr>
  <p:notesViewPr>
    <p:cSldViewPr snapToGrid="0" snapToObjects="1">
      <p:cViewPr varScale="1">
        <p:scale>
          <a:sx n="50" d="100"/>
          <a:sy n="50" d="100"/>
        </p:scale>
        <p:origin x="-2620" y="-6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21EB93-B566-9C44-B06E-CD1166A13092}" type="datetimeFigureOut">
              <a:rPr lang="fr-FR" smtClean="0"/>
              <a:pPr/>
              <a:t>14/11/2018</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61DF39-C871-1849-B0CC-FA1FB12542F0}" type="slidenum">
              <a:rPr lang="fr-FR" smtClean="0"/>
              <a:pPr/>
              <a:t>‹N°›</a:t>
            </a:fld>
            <a:endParaRPr lang="fr-FR"/>
          </a:p>
        </p:txBody>
      </p:sp>
    </p:spTree>
    <p:extLst>
      <p:ext uri="{BB962C8B-B14F-4D97-AF65-F5344CB8AC3E}">
        <p14:creationId xmlns:p14="http://schemas.microsoft.com/office/powerpoint/2010/main" xmlns="" val="33634931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C61DF39-C871-1849-B0CC-FA1FB12542F0}" type="slidenum">
              <a:rPr lang="fr-FR" smtClean="0"/>
              <a:pPr/>
              <a:t>1</a:t>
            </a:fld>
            <a:endParaRPr lang="fr-FR"/>
          </a:p>
        </p:txBody>
      </p:sp>
    </p:spTree>
    <p:extLst>
      <p:ext uri="{BB962C8B-B14F-4D97-AF65-F5344CB8AC3E}">
        <p14:creationId xmlns:p14="http://schemas.microsoft.com/office/powerpoint/2010/main" xmlns="" val="2038654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C61DF39-C871-1849-B0CC-FA1FB12542F0}" type="slidenum">
              <a:rPr lang="fr-FR" smtClean="0"/>
              <a:pPr/>
              <a:t>2</a:t>
            </a:fld>
            <a:endParaRPr lang="fr-FR"/>
          </a:p>
        </p:txBody>
      </p:sp>
    </p:spTree>
    <p:extLst>
      <p:ext uri="{BB962C8B-B14F-4D97-AF65-F5344CB8AC3E}">
        <p14:creationId xmlns:p14="http://schemas.microsoft.com/office/powerpoint/2010/main" xmlns="" val="1858181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Forest </a:t>
            </a:r>
            <a:r>
              <a:rPr lang="fr-FR" dirty="0" err="1" smtClean="0"/>
              <a:t>Resources</a:t>
            </a:r>
            <a:r>
              <a:rPr lang="fr-FR" dirty="0" smtClean="0"/>
              <a:t> </a:t>
            </a:r>
            <a:r>
              <a:rPr lang="fr-FR" dirty="0" err="1" smtClean="0"/>
              <a:t>Assessment</a:t>
            </a:r>
            <a:r>
              <a:rPr lang="fr-FR" dirty="0" smtClean="0"/>
              <a:t> (FRA)</a:t>
            </a:r>
            <a:r>
              <a:rPr lang="fr-FR" baseline="0" dirty="0" smtClean="0"/>
              <a:t> / livre GDF : </a:t>
            </a:r>
            <a:r>
              <a:rPr lang="fr-FR" dirty="0" smtClean="0"/>
              <a:t>4 milliards d’ha (dont 1,5 milliards forêts tropicales et 1,3 milliards pour</a:t>
            </a:r>
            <a:r>
              <a:rPr lang="fr-FR" baseline="0" dirty="0" smtClean="0"/>
              <a:t> les 3 bassins </a:t>
            </a:r>
            <a:r>
              <a:rPr lang="fr-FR" dirty="0" smtClean="0"/>
              <a:t>tropicaux en 2011), </a:t>
            </a:r>
            <a:r>
              <a:rPr lang="fr-FR" b="1" dirty="0" smtClean="0"/>
              <a:t>31% des terres</a:t>
            </a:r>
            <a:r>
              <a:rPr lang="fr-FR" dirty="0" smtClean="0"/>
              <a:t>.</a:t>
            </a:r>
          </a:p>
          <a:p>
            <a:r>
              <a:rPr lang="fr-FR" sz="1200" b="0" i="0" kern="1200" dirty="0" smtClean="0">
                <a:solidFill>
                  <a:schemeClr val="tx1"/>
                </a:solidFill>
                <a:effectLst/>
                <a:latin typeface="+mn-lt"/>
                <a:ea typeface="+mn-ea"/>
                <a:cs typeface="+mn-cs"/>
              </a:rPr>
              <a:t>Les forêts hébergent plus de 80 pour cent de la biodiversité terrestre,  27 000 espèces animales et végétales disparaissent chaque année à cause d'elle</a:t>
            </a:r>
            <a:endParaRPr lang="fr-FR" dirty="0" smtClean="0"/>
          </a:p>
        </p:txBody>
      </p:sp>
      <p:sp>
        <p:nvSpPr>
          <p:cNvPr id="4" name="Espace réservé du numéro de diapositive 3"/>
          <p:cNvSpPr>
            <a:spLocks noGrp="1"/>
          </p:cNvSpPr>
          <p:nvPr>
            <p:ph type="sldNum" sz="quarter" idx="10"/>
          </p:nvPr>
        </p:nvSpPr>
        <p:spPr/>
        <p:txBody>
          <a:bodyPr/>
          <a:lstStyle/>
          <a:p>
            <a:fld id="{BC61DF39-C871-1849-B0CC-FA1FB12542F0}" type="slidenum">
              <a:rPr lang="fr-FR" smtClean="0"/>
              <a:pPr/>
              <a:t>4</a:t>
            </a:fld>
            <a:endParaRPr lang="fr-FR"/>
          </a:p>
        </p:txBody>
      </p:sp>
    </p:spTree>
    <p:extLst>
      <p:ext uri="{BB962C8B-B14F-4D97-AF65-F5344CB8AC3E}">
        <p14:creationId xmlns:p14="http://schemas.microsoft.com/office/powerpoint/2010/main" xmlns="" val="3161275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n-lt"/>
                <a:ea typeface="+mn-ea"/>
                <a:cs typeface="+mn-cs"/>
              </a:rPr>
              <a:t>Il y aurait même eu un bon en 2016 de 29,7 millions d’hectares, estimations publiées lundi 23 octobre par le Global Forest Watch (GFW)</a:t>
            </a:r>
          </a:p>
          <a:p>
            <a:r>
              <a:rPr lang="fr-FR" i="1" dirty="0" smtClean="0"/>
              <a:t>Forest </a:t>
            </a:r>
            <a:r>
              <a:rPr lang="fr-FR" i="1" dirty="0" err="1" smtClean="0"/>
              <a:t>Resources</a:t>
            </a:r>
            <a:r>
              <a:rPr lang="fr-FR" i="1" dirty="0" smtClean="0"/>
              <a:t> </a:t>
            </a:r>
            <a:r>
              <a:rPr lang="fr-FR" i="1" dirty="0" err="1" smtClean="0"/>
              <a:t>Assessment</a:t>
            </a:r>
            <a:r>
              <a:rPr lang="fr-FR" i="1" dirty="0" smtClean="0"/>
              <a:t> </a:t>
            </a:r>
            <a:r>
              <a:rPr lang="fr-FR" dirty="0" smtClean="0"/>
              <a:t>(FRA)</a:t>
            </a:r>
          </a:p>
          <a:p>
            <a:r>
              <a:rPr lang="fr-FR" dirty="0" smtClean="0"/>
              <a:t>Total des forêts : 4 milliards d’ha (dont 1,5 milliards tropicales 36% des forêts), 31% des terres. </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n-lt"/>
                <a:ea typeface="+mn-ea"/>
                <a:cs typeface="+mn-cs"/>
              </a:rPr>
              <a:t>3</a:t>
            </a:r>
            <a:r>
              <a:rPr lang="fr-FR" sz="1200" b="0" i="0" kern="1200" baseline="0" dirty="0" smtClean="0">
                <a:solidFill>
                  <a:schemeClr val="tx1"/>
                </a:solidFill>
                <a:effectLst/>
                <a:latin typeface="+mn-lt"/>
                <a:ea typeface="+mn-ea"/>
                <a:cs typeface="+mn-cs"/>
              </a:rPr>
              <a:t> bassins forêts tropicales : 1,3 milliards et de </a:t>
            </a:r>
            <a:r>
              <a:rPr lang="fr-FR" sz="1200" b="0" i="0" kern="1200" dirty="0" smtClean="0">
                <a:solidFill>
                  <a:schemeClr val="tx1"/>
                </a:solidFill>
                <a:effectLst/>
                <a:latin typeface="+mn-lt"/>
                <a:ea typeface="+mn-ea"/>
                <a:cs typeface="+mn-cs"/>
              </a:rPr>
              <a:t>2000-2010: 5,4 millions ha/an de déforestation</a:t>
            </a:r>
            <a:r>
              <a:rPr lang="fr-FR" sz="1200" b="0" i="0" kern="1200" baseline="0" dirty="0" smtClean="0">
                <a:solidFill>
                  <a:schemeClr val="tx1"/>
                </a:solidFill>
                <a:effectLst/>
                <a:latin typeface="+mn-lt"/>
                <a:ea typeface="+mn-ea"/>
                <a:cs typeface="+mn-cs"/>
              </a:rPr>
              <a:t> « nette » sur les 3 bassins tropicaux. </a:t>
            </a:r>
            <a:endParaRPr lang="fr-FR" sz="1200" b="0" i="0" kern="1200" dirty="0" smtClean="0">
              <a:solidFill>
                <a:schemeClr val="tx1"/>
              </a:solidFill>
              <a:effectLst/>
              <a:latin typeface="+mn-lt"/>
              <a:ea typeface="+mn-ea"/>
              <a:cs typeface="+mn-cs"/>
            </a:endParaRPr>
          </a:p>
          <a:p>
            <a:endParaRPr lang="fr-FR"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Emission GES : Si l’industrie reste encore la principale activité émettrice (32% cumulée direct et indirect), l’agriculture est au même niveau que le transport (14% respectivement 15%) à quoi il faut ajouter un énorme contributeur : la déforestation </a:t>
            </a:r>
            <a:r>
              <a:rPr lang="fr-FR" sz="1200" b="1" kern="1200" dirty="0" smtClean="0">
                <a:solidFill>
                  <a:schemeClr val="tx1"/>
                </a:solidFill>
                <a:effectLst/>
                <a:latin typeface="+mn-lt"/>
                <a:ea typeface="+mn-ea"/>
                <a:cs typeface="+mn-cs"/>
              </a:rPr>
              <a:t>17% des GES</a:t>
            </a:r>
            <a:r>
              <a:rPr lang="fr-FR" sz="1200" kern="1200" dirty="0" smtClean="0">
                <a:solidFill>
                  <a:schemeClr val="tx1"/>
                </a:solidFill>
                <a:effectLst/>
                <a:latin typeface="+mn-lt"/>
                <a:ea typeface="+mn-ea"/>
                <a:cs typeface="+mn-cs"/>
              </a:rPr>
              <a:t> (or cette déforestation est essentiellement due à la conversion des terres pour faire de l’agriculture : 80%)</a:t>
            </a:r>
          </a:p>
          <a:p>
            <a:endParaRPr lang="fr-FR" dirty="0"/>
          </a:p>
        </p:txBody>
      </p:sp>
      <p:sp>
        <p:nvSpPr>
          <p:cNvPr id="4" name="Espace réservé du numéro de diapositive 3"/>
          <p:cNvSpPr>
            <a:spLocks noGrp="1"/>
          </p:cNvSpPr>
          <p:nvPr>
            <p:ph type="sldNum" sz="quarter" idx="10"/>
          </p:nvPr>
        </p:nvSpPr>
        <p:spPr/>
        <p:txBody>
          <a:bodyPr/>
          <a:lstStyle/>
          <a:p>
            <a:fld id="{BC61DF39-C871-1849-B0CC-FA1FB12542F0}" type="slidenum">
              <a:rPr lang="fr-FR" smtClean="0"/>
              <a:pPr/>
              <a:t>5</a:t>
            </a:fld>
            <a:endParaRPr lang="fr-FR"/>
          </a:p>
        </p:txBody>
      </p:sp>
    </p:spTree>
    <p:extLst>
      <p:ext uri="{BB962C8B-B14F-4D97-AF65-F5344CB8AC3E}">
        <p14:creationId xmlns:p14="http://schemas.microsoft.com/office/powerpoint/2010/main" xmlns="" val="3364444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BC61DF39-C871-1849-B0CC-FA1FB12542F0}" type="slidenum">
              <a:rPr lang="fr-FR" smtClean="0"/>
              <a:pPr/>
              <a:t>6</a:t>
            </a:fld>
            <a:endParaRPr lang="fr-FR"/>
          </a:p>
        </p:txBody>
      </p:sp>
    </p:spTree>
    <p:extLst>
      <p:ext uri="{BB962C8B-B14F-4D97-AF65-F5344CB8AC3E}">
        <p14:creationId xmlns:p14="http://schemas.microsoft.com/office/powerpoint/2010/main" xmlns="" val="3876311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BC61DF39-C871-1849-B0CC-FA1FB12542F0}" type="slidenum">
              <a:rPr lang="fr-FR" smtClean="0"/>
              <a:pPr/>
              <a:t>7</a:t>
            </a:fld>
            <a:endParaRPr lang="fr-FR"/>
          </a:p>
        </p:txBody>
      </p:sp>
    </p:spTree>
    <p:extLst>
      <p:ext uri="{BB962C8B-B14F-4D97-AF65-F5344CB8AC3E}">
        <p14:creationId xmlns:p14="http://schemas.microsoft.com/office/powerpoint/2010/main" xmlns="" val="3876311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n-lt"/>
                <a:ea typeface="+mn-ea"/>
                <a:cs typeface="+mn-cs"/>
              </a:rPr>
              <a:t>Il y aurait même eu un bon de 29,7 millions d’hectares, selon des estimations publiées lundi 23 octobre par le Global Forest Watch (GFW)</a:t>
            </a:r>
          </a:p>
          <a:p>
            <a:endParaRPr lang="fr-FR" dirty="0"/>
          </a:p>
        </p:txBody>
      </p:sp>
      <p:sp>
        <p:nvSpPr>
          <p:cNvPr id="4" name="Espace réservé du numéro de diapositive 3"/>
          <p:cNvSpPr>
            <a:spLocks noGrp="1"/>
          </p:cNvSpPr>
          <p:nvPr>
            <p:ph type="sldNum" sz="quarter" idx="10"/>
          </p:nvPr>
        </p:nvSpPr>
        <p:spPr/>
        <p:txBody>
          <a:bodyPr/>
          <a:lstStyle/>
          <a:p>
            <a:fld id="{BC61DF39-C871-1849-B0CC-FA1FB12542F0}" type="slidenum">
              <a:rPr lang="fr-FR" smtClean="0"/>
              <a:pPr/>
              <a:t>8</a:t>
            </a:fld>
            <a:endParaRPr lang="fr-FR"/>
          </a:p>
        </p:txBody>
      </p:sp>
    </p:spTree>
    <p:extLst>
      <p:ext uri="{BB962C8B-B14F-4D97-AF65-F5344CB8AC3E}">
        <p14:creationId xmlns:p14="http://schemas.microsoft.com/office/powerpoint/2010/main" xmlns="" val="3245397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smtClean="0"/>
              <a:t>Em 2011, já são mais de centenas de iniciativas registradas, segundo uma publicação do </a:t>
            </a:r>
            <a:r>
              <a:rPr lang="pt-BR" dirty="0" err="1" smtClean="0"/>
              <a:t>Idesam</a:t>
            </a:r>
            <a:r>
              <a:rPr lang="pt-BR" dirty="0" smtClean="0"/>
              <a:t> em 2009, já se contava 17 projetos lançados na Americana financiados via fundos e via mercado de carbono voluntário. </a:t>
            </a:r>
          </a:p>
          <a:p>
            <a:r>
              <a:rPr lang="pt-BR" dirty="0" smtClean="0"/>
              <a:t>Na minha pesquisa de doutorado, me interesso em um deles. É o Projeto de Carbono Florestal </a:t>
            </a:r>
            <a:r>
              <a:rPr lang="pt-BR" dirty="0" err="1" smtClean="0"/>
              <a:t>Suruí</a:t>
            </a:r>
            <a:r>
              <a:rPr lang="pt-BR" dirty="0" smtClean="0"/>
              <a:t> que está sendo desenvolvido dentro de uma terra indígena chamada Sete de Setembro que acolhe o povo </a:t>
            </a:r>
            <a:r>
              <a:rPr lang="pt-BR" dirty="0" err="1" smtClean="0"/>
              <a:t>Paíter-Suruí</a:t>
            </a:r>
            <a:r>
              <a:rPr lang="pt-BR" dirty="0" smtClean="0"/>
              <a:t>, localizada em uma região de forte pressão </a:t>
            </a:r>
            <a:r>
              <a:rPr lang="pt-BR" dirty="0" err="1" smtClean="0"/>
              <a:t>antrópica</a:t>
            </a:r>
            <a:r>
              <a:rPr lang="pt-BR" dirty="0" smtClean="0"/>
              <a:t>, dentro do dito Arco do desmatamento, no limite entre os Estados de Rondônia e de Mato Grosso. O projeto se desenvolve via mercado de carbono voluntário.</a:t>
            </a:r>
          </a:p>
          <a:p>
            <a:endParaRPr lang="en-US" baseline="0" dirty="0" smtClean="0"/>
          </a:p>
        </p:txBody>
      </p:sp>
      <p:sp>
        <p:nvSpPr>
          <p:cNvPr id="4" name="Slide Number Placeholder 3"/>
          <p:cNvSpPr>
            <a:spLocks noGrp="1"/>
          </p:cNvSpPr>
          <p:nvPr>
            <p:ph type="sldNum" sz="quarter" idx="10"/>
          </p:nvPr>
        </p:nvSpPr>
        <p:spPr/>
        <p:txBody>
          <a:bodyPr/>
          <a:lstStyle/>
          <a:p>
            <a:fld id="{9C4536B7-A985-4B1A-A19A-ECDECEA29065}"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9653F464-97D4-444E-9DFA-323067D9EE8B}" type="datetime1">
              <a:rPr lang="fr-FR" smtClean="0"/>
              <a:pPr/>
              <a:t>14/11/2018</a:t>
            </a:fld>
            <a:endParaRPr lang="fr-FR"/>
          </a:p>
        </p:txBody>
      </p:sp>
      <p:sp>
        <p:nvSpPr>
          <p:cNvPr id="5" name="Espace réservé du pied de page 4"/>
          <p:cNvSpPr>
            <a:spLocks noGrp="1"/>
          </p:cNvSpPr>
          <p:nvPr>
            <p:ph type="ftr" sz="quarter" idx="11"/>
          </p:nvPr>
        </p:nvSpPr>
        <p:spPr/>
        <p:txBody>
          <a:bodyPr/>
          <a:lstStyle/>
          <a:p>
            <a:r>
              <a:rPr lang="fr-FR" smtClean="0"/>
              <a:t>Maya Leroy - AgroParisTech - 2018</a:t>
            </a:r>
            <a:endParaRPr lang="fr-FR"/>
          </a:p>
        </p:txBody>
      </p:sp>
      <p:sp>
        <p:nvSpPr>
          <p:cNvPr id="6" name="Espace réservé du numéro de diapositive 5"/>
          <p:cNvSpPr>
            <a:spLocks noGrp="1"/>
          </p:cNvSpPr>
          <p:nvPr>
            <p:ph type="sldNum" sz="quarter" idx="12"/>
          </p:nvPr>
        </p:nvSpPr>
        <p:spPr/>
        <p:txBody>
          <a:bodyPr/>
          <a:lstStyle/>
          <a:p>
            <a:fld id="{F5F9DA5A-A306-1041-91ED-D8711CF1D1AD}" type="slidenum">
              <a:rPr lang="fr-FR" smtClean="0"/>
              <a:pPr/>
              <a:t>‹N°›</a:t>
            </a:fld>
            <a:endParaRPr lang="fr-FR"/>
          </a:p>
        </p:txBody>
      </p:sp>
    </p:spTree>
    <p:extLst>
      <p:ext uri="{BB962C8B-B14F-4D97-AF65-F5344CB8AC3E}">
        <p14:creationId xmlns:p14="http://schemas.microsoft.com/office/powerpoint/2010/main" xmlns="" val="2196395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7893922-5178-49E6-854C-75AC76A3DE16}" type="datetime1">
              <a:rPr lang="fr-FR" smtClean="0"/>
              <a:pPr/>
              <a:t>14/11/2018</a:t>
            </a:fld>
            <a:endParaRPr lang="fr-FR"/>
          </a:p>
        </p:txBody>
      </p:sp>
      <p:sp>
        <p:nvSpPr>
          <p:cNvPr id="5" name="Espace réservé du pied de page 4"/>
          <p:cNvSpPr>
            <a:spLocks noGrp="1"/>
          </p:cNvSpPr>
          <p:nvPr>
            <p:ph type="ftr" sz="quarter" idx="11"/>
          </p:nvPr>
        </p:nvSpPr>
        <p:spPr/>
        <p:txBody>
          <a:bodyPr/>
          <a:lstStyle/>
          <a:p>
            <a:r>
              <a:rPr lang="fr-FR" smtClean="0"/>
              <a:t>Maya Leroy - AgroParisTech - 2018</a:t>
            </a:r>
            <a:endParaRPr lang="fr-FR"/>
          </a:p>
        </p:txBody>
      </p:sp>
      <p:sp>
        <p:nvSpPr>
          <p:cNvPr id="6" name="Espace réservé du numéro de diapositive 5"/>
          <p:cNvSpPr>
            <a:spLocks noGrp="1"/>
          </p:cNvSpPr>
          <p:nvPr>
            <p:ph type="sldNum" sz="quarter" idx="12"/>
          </p:nvPr>
        </p:nvSpPr>
        <p:spPr/>
        <p:txBody>
          <a:bodyPr/>
          <a:lstStyle/>
          <a:p>
            <a:fld id="{F5F9DA5A-A306-1041-91ED-D8711CF1D1AD}" type="slidenum">
              <a:rPr lang="fr-FR" smtClean="0"/>
              <a:pPr/>
              <a:t>‹N°›</a:t>
            </a:fld>
            <a:endParaRPr lang="fr-FR"/>
          </a:p>
        </p:txBody>
      </p:sp>
    </p:spTree>
    <p:extLst>
      <p:ext uri="{BB962C8B-B14F-4D97-AF65-F5344CB8AC3E}">
        <p14:creationId xmlns:p14="http://schemas.microsoft.com/office/powerpoint/2010/main" xmlns="" val="2146246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37A9C08-95E4-4A1C-8B9E-964B3C930AE7}" type="datetime1">
              <a:rPr lang="fr-FR" smtClean="0"/>
              <a:pPr/>
              <a:t>14/11/2018</a:t>
            </a:fld>
            <a:endParaRPr lang="fr-FR"/>
          </a:p>
        </p:txBody>
      </p:sp>
      <p:sp>
        <p:nvSpPr>
          <p:cNvPr id="5" name="Espace réservé du pied de page 4"/>
          <p:cNvSpPr>
            <a:spLocks noGrp="1"/>
          </p:cNvSpPr>
          <p:nvPr>
            <p:ph type="ftr" sz="quarter" idx="11"/>
          </p:nvPr>
        </p:nvSpPr>
        <p:spPr/>
        <p:txBody>
          <a:bodyPr/>
          <a:lstStyle/>
          <a:p>
            <a:r>
              <a:rPr lang="fr-FR" smtClean="0"/>
              <a:t>Maya Leroy - AgroParisTech - 2018</a:t>
            </a:r>
            <a:endParaRPr lang="fr-FR"/>
          </a:p>
        </p:txBody>
      </p:sp>
      <p:sp>
        <p:nvSpPr>
          <p:cNvPr id="6" name="Espace réservé du numéro de diapositive 5"/>
          <p:cNvSpPr>
            <a:spLocks noGrp="1"/>
          </p:cNvSpPr>
          <p:nvPr>
            <p:ph type="sldNum" sz="quarter" idx="12"/>
          </p:nvPr>
        </p:nvSpPr>
        <p:spPr/>
        <p:txBody>
          <a:bodyPr/>
          <a:lstStyle/>
          <a:p>
            <a:fld id="{F5F9DA5A-A306-1041-91ED-D8711CF1D1AD}" type="slidenum">
              <a:rPr lang="fr-FR" smtClean="0"/>
              <a:pPr/>
              <a:t>‹N°›</a:t>
            </a:fld>
            <a:endParaRPr lang="fr-FR"/>
          </a:p>
        </p:txBody>
      </p:sp>
    </p:spTree>
    <p:extLst>
      <p:ext uri="{BB962C8B-B14F-4D97-AF65-F5344CB8AC3E}">
        <p14:creationId xmlns:p14="http://schemas.microsoft.com/office/powerpoint/2010/main" xmlns="" val="601150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13BC213-70B0-46CC-A3E6-1EE91A9C1794}" type="datetime1">
              <a:rPr lang="fr-FR" smtClean="0"/>
              <a:pPr/>
              <a:t>14/11/2018</a:t>
            </a:fld>
            <a:endParaRPr lang="fr-FR"/>
          </a:p>
        </p:txBody>
      </p:sp>
      <p:sp>
        <p:nvSpPr>
          <p:cNvPr id="5" name="Espace réservé du pied de page 4"/>
          <p:cNvSpPr>
            <a:spLocks noGrp="1"/>
          </p:cNvSpPr>
          <p:nvPr>
            <p:ph type="ftr" sz="quarter" idx="11"/>
          </p:nvPr>
        </p:nvSpPr>
        <p:spPr/>
        <p:txBody>
          <a:bodyPr/>
          <a:lstStyle/>
          <a:p>
            <a:r>
              <a:rPr lang="fr-FR" smtClean="0"/>
              <a:t>Maya Leroy - AgroParisTech - 2018</a:t>
            </a:r>
            <a:endParaRPr lang="fr-FR"/>
          </a:p>
        </p:txBody>
      </p:sp>
      <p:sp>
        <p:nvSpPr>
          <p:cNvPr id="6" name="Espace réservé du numéro de diapositive 5"/>
          <p:cNvSpPr>
            <a:spLocks noGrp="1"/>
          </p:cNvSpPr>
          <p:nvPr>
            <p:ph type="sldNum" sz="quarter" idx="12"/>
          </p:nvPr>
        </p:nvSpPr>
        <p:spPr/>
        <p:txBody>
          <a:bodyPr/>
          <a:lstStyle/>
          <a:p>
            <a:fld id="{F5F9DA5A-A306-1041-91ED-D8711CF1D1AD}" type="slidenum">
              <a:rPr lang="fr-FR" smtClean="0"/>
              <a:pPr/>
              <a:t>‹N°›</a:t>
            </a:fld>
            <a:endParaRPr lang="fr-FR"/>
          </a:p>
        </p:txBody>
      </p:sp>
    </p:spTree>
    <p:extLst>
      <p:ext uri="{BB962C8B-B14F-4D97-AF65-F5344CB8AC3E}">
        <p14:creationId xmlns:p14="http://schemas.microsoft.com/office/powerpoint/2010/main" xmlns="" val="1756690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4D52B56E-8E3D-4905-9181-42AFAE82D508}" type="datetime1">
              <a:rPr lang="fr-FR" smtClean="0"/>
              <a:pPr/>
              <a:t>14/11/2018</a:t>
            </a:fld>
            <a:endParaRPr lang="fr-FR"/>
          </a:p>
        </p:txBody>
      </p:sp>
      <p:sp>
        <p:nvSpPr>
          <p:cNvPr id="5" name="Espace réservé du pied de page 4"/>
          <p:cNvSpPr>
            <a:spLocks noGrp="1"/>
          </p:cNvSpPr>
          <p:nvPr>
            <p:ph type="ftr" sz="quarter" idx="11"/>
          </p:nvPr>
        </p:nvSpPr>
        <p:spPr/>
        <p:txBody>
          <a:bodyPr/>
          <a:lstStyle/>
          <a:p>
            <a:r>
              <a:rPr lang="fr-FR" smtClean="0"/>
              <a:t>Maya Leroy - AgroParisTech - 2018</a:t>
            </a:r>
            <a:endParaRPr lang="fr-FR"/>
          </a:p>
        </p:txBody>
      </p:sp>
      <p:sp>
        <p:nvSpPr>
          <p:cNvPr id="6" name="Espace réservé du numéro de diapositive 5"/>
          <p:cNvSpPr>
            <a:spLocks noGrp="1"/>
          </p:cNvSpPr>
          <p:nvPr>
            <p:ph type="sldNum" sz="quarter" idx="12"/>
          </p:nvPr>
        </p:nvSpPr>
        <p:spPr/>
        <p:txBody>
          <a:bodyPr/>
          <a:lstStyle/>
          <a:p>
            <a:fld id="{F5F9DA5A-A306-1041-91ED-D8711CF1D1AD}" type="slidenum">
              <a:rPr lang="fr-FR" smtClean="0"/>
              <a:pPr/>
              <a:t>‹N°›</a:t>
            </a:fld>
            <a:endParaRPr lang="fr-FR"/>
          </a:p>
        </p:txBody>
      </p:sp>
    </p:spTree>
    <p:extLst>
      <p:ext uri="{BB962C8B-B14F-4D97-AF65-F5344CB8AC3E}">
        <p14:creationId xmlns:p14="http://schemas.microsoft.com/office/powerpoint/2010/main" xmlns="" val="877286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2E676B0-1E19-4486-9248-92798ED78B96}" type="datetime1">
              <a:rPr lang="fr-FR" smtClean="0"/>
              <a:pPr/>
              <a:t>14/11/2018</a:t>
            </a:fld>
            <a:endParaRPr lang="fr-FR"/>
          </a:p>
        </p:txBody>
      </p:sp>
      <p:sp>
        <p:nvSpPr>
          <p:cNvPr id="6" name="Espace réservé du pied de page 5"/>
          <p:cNvSpPr>
            <a:spLocks noGrp="1"/>
          </p:cNvSpPr>
          <p:nvPr>
            <p:ph type="ftr" sz="quarter" idx="11"/>
          </p:nvPr>
        </p:nvSpPr>
        <p:spPr/>
        <p:txBody>
          <a:bodyPr/>
          <a:lstStyle/>
          <a:p>
            <a:r>
              <a:rPr lang="fr-FR" smtClean="0"/>
              <a:t>Maya Leroy - AgroParisTech - 2018</a:t>
            </a:r>
            <a:endParaRPr lang="fr-FR"/>
          </a:p>
        </p:txBody>
      </p:sp>
      <p:sp>
        <p:nvSpPr>
          <p:cNvPr id="7" name="Espace réservé du numéro de diapositive 6"/>
          <p:cNvSpPr>
            <a:spLocks noGrp="1"/>
          </p:cNvSpPr>
          <p:nvPr>
            <p:ph type="sldNum" sz="quarter" idx="12"/>
          </p:nvPr>
        </p:nvSpPr>
        <p:spPr/>
        <p:txBody>
          <a:bodyPr/>
          <a:lstStyle/>
          <a:p>
            <a:fld id="{F5F9DA5A-A306-1041-91ED-D8711CF1D1AD}" type="slidenum">
              <a:rPr lang="fr-FR" smtClean="0"/>
              <a:pPr/>
              <a:t>‹N°›</a:t>
            </a:fld>
            <a:endParaRPr lang="fr-FR"/>
          </a:p>
        </p:txBody>
      </p:sp>
    </p:spTree>
    <p:extLst>
      <p:ext uri="{BB962C8B-B14F-4D97-AF65-F5344CB8AC3E}">
        <p14:creationId xmlns:p14="http://schemas.microsoft.com/office/powerpoint/2010/main" xmlns="" val="1937492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A5FAA823-E0AC-45A6-ABB5-9D3906265F03}" type="datetime1">
              <a:rPr lang="fr-FR" smtClean="0"/>
              <a:pPr/>
              <a:t>14/11/2018</a:t>
            </a:fld>
            <a:endParaRPr lang="fr-FR"/>
          </a:p>
        </p:txBody>
      </p:sp>
      <p:sp>
        <p:nvSpPr>
          <p:cNvPr id="8" name="Espace réservé du pied de page 7"/>
          <p:cNvSpPr>
            <a:spLocks noGrp="1"/>
          </p:cNvSpPr>
          <p:nvPr>
            <p:ph type="ftr" sz="quarter" idx="11"/>
          </p:nvPr>
        </p:nvSpPr>
        <p:spPr/>
        <p:txBody>
          <a:bodyPr/>
          <a:lstStyle/>
          <a:p>
            <a:r>
              <a:rPr lang="fr-FR" smtClean="0"/>
              <a:t>Maya Leroy - AgroParisTech - 2018</a:t>
            </a:r>
            <a:endParaRPr lang="fr-FR"/>
          </a:p>
        </p:txBody>
      </p:sp>
      <p:sp>
        <p:nvSpPr>
          <p:cNvPr id="9" name="Espace réservé du numéro de diapositive 8"/>
          <p:cNvSpPr>
            <a:spLocks noGrp="1"/>
          </p:cNvSpPr>
          <p:nvPr>
            <p:ph type="sldNum" sz="quarter" idx="12"/>
          </p:nvPr>
        </p:nvSpPr>
        <p:spPr/>
        <p:txBody>
          <a:bodyPr/>
          <a:lstStyle/>
          <a:p>
            <a:fld id="{F5F9DA5A-A306-1041-91ED-D8711CF1D1AD}" type="slidenum">
              <a:rPr lang="fr-FR" smtClean="0"/>
              <a:pPr/>
              <a:t>‹N°›</a:t>
            </a:fld>
            <a:endParaRPr lang="fr-FR"/>
          </a:p>
        </p:txBody>
      </p:sp>
    </p:spTree>
    <p:extLst>
      <p:ext uri="{BB962C8B-B14F-4D97-AF65-F5344CB8AC3E}">
        <p14:creationId xmlns:p14="http://schemas.microsoft.com/office/powerpoint/2010/main" xmlns="" val="3489474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DB32DFD0-B779-4D01-91B8-87C30EB4CC69}" type="datetime1">
              <a:rPr lang="fr-FR" smtClean="0"/>
              <a:pPr/>
              <a:t>14/11/2018</a:t>
            </a:fld>
            <a:endParaRPr lang="fr-FR"/>
          </a:p>
        </p:txBody>
      </p:sp>
      <p:sp>
        <p:nvSpPr>
          <p:cNvPr id="4" name="Espace réservé du pied de page 3"/>
          <p:cNvSpPr>
            <a:spLocks noGrp="1"/>
          </p:cNvSpPr>
          <p:nvPr>
            <p:ph type="ftr" sz="quarter" idx="11"/>
          </p:nvPr>
        </p:nvSpPr>
        <p:spPr/>
        <p:txBody>
          <a:bodyPr/>
          <a:lstStyle/>
          <a:p>
            <a:r>
              <a:rPr lang="fr-FR" smtClean="0"/>
              <a:t>Maya Leroy - AgroParisTech - 2018</a:t>
            </a:r>
            <a:endParaRPr lang="fr-FR"/>
          </a:p>
        </p:txBody>
      </p:sp>
      <p:sp>
        <p:nvSpPr>
          <p:cNvPr id="5" name="Espace réservé du numéro de diapositive 4"/>
          <p:cNvSpPr>
            <a:spLocks noGrp="1"/>
          </p:cNvSpPr>
          <p:nvPr>
            <p:ph type="sldNum" sz="quarter" idx="12"/>
          </p:nvPr>
        </p:nvSpPr>
        <p:spPr/>
        <p:txBody>
          <a:bodyPr/>
          <a:lstStyle/>
          <a:p>
            <a:fld id="{F5F9DA5A-A306-1041-91ED-D8711CF1D1AD}" type="slidenum">
              <a:rPr lang="fr-FR" smtClean="0"/>
              <a:pPr/>
              <a:t>‹N°›</a:t>
            </a:fld>
            <a:endParaRPr lang="fr-FR"/>
          </a:p>
        </p:txBody>
      </p:sp>
    </p:spTree>
    <p:extLst>
      <p:ext uri="{BB962C8B-B14F-4D97-AF65-F5344CB8AC3E}">
        <p14:creationId xmlns:p14="http://schemas.microsoft.com/office/powerpoint/2010/main" xmlns="" val="2208297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9F19451-E799-4E10-8D2E-5C4C88240DF3}" type="datetime1">
              <a:rPr lang="fr-FR" smtClean="0"/>
              <a:pPr/>
              <a:t>14/11/2018</a:t>
            </a:fld>
            <a:endParaRPr lang="fr-FR"/>
          </a:p>
        </p:txBody>
      </p:sp>
      <p:sp>
        <p:nvSpPr>
          <p:cNvPr id="3" name="Espace réservé du pied de page 2"/>
          <p:cNvSpPr>
            <a:spLocks noGrp="1"/>
          </p:cNvSpPr>
          <p:nvPr>
            <p:ph type="ftr" sz="quarter" idx="11"/>
          </p:nvPr>
        </p:nvSpPr>
        <p:spPr/>
        <p:txBody>
          <a:bodyPr/>
          <a:lstStyle/>
          <a:p>
            <a:r>
              <a:rPr lang="fr-FR" smtClean="0"/>
              <a:t>Maya Leroy - AgroParisTech - 2018</a:t>
            </a:r>
            <a:endParaRPr lang="fr-FR"/>
          </a:p>
        </p:txBody>
      </p:sp>
      <p:sp>
        <p:nvSpPr>
          <p:cNvPr id="4" name="Espace réservé du numéro de diapositive 3"/>
          <p:cNvSpPr>
            <a:spLocks noGrp="1"/>
          </p:cNvSpPr>
          <p:nvPr>
            <p:ph type="sldNum" sz="quarter" idx="12"/>
          </p:nvPr>
        </p:nvSpPr>
        <p:spPr/>
        <p:txBody>
          <a:bodyPr/>
          <a:lstStyle/>
          <a:p>
            <a:fld id="{F5F9DA5A-A306-1041-91ED-D8711CF1D1AD}" type="slidenum">
              <a:rPr lang="fr-FR" smtClean="0"/>
              <a:pPr/>
              <a:t>‹N°›</a:t>
            </a:fld>
            <a:endParaRPr lang="fr-FR"/>
          </a:p>
        </p:txBody>
      </p:sp>
    </p:spTree>
    <p:extLst>
      <p:ext uri="{BB962C8B-B14F-4D97-AF65-F5344CB8AC3E}">
        <p14:creationId xmlns:p14="http://schemas.microsoft.com/office/powerpoint/2010/main" xmlns="" val="325639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54E4DD79-955F-4A37-8AE7-9B5752BA6B10}" type="datetime1">
              <a:rPr lang="fr-FR" smtClean="0"/>
              <a:pPr/>
              <a:t>14/11/2018</a:t>
            </a:fld>
            <a:endParaRPr lang="fr-FR"/>
          </a:p>
        </p:txBody>
      </p:sp>
      <p:sp>
        <p:nvSpPr>
          <p:cNvPr id="6" name="Espace réservé du pied de page 5"/>
          <p:cNvSpPr>
            <a:spLocks noGrp="1"/>
          </p:cNvSpPr>
          <p:nvPr>
            <p:ph type="ftr" sz="quarter" idx="11"/>
          </p:nvPr>
        </p:nvSpPr>
        <p:spPr/>
        <p:txBody>
          <a:bodyPr/>
          <a:lstStyle/>
          <a:p>
            <a:r>
              <a:rPr lang="fr-FR" smtClean="0"/>
              <a:t>Maya Leroy - AgroParisTech - 2018</a:t>
            </a:r>
            <a:endParaRPr lang="fr-FR"/>
          </a:p>
        </p:txBody>
      </p:sp>
      <p:sp>
        <p:nvSpPr>
          <p:cNvPr id="7" name="Espace réservé du numéro de diapositive 6"/>
          <p:cNvSpPr>
            <a:spLocks noGrp="1"/>
          </p:cNvSpPr>
          <p:nvPr>
            <p:ph type="sldNum" sz="quarter" idx="12"/>
          </p:nvPr>
        </p:nvSpPr>
        <p:spPr/>
        <p:txBody>
          <a:bodyPr/>
          <a:lstStyle/>
          <a:p>
            <a:fld id="{F5F9DA5A-A306-1041-91ED-D8711CF1D1AD}" type="slidenum">
              <a:rPr lang="fr-FR" smtClean="0"/>
              <a:pPr/>
              <a:t>‹N°›</a:t>
            </a:fld>
            <a:endParaRPr lang="fr-FR"/>
          </a:p>
        </p:txBody>
      </p:sp>
    </p:spTree>
    <p:extLst>
      <p:ext uri="{BB962C8B-B14F-4D97-AF65-F5344CB8AC3E}">
        <p14:creationId xmlns:p14="http://schemas.microsoft.com/office/powerpoint/2010/main" xmlns="" val="1954814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8B8CB5A3-CAD5-43BA-8670-F2A3FCE0460C}" type="datetime1">
              <a:rPr lang="fr-FR" smtClean="0"/>
              <a:pPr/>
              <a:t>14/11/2018</a:t>
            </a:fld>
            <a:endParaRPr lang="fr-FR"/>
          </a:p>
        </p:txBody>
      </p:sp>
      <p:sp>
        <p:nvSpPr>
          <p:cNvPr id="6" name="Espace réservé du pied de page 5"/>
          <p:cNvSpPr>
            <a:spLocks noGrp="1"/>
          </p:cNvSpPr>
          <p:nvPr>
            <p:ph type="ftr" sz="quarter" idx="11"/>
          </p:nvPr>
        </p:nvSpPr>
        <p:spPr/>
        <p:txBody>
          <a:bodyPr/>
          <a:lstStyle/>
          <a:p>
            <a:r>
              <a:rPr lang="fr-FR" smtClean="0"/>
              <a:t>Maya Leroy - AgroParisTech - 2018</a:t>
            </a:r>
            <a:endParaRPr lang="fr-FR"/>
          </a:p>
        </p:txBody>
      </p:sp>
      <p:sp>
        <p:nvSpPr>
          <p:cNvPr id="7" name="Espace réservé du numéro de diapositive 6"/>
          <p:cNvSpPr>
            <a:spLocks noGrp="1"/>
          </p:cNvSpPr>
          <p:nvPr>
            <p:ph type="sldNum" sz="quarter" idx="12"/>
          </p:nvPr>
        </p:nvSpPr>
        <p:spPr/>
        <p:txBody>
          <a:bodyPr/>
          <a:lstStyle/>
          <a:p>
            <a:fld id="{F5F9DA5A-A306-1041-91ED-D8711CF1D1AD}" type="slidenum">
              <a:rPr lang="fr-FR" smtClean="0"/>
              <a:pPr/>
              <a:t>‹N°›</a:t>
            </a:fld>
            <a:endParaRPr lang="fr-FR"/>
          </a:p>
        </p:txBody>
      </p:sp>
    </p:spTree>
    <p:extLst>
      <p:ext uri="{BB962C8B-B14F-4D97-AF65-F5344CB8AC3E}">
        <p14:creationId xmlns:p14="http://schemas.microsoft.com/office/powerpoint/2010/main" xmlns="" val="3667880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F79E95-068B-4302-87D8-56F47A420DED}" type="datetime1">
              <a:rPr lang="fr-FR" smtClean="0"/>
              <a:pPr/>
              <a:t>14/11/2018</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Maya Leroy - AgroParisTech - 2018</a:t>
            </a: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9DA5A-A306-1041-91ED-D8711CF1D1AD}" type="slidenum">
              <a:rPr lang="fr-FR" smtClean="0"/>
              <a:pPr/>
              <a:t>‹N°›</a:t>
            </a:fld>
            <a:endParaRPr lang="fr-FR"/>
          </a:p>
        </p:txBody>
      </p:sp>
    </p:spTree>
    <p:extLst>
      <p:ext uri="{BB962C8B-B14F-4D97-AF65-F5344CB8AC3E}">
        <p14:creationId xmlns:p14="http://schemas.microsoft.com/office/powerpoint/2010/main" xmlns="" val="3847210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stockage\photos\Guyane\2010\Guyane Avril 2010\P1000084.JPG"/>
          <p:cNvPicPr>
            <a:picLocks noChangeAspect="1" noChangeArrowheads="1"/>
          </p:cNvPicPr>
          <p:nvPr/>
        </p:nvPicPr>
        <p:blipFill>
          <a:blip r:embed="rId3">
            <a:extLst>
              <a:ext uri="{28A0092B-C50C-407E-A947-70E740481C1C}">
                <a14:useLocalDpi xmlns:a14="http://schemas.microsoft.com/office/drawing/2010/main" xmlns="" val="0"/>
              </a:ext>
            </a:extLst>
          </a:blip>
          <a:srcRect t="42480" r="9247" b="12096"/>
          <a:stretch>
            <a:fillRect/>
          </a:stretch>
        </p:blipFill>
        <p:spPr bwMode="auto">
          <a:xfrm>
            <a:off x="-36512" y="-8106"/>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Rectangle 5"/>
          <p:cNvSpPr>
            <a:spLocks noChangeArrowheads="1"/>
          </p:cNvSpPr>
          <p:nvPr/>
        </p:nvSpPr>
        <p:spPr bwMode="auto">
          <a:xfrm>
            <a:off x="0" y="1694566"/>
            <a:ext cx="6732588" cy="280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fr-FR" sz="2200" b="1" cap="small" dirty="0" smtClean="0"/>
              <a:t>La Gestion </a:t>
            </a:r>
            <a:r>
              <a:rPr lang="fr-FR" sz="2200" b="1" cap="small" dirty="0"/>
              <a:t>D</a:t>
            </a:r>
            <a:r>
              <a:rPr lang="fr-FR" sz="2200" b="1" cap="small" dirty="0" smtClean="0"/>
              <a:t>urable des Forêts</a:t>
            </a:r>
          </a:p>
          <a:p>
            <a:pPr algn="ctr"/>
            <a:endParaRPr lang="fr-FR" sz="2200" b="1" cap="small" dirty="0" smtClean="0"/>
          </a:p>
          <a:p>
            <a:pPr algn="ctr"/>
            <a:r>
              <a:rPr lang="fr-FR" sz="2200" b="1" cap="small" dirty="0" smtClean="0"/>
              <a:t>Des dispositifs de gestion limites</a:t>
            </a:r>
          </a:p>
          <a:p>
            <a:pPr algn="ctr"/>
            <a:r>
              <a:rPr lang="fr-FR" sz="2200" b="1" cap="small" dirty="0" smtClean="0"/>
              <a:t>pour la prise en charge de la biodiversité</a:t>
            </a:r>
          </a:p>
          <a:p>
            <a:pPr algn="ctr"/>
            <a:endParaRPr lang="fr-FR" sz="2200" b="1" cap="small" dirty="0" smtClean="0"/>
          </a:p>
          <a:p>
            <a:pPr algn="ctr"/>
            <a:r>
              <a:rPr lang="fr-FR" sz="2200" b="1" cap="small" dirty="0" smtClean="0"/>
              <a:t>Le cas des forêts tropicales</a:t>
            </a:r>
          </a:p>
          <a:p>
            <a:pPr algn="ctr"/>
            <a:endParaRPr lang="fr-FR" sz="2200" b="1" cap="small" dirty="0" smtClean="0"/>
          </a:p>
          <a:p>
            <a:pPr algn="ctr"/>
            <a:endParaRPr lang="fr-FR" sz="2200" b="1" i="1" dirty="0">
              <a:latin typeface="Calibri" charset="0"/>
            </a:endParaRPr>
          </a:p>
        </p:txBody>
      </p:sp>
      <p:sp>
        <p:nvSpPr>
          <p:cNvPr id="18" name="ZoneTexte 8"/>
          <p:cNvSpPr txBox="1">
            <a:spLocks noChangeArrowheads="1"/>
          </p:cNvSpPr>
          <p:nvPr/>
        </p:nvSpPr>
        <p:spPr bwMode="auto">
          <a:xfrm>
            <a:off x="-52243" y="5043997"/>
            <a:ext cx="6641009" cy="1200329"/>
          </a:xfrm>
          <a:prstGeom prst="rect">
            <a:avLst/>
          </a:prstGeom>
          <a:solidFill>
            <a:schemeClr val="bg1">
              <a:alpha val="54000"/>
            </a:schemeClr>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800" b="1" dirty="0" smtClean="0">
                <a:latin typeface="Calibri" charset="0"/>
              </a:rPr>
              <a:t>Maya LEROY  </a:t>
            </a:r>
          </a:p>
          <a:p>
            <a:pPr algn="ctr" eaLnBrk="1" hangingPunct="1"/>
            <a:r>
              <a:rPr lang="fr-FR" sz="1800" b="1" dirty="0" smtClean="0">
                <a:latin typeface="Calibri" charset="0"/>
              </a:rPr>
              <a:t>(</a:t>
            </a:r>
            <a:r>
              <a:rPr lang="fr-FR" sz="1800" b="1" dirty="0" err="1" smtClean="0">
                <a:latin typeface="Calibri" charset="0"/>
              </a:rPr>
              <a:t>AgroParisTech</a:t>
            </a:r>
            <a:r>
              <a:rPr lang="fr-FR" sz="1800" b="1" dirty="0" smtClean="0">
                <a:latin typeface="Calibri" charset="0"/>
              </a:rPr>
              <a:t> – MRM)</a:t>
            </a:r>
          </a:p>
          <a:p>
            <a:pPr algn="ctr" eaLnBrk="1" hangingPunct="1"/>
            <a:r>
              <a:rPr lang="fr-FR" sz="1800" b="1" cap="small" dirty="0" err="1" smtClean="0">
                <a:latin typeface="Calibri" charset="0"/>
              </a:rPr>
              <a:t>Ecoforum</a:t>
            </a:r>
            <a:r>
              <a:rPr lang="fr-FR" sz="1800" b="1" cap="small" dirty="0" smtClean="0">
                <a:latin typeface="Calibri" charset="0"/>
              </a:rPr>
              <a:t> XXV  </a:t>
            </a:r>
          </a:p>
          <a:p>
            <a:pPr algn="ctr" eaLnBrk="1" hangingPunct="1"/>
            <a:r>
              <a:rPr lang="fr-FR" sz="1400" b="1" cap="small" dirty="0" smtClean="0">
                <a:latin typeface="Calibri" charset="0"/>
              </a:rPr>
              <a:t>LA FORET UNE CHANCE POUR LA BIODIVERSITE ?   </a:t>
            </a:r>
            <a:r>
              <a:rPr lang="fr-FR" sz="1800" b="1" cap="small" dirty="0" smtClean="0">
                <a:latin typeface="Calibri" charset="0"/>
              </a:rPr>
              <a:t>- 1 octobre 2018</a:t>
            </a:r>
            <a:endParaRPr lang="fr-FR" sz="1800" b="1" cap="small" dirty="0"/>
          </a:p>
        </p:txBody>
      </p:sp>
      <p:pic>
        <p:nvPicPr>
          <p:cNvPr id="11" name="Image 1"/>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334803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335637" y="637974"/>
            <a:ext cx="1676400" cy="1562100"/>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chemeClr val="accent1"/>
                </a:solidFill>
              </a14:hiddenFill>
            </a:ext>
          </a:extLst>
        </p:spPr>
      </p:pic>
      <p:pic>
        <p:nvPicPr>
          <p:cNvPr id="16" name="Picture 3"/>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980777" y="4215245"/>
            <a:ext cx="3163224" cy="2514600"/>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chemeClr val="accent1"/>
                </a:solidFill>
              </a14:hiddenFill>
            </a:ext>
          </a:extLst>
        </p:spPr>
      </p:pic>
      <p:pic>
        <p:nvPicPr>
          <p:cNvPr id="20" name="Picture 4" descr="labrea agri"/>
          <p:cNvPicPr>
            <a:picLocks noChangeAspect="1" noChangeArrowheads="1"/>
          </p:cNvPicPr>
          <p:nvPr/>
        </p:nvPicPr>
        <p:blipFill>
          <a:blip r:embed="rId7" cstate="print"/>
          <a:srcRect r="42466"/>
          <a:stretch>
            <a:fillRect/>
          </a:stretch>
        </p:blipFill>
        <p:spPr bwMode="auto">
          <a:xfrm>
            <a:off x="7411837" y="2709899"/>
            <a:ext cx="1600200" cy="1448978"/>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Espace réservé du pied de page 1"/>
          <p:cNvSpPr>
            <a:spLocks noGrp="1"/>
          </p:cNvSpPr>
          <p:nvPr>
            <p:ph type="ftr" sz="quarter" idx="11"/>
          </p:nvPr>
        </p:nvSpPr>
        <p:spPr/>
        <p:txBody>
          <a:bodyPr/>
          <a:lstStyle/>
          <a:p>
            <a:r>
              <a:rPr lang="fr-FR" dirty="0" smtClean="0"/>
              <a:t>Maya Leroy - </a:t>
            </a:r>
            <a:r>
              <a:rPr lang="fr-FR" dirty="0" err="1" smtClean="0"/>
              <a:t>AgroParisTech</a:t>
            </a:r>
            <a:r>
              <a:rPr lang="fr-FR" dirty="0" smtClean="0"/>
              <a:t> - 2018</a:t>
            </a:r>
            <a:endParaRPr lang="fr-FR" dirty="0"/>
          </a:p>
        </p:txBody>
      </p:sp>
    </p:spTree>
    <p:extLst>
      <p:ext uri="{BB962C8B-B14F-4D97-AF65-F5344CB8AC3E}">
        <p14:creationId xmlns:p14="http://schemas.microsoft.com/office/powerpoint/2010/main" xmlns="" val="3946360403"/>
      </p:ext>
    </p:extLst>
  </p:cSld>
  <p:clrMapOvr>
    <a:masterClrMapping/>
  </p:clrMapOvr>
  <mc:AlternateContent xmlns:mc="http://schemas.openxmlformats.org/markup-compatibility/2006">
    <mc:Choice xmlns:p14="http://schemas.microsoft.com/office/powerpoint/2010/main" xmlns="" Requires="p14">
      <p:transition spd="slow" p14:dur="2000" advTm="30385"/>
    </mc:Choice>
    <mc:Fallback>
      <p:transition spd="slow" advTm="30385"/>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4"/>
          <p:cNvSpPr txBox="1">
            <a:spLocks noChangeArrowheads="1"/>
          </p:cNvSpPr>
          <p:nvPr/>
        </p:nvSpPr>
        <p:spPr bwMode="auto">
          <a:xfrm>
            <a:off x="57151" y="102253"/>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cap="small" dirty="0" smtClean="0">
                <a:latin typeface="Calibri" charset="0"/>
              </a:rPr>
              <a:t>GDF  et Biodiversité </a:t>
            </a:r>
            <a:endParaRPr lang="fr-FR" cap="small" dirty="0">
              <a:latin typeface="Calibri" charset="0"/>
            </a:endParaRPr>
          </a:p>
        </p:txBody>
      </p:sp>
      <p:cxnSp>
        <p:nvCxnSpPr>
          <p:cNvPr id="3" name="Connecteur droit 2"/>
          <p:cNvCxnSpPr/>
          <p:nvPr/>
        </p:nvCxnSpPr>
        <p:spPr>
          <a:xfrm>
            <a:off x="0" y="692150"/>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 name="ZoneTexte 3"/>
          <p:cNvSpPr txBox="1">
            <a:spLocks noChangeArrowheads="1"/>
          </p:cNvSpPr>
          <p:nvPr/>
        </p:nvSpPr>
        <p:spPr bwMode="auto">
          <a:xfrm>
            <a:off x="613065" y="913900"/>
            <a:ext cx="8032172" cy="5078313"/>
          </a:xfrm>
          <a:prstGeom prst="rect">
            <a:avLst/>
          </a:prstGeom>
          <a:solidFill>
            <a:schemeClr val="bg1">
              <a:alpha val="50000"/>
            </a:schemeClr>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dirty="0" smtClean="0">
                <a:latin typeface="Calibri" charset="0"/>
                <a:sym typeface="Wingdings"/>
              </a:rPr>
              <a:t>	</a:t>
            </a:r>
          </a:p>
          <a:p>
            <a:pPr eaLnBrk="1" hangingPunct="1"/>
            <a:r>
              <a:rPr lang="fr-FR" sz="1800" dirty="0" smtClean="0">
                <a:latin typeface="Calibri" charset="0"/>
                <a:sym typeface="Wingdings"/>
              </a:rPr>
              <a:t>La GDF explicite peu ses performances environnementales, et ses effets sur la biodiversité, très peu évalués.</a:t>
            </a:r>
          </a:p>
          <a:p>
            <a:pPr marL="1028700" lvl="1" eaLnBrk="1" hangingPunct="1">
              <a:buFont typeface="Symbol" pitchFamily="18" charset="2"/>
              <a:buChar char="Þ"/>
            </a:pPr>
            <a:r>
              <a:rPr lang="fr-FR" sz="1800" dirty="0" smtClean="0">
                <a:latin typeface="Calibri" charset="0"/>
                <a:sym typeface="Wingdings"/>
              </a:rPr>
              <a:t>Fait confiance, dans une logique DD, à l’intégration « automatique » du pilier  environnemental dans les dispositifs mis en </a:t>
            </a:r>
            <a:r>
              <a:rPr lang="fr-FR" sz="1800" dirty="0" err="1" smtClean="0">
                <a:latin typeface="Calibri" charset="0"/>
                <a:sym typeface="Wingdings"/>
              </a:rPr>
              <a:t>oeuvre</a:t>
            </a:r>
            <a:endParaRPr lang="fr-FR" sz="1800" dirty="0" smtClean="0">
              <a:latin typeface="Calibri" charset="0"/>
              <a:sym typeface="Wingdings"/>
            </a:endParaRPr>
          </a:p>
          <a:p>
            <a:pPr marL="342900" indent="-342900" eaLnBrk="1" hangingPunct="1">
              <a:buFont typeface="+mj-lt"/>
              <a:buAutoNum type="arabicPeriod"/>
            </a:pPr>
            <a:endParaRPr lang="fr-FR" sz="1800" b="1" dirty="0" smtClean="0">
              <a:latin typeface="Calibri" charset="0"/>
              <a:sym typeface="Wingdings"/>
            </a:endParaRPr>
          </a:p>
          <a:p>
            <a:pPr marL="342900" indent="-342900" eaLnBrk="1" hangingPunct="1">
              <a:buFont typeface="Wingdings" panose="05000000000000000000" pitchFamily="2" charset="2"/>
              <a:buChar char="v"/>
            </a:pPr>
            <a:r>
              <a:rPr lang="fr-FR" sz="1800" b="1" dirty="0" smtClean="0">
                <a:latin typeface="Calibri" charset="0"/>
                <a:sym typeface="Wingdings"/>
              </a:rPr>
              <a:t>Exploitation </a:t>
            </a:r>
            <a:r>
              <a:rPr lang="fr-FR" sz="1800" b="1" dirty="0">
                <a:latin typeface="Calibri" charset="0"/>
                <a:sym typeface="Wingdings"/>
              </a:rPr>
              <a:t>forestière durable  </a:t>
            </a:r>
            <a:r>
              <a:rPr lang="fr-FR" sz="1800" dirty="0">
                <a:latin typeface="Calibri" charset="0"/>
                <a:sym typeface="Wingdings"/>
              </a:rPr>
              <a:t>= V</a:t>
            </a:r>
            <a:r>
              <a:rPr lang="fr-FR" sz="1800" dirty="0" smtClean="0">
                <a:latin typeface="Calibri" charset="0"/>
              </a:rPr>
              <a:t>alorisation </a:t>
            </a:r>
            <a:r>
              <a:rPr lang="fr-FR" sz="1800" dirty="0">
                <a:latin typeface="Calibri" charset="0"/>
              </a:rPr>
              <a:t>économique de la forêt </a:t>
            </a:r>
            <a:r>
              <a:rPr lang="fr-FR" sz="1800" dirty="0" smtClean="0">
                <a:latin typeface="Calibri" charset="0"/>
              </a:rPr>
              <a:t>(bois) assurer son </a:t>
            </a:r>
            <a:r>
              <a:rPr lang="fr-FR" sz="1800" dirty="0">
                <a:latin typeface="Calibri" charset="0"/>
              </a:rPr>
              <a:t>maintien à long </a:t>
            </a:r>
            <a:r>
              <a:rPr lang="fr-FR" sz="1800" dirty="0" smtClean="0">
                <a:latin typeface="Calibri" charset="0"/>
              </a:rPr>
              <a:t>terme: En préservant le couvert forestier préserve sa </a:t>
            </a:r>
            <a:r>
              <a:rPr lang="fr-FR" sz="1800" dirty="0">
                <a:latin typeface="Calibri" charset="0"/>
              </a:rPr>
              <a:t>biodiversité, ses fonctions et services environnementaux tout en soutenant le développement socio-économique des </a:t>
            </a:r>
            <a:r>
              <a:rPr lang="fr-FR" sz="1800" dirty="0" smtClean="0">
                <a:latin typeface="Calibri" charset="0"/>
              </a:rPr>
              <a:t>territoires.</a:t>
            </a:r>
          </a:p>
          <a:p>
            <a:pPr marL="1028700" lvl="1" eaLnBrk="1" hangingPunct="1">
              <a:buFont typeface="Symbol" pitchFamily="18" charset="2"/>
              <a:buChar char="Þ"/>
            </a:pPr>
            <a:r>
              <a:rPr lang="fr-FR" sz="1800" dirty="0" smtClean="0">
                <a:latin typeface="Calibri" charset="0"/>
                <a:sym typeface="Wingdings"/>
              </a:rPr>
              <a:t>Biodiversité centrée sur la ressource arborée exploitée. En zone tropicale une difficulté majeure à assurer un seuil de prélèvement durable des essences commerciales.</a:t>
            </a:r>
          </a:p>
          <a:p>
            <a:pPr marL="1028700" lvl="1" eaLnBrk="1" hangingPunct="1">
              <a:buFont typeface="Symbol" pitchFamily="18" charset="2"/>
              <a:buChar char="Þ"/>
            </a:pPr>
            <a:r>
              <a:rPr lang="fr-FR" sz="1800" dirty="0" smtClean="0">
                <a:latin typeface="Calibri" charset="0"/>
                <a:sym typeface="Wingdings"/>
              </a:rPr>
              <a:t>Quelques rares études sur les PFNL</a:t>
            </a:r>
          </a:p>
          <a:p>
            <a:pPr marL="1028700" lvl="1" eaLnBrk="1" hangingPunct="1">
              <a:buFont typeface="Symbol" pitchFamily="18" charset="2"/>
              <a:buChar char="Þ"/>
            </a:pPr>
            <a:r>
              <a:rPr lang="fr-FR" sz="1800" dirty="0" smtClean="0">
                <a:latin typeface="Calibri" charset="0"/>
                <a:sym typeface="Wingdings"/>
              </a:rPr>
              <a:t>Quelques rares études sur la faune, mais pas d’étude systématique faune-habitat</a:t>
            </a:r>
          </a:p>
          <a:p>
            <a:pPr marL="1028700" lvl="1" eaLnBrk="1" hangingPunct="1">
              <a:buFont typeface="Symbol" pitchFamily="18" charset="2"/>
              <a:buChar char="Þ"/>
            </a:pPr>
            <a:r>
              <a:rPr lang="fr-FR" sz="1800" b="1" dirty="0" smtClean="0">
                <a:latin typeface="Calibri" charset="0"/>
                <a:sym typeface="Wingdings"/>
              </a:rPr>
              <a:t>Modification des équilibres écologiques et de la biodiversité en forêt exploitée, même en situation de gestion contrôlée.</a:t>
            </a:r>
          </a:p>
        </p:txBody>
      </p:sp>
      <p:sp>
        <p:nvSpPr>
          <p:cNvPr id="5" name="Rectangle 4"/>
          <p:cNvSpPr/>
          <p:nvPr/>
        </p:nvSpPr>
        <p:spPr>
          <a:xfrm>
            <a:off x="4453217" y="3244334"/>
            <a:ext cx="237566" cy="369332"/>
          </a:xfrm>
          <a:prstGeom prst="rect">
            <a:avLst/>
          </a:prstGeom>
        </p:spPr>
        <p:txBody>
          <a:bodyPr wrap="none">
            <a:spAutoFit/>
          </a:bodyPr>
          <a:lstStyle/>
          <a:p>
            <a:r>
              <a:rPr lang="fr-FR" dirty="0"/>
              <a:t> </a:t>
            </a:r>
          </a:p>
        </p:txBody>
      </p:sp>
      <p:sp>
        <p:nvSpPr>
          <p:cNvPr id="6" name="Espace réservé du pied de page 5"/>
          <p:cNvSpPr>
            <a:spLocks noGrp="1"/>
          </p:cNvSpPr>
          <p:nvPr>
            <p:ph type="ftr" sz="quarter" idx="11"/>
          </p:nvPr>
        </p:nvSpPr>
        <p:spPr/>
        <p:txBody>
          <a:bodyPr/>
          <a:lstStyle/>
          <a:p>
            <a:r>
              <a:rPr lang="fr-FR" smtClean="0"/>
              <a:t>Maya Leroy - AgroParisTech - 2018</a:t>
            </a:r>
            <a:endParaRPr lang="fr-FR"/>
          </a:p>
        </p:txBody>
      </p:sp>
    </p:spTree>
    <p:extLst>
      <p:ext uri="{BB962C8B-B14F-4D97-AF65-F5344CB8AC3E}">
        <p14:creationId xmlns:p14="http://schemas.microsoft.com/office/powerpoint/2010/main" xmlns="" val="378802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4"/>
          <p:cNvSpPr txBox="1">
            <a:spLocks noChangeArrowheads="1"/>
          </p:cNvSpPr>
          <p:nvPr/>
        </p:nvSpPr>
        <p:spPr bwMode="auto">
          <a:xfrm>
            <a:off x="57151" y="102253"/>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cap="small" dirty="0" smtClean="0">
                <a:latin typeface="Calibri" charset="0"/>
              </a:rPr>
              <a:t>GDF  et Biodiversité </a:t>
            </a:r>
            <a:endParaRPr lang="fr-FR" cap="small" dirty="0">
              <a:latin typeface="Calibri" charset="0"/>
            </a:endParaRPr>
          </a:p>
        </p:txBody>
      </p:sp>
      <p:cxnSp>
        <p:nvCxnSpPr>
          <p:cNvPr id="3" name="Connecteur droit 2"/>
          <p:cNvCxnSpPr/>
          <p:nvPr/>
        </p:nvCxnSpPr>
        <p:spPr>
          <a:xfrm>
            <a:off x="0" y="692150"/>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 name="ZoneTexte 3"/>
          <p:cNvSpPr txBox="1">
            <a:spLocks noChangeArrowheads="1"/>
          </p:cNvSpPr>
          <p:nvPr/>
        </p:nvSpPr>
        <p:spPr bwMode="auto">
          <a:xfrm>
            <a:off x="748147" y="1536174"/>
            <a:ext cx="7242462" cy="3693319"/>
          </a:xfrm>
          <a:prstGeom prst="rect">
            <a:avLst/>
          </a:prstGeom>
          <a:solidFill>
            <a:schemeClr val="bg1">
              <a:alpha val="50000"/>
            </a:schemeClr>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dirty="0" smtClean="0">
                <a:latin typeface="Calibri" charset="0"/>
                <a:sym typeface="Wingdings"/>
              </a:rPr>
              <a:t>	</a:t>
            </a:r>
            <a:endParaRPr lang="fr-FR" sz="1800" dirty="0">
              <a:latin typeface="Calibri" charset="0"/>
              <a:sym typeface="Wingdings"/>
            </a:endParaRPr>
          </a:p>
          <a:p>
            <a:pPr marL="342900" indent="-342900" eaLnBrk="1" hangingPunct="1">
              <a:buFont typeface="Wingdings" panose="05000000000000000000" pitchFamily="2" charset="2"/>
              <a:buChar char="v"/>
            </a:pPr>
            <a:r>
              <a:rPr lang="fr-FR" sz="1800" b="1" dirty="0" smtClean="0">
                <a:latin typeface="Calibri" charset="0"/>
                <a:sym typeface="Wingdings"/>
              </a:rPr>
              <a:t>Dispositifs de gestion participative </a:t>
            </a:r>
            <a:r>
              <a:rPr lang="fr-FR" sz="1800" dirty="0" smtClean="0">
                <a:latin typeface="Calibri" charset="0"/>
                <a:sym typeface="Wingdings"/>
              </a:rPr>
              <a:t>: Font là aussi l’hypothèse que les savoir-faire </a:t>
            </a:r>
            <a:r>
              <a:rPr lang="fr-FR" sz="1800" dirty="0">
                <a:latin typeface="Calibri" charset="0"/>
                <a:sym typeface="Wingdings"/>
              </a:rPr>
              <a:t>des  </a:t>
            </a:r>
            <a:r>
              <a:rPr lang="fr-FR" sz="1800" dirty="0" smtClean="0">
                <a:latin typeface="Calibri" charset="0"/>
                <a:sym typeface="Wingdings"/>
              </a:rPr>
              <a:t>populations permettront une intégration de la dimension biodiversité.</a:t>
            </a:r>
          </a:p>
          <a:p>
            <a:pPr marL="285750" indent="-285750" eaLnBrk="1" hangingPunct="1">
              <a:buFont typeface="Symbol" pitchFamily="18" charset="2"/>
              <a:buChar char="Þ"/>
            </a:pPr>
            <a:r>
              <a:rPr lang="fr-FR" sz="1800" dirty="0" smtClean="0">
                <a:latin typeface="Calibri" charset="0"/>
                <a:sym typeface="Wingdings"/>
              </a:rPr>
              <a:t>Différentes situations locales difficilement généralisables, mais souvent logiques socio-économiques priment,  peu de valorisation biodiversité.</a:t>
            </a:r>
            <a:endParaRPr lang="fr-FR" sz="1800" dirty="0">
              <a:latin typeface="Calibri" charset="0"/>
              <a:sym typeface="Wingdings"/>
            </a:endParaRPr>
          </a:p>
          <a:p>
            <a:pPr eaLnBrk="1" hangingPunct="1"/>
            <a:endParaRPr lang="fr-FR" altLang="ja-JP" sz="1800" dirty="0" smtClean="0">
              <a:latin typeface="Calibri" charset="0"/>
              <a:sym typeface="Wingdings" charset="0"/>
            </a:endParaRPr>
          </a:p>
          <a:p>
            <a:pPr eaLnBrk="1" hangingPunct="1"/>
            <a:endParaRPr lang="fr-FR" sz="1800" b="1" dirty="0">
              <a:latin typeface="Calibri" charset="0"/>
              <a:sym typeface="Wingdings"/>
            </a:endParaRPr>
          </a:p>
          <a:p>
            <a:pPr marL="342900" indent="-342900" eaLnBrk="1" hangingPunct="1">
              <a:buFont typeface="Wingdings" panose="05000000000000000000" pitchFamily="2" charset="2"/>
              <a:buChar char="v"/>
            </a:pPr>
            <a:r>
              <a:rPr lang="fr-FR" sz="1800" b="1" dirty="0">
                <a:latin typeface="Calibri" charset="0"/>
                <a:sym typeface="Wingdings"/>
              </a:rPr>
              <a:t>Valorisation et stockage du carbone </a:t>
            </a:r>
            <a:r>
              <a:rPr lang="fr-FR" sz="1800" dirty="0">
                <a:latin typeface="Calibri" charset="0"/>
                <a:sym typeface="Wingdings"/>
              </a:rPr>
              <a:t>: </a:t>
            </a:r>
            <a:r>
              <a:rPr lang="fr-FR" sz="1800" b="1" dirty="0">
                <a:latin typeface="Calibri" charset="0"/>
                <a:sym typeface="Wingdings"/>
              </a:rPr>
              <a:t>MDP- Forestiers, REDD+/PSE </a:t>
            </a:r>
            <a:r>
              <a:rPr lang="fr-FR" sz="1800" dirty="0">
                <a:latin typeface="Calibri" charset="0"/>
                <a:sym typeface="Wingdings"/>
              </a:rPr>
              <a:t>le principe de performance environnementale « carbone »: Il est considéré comme une thématique « chapeau »  favorisant aussi la biodiversité surtout si double certification (VSC et CCBA). </a:t>
            </a:r>
          </a:p>
          <a:p>
            <a:pPr eaLnBrk="1" hangingPunct="1"/>
            <a:endParaRPr lang="fr-FR" altLang="ja-JP" sz="1800" dirty="0" smtClean="0">
              <a:latin typeface="Calibri" charset="0"/>
              <a:sym typeface="Wingdings" charset="0"/>
            </a:endParaRPr>
          </a:p>
        </p:txBody>
      </p:sp>
      <p:sp>
        <p:nvSpPr>
          <p:cNvPr id="5" name="Rectangle 4"/>
          <p:cNvSpPr/>
          <p:nvPr/>
        </p:nvSpPr>
        <p:spPr>
          <a:xfrm>
            <a:off x="4453217" y="3244334"/>
            <a:ext cx="237566" cy="369332"/>
          </a:xfrm>
          <a:prstGeom prst="rect">
            <a:avLst/>
          </a:prstGeom>
        </p:spPr>
        <p:txBody>
          <a:bodyPr wrap="none">
            <a:spAutoFit/>
          </a:bodyPr>
          <a:lstStyle/>
          <a:p>
            <a:r>
              <a:rPr lang="fr-FR" dirty="0"/>
              <a:t> </a:t>
            </a:r>
          </a:p>
        </p:txBody>
      </p:sp>
      <p:sp>
        <p:nvSpPr>
          <p:cNvPr id="6" name="Espace réservé du pied de page 5"/>
          <p:cNvSpPr>
            <a:spLocks noGrp="1"/>
          </p:cNvSpPr>
          <p:nvPr>
            <p:ph type="ftr" sz="quarter" idx="11"/>
          </p:nvPr>
        </p:nvSpPr>
        <p:spPr/>
        <p:txBody>
          <a:bodyPr/>
          <a:lstStyle/>
          <a:p>
            <a:r>
              <a:rPr lang="fr-FR" smtClean="0"/>
              <a:t>Maya Leroy - AgroParisTech - 2018</a:t>
            </a:r>
            <a:endParaRPr lang="fr-FR"/>
          </a:p>
        </p:txBody>
      </p:sp>
    </p:spTree>
    <p:extLst>
      <p:ext uri="{BB962C8B-B14F-4D97-AF65-F5344CB8AC3E}">
        <p14:creationId xmlns:p14="http://schemas.microsoft.com/office/powerpoint/2010/main" xmlns="" val="31888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Conector de seta reta 12"/>
          <p:cNvCxnSpPr/>
          <p:nvPr/>
        </p:nvCxnSpPr>
        <p:spPr>
          <a:xfrm rot="5400000" flipH="1" flipV="1">
            <a:off x="647700" y="3694906"/>
            <a:ext cx="2362994" cy="7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Conector de seta reta 14"/>
          <p:cNvCxnSpPr/>
          <p:nvPr/>
        </p:nvCxnSpPr>
        <p:spPr>
          <a:xfrm rot="180000" flipV="1">
            <a:off x="1829310" y="4906529"/>
            <a:ext cx="516340" cy="32982"/>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CaixaDeTexto 15"/>
          <p:cNvSpPr txBox="1"/>
          <p:nvPr/>
        </p:nvSpPr>
        <p:spPr>
          <a:xfrm>
            <a:off x="228600" y="4825425"/>
            <a:ext cx="1602359" cy="584775"/>
          </a:xfrm>
          <a:prstGeom prst="rect">
            <a:avLst/>
          </a:prstGeom>
          <a:noFill/>
        </p:spPr>
        <p:txBody>
          <a:bodyPr wrap="square" rtlCol="0">
            <a:spAutoFit/>
          </a:bodyPr>
          <a:lstStyle/>
          <a:p>
            <a:r>
              <a:rPr lang="fr-FR" sz="1600" dirty="0" smtClean="0">
                <a:latin typeface="Agency FB" panose="020B0503020202020204" pitchFamily="34" charset="0"/>
                <a:cs typeface="Aparajita" panose="020B0604020202020204" pitchFamily="34" charset="0"/>
              </a:rPr>
              <a:t>Période de référence </a:t>
            </a:r>
          </a:p>
          <a:p>
            <a:r>
              <a:rPr lang="fr-FR" sz="1600" dirty="0" smtClean="0">
                <a:latin typeface="Agency FB" panose="020B0503020202020204" pitchFamily="34" charset="0"/>
                <a:cs typeface="Aparajita" panose="020B0604020202020204" pitchFamily="34" charset="0"/>
              </a:rPr>
              <a:t>historique</a:t>
            </a:r>
            <a:endParaRPr lang="fr-FR" sz="1600" dirty="0">
              <a:latin typeface="Agency FB" panose="020B0503020202020204" pitchFamily="34" charset="0"/>
              <a:cs typeface="Aparajita" panose="020B0604020202020204" pitchFamily="34" charset="0"/>
            </a:endParaRPr>
          </a:p>
        </p:txBody>
      </p:sp>
      <p:sp>
        <p:nvSpPr>
          <p:cNvPr id="23" name="CaixaDeTexto 16"/>
          <p:cNvSpPr txBox="1"/>
          <p:nvPr/>
        </p:nvSpPr>
        <p:spPr>
          <a:xfrm>
            <a:off x="4961355" y="4904781"/>
            <a:ext cx="685800" cy="646331"/>
          </a:xfrm>
          <a:prstGeom prst="rect">
            <a:avLst/>
          </a:prstGeom>
          <a:noFill/>
        </p:spPr>
        <p:txBody>
          <a:bodyPr wrap="square" rtlCol="0">
            <a:spAutoFit/>
          </a:bodyPr>
          <a:lstStyle/>
          <a:p>
            <a:r>
              <a:rPr lang="en-US" dirty="0" smtClean="0">
                <a:latin typeface="Agency FB" panose="020B0503020202020204" pitchFamily="34" charset="0"/>
                <a:cs typeface="Aparajita" panose="020B0604020202020204" pitchFamily="34" charset="0"/>
              </a:rPr>
              <a:t>Temps</a:t>
            </a:r>
          </a:p>
          <a:p>
            <a:r>
              <a:rPr lang="en-US" dirty="0" smtClean="0">
                <a:latin typeface="Agency FB" panose="020B0503020202020204" pitchFamily="34" charset="0"/>
                <a:cs typeface="Aparajita" panose="020B0604020202020204" pitchFamily="34" charset="0"/>
              </a:rPr>
              <a:t>30 </a:t>
            </a:r>
            <a:r>
              <a:rPr lang="en-US" dirty="0" err="1" smtClean="0">
                <a:latin typeface="Agency FB" panose="020B0503020202020204" pitchFamily="34" charset="0"/>
                <a:cs typeface="Aparajita" panose="020B0604020202020204" pitchFamily="34" charset="0"/>
              </a:rPr>
              <a:t>ans</a:t>
            </a:r>
            <a:endParaRPr lang="pt-BR" dirty="0">
              <a:latin typeface="Agency FB" panose="020B0503020202020204" pitchFamily="34" charset="0"/>
              <a:cs typeface="Aparajita" panose="020B0604020202020204" pitchFamily="34" charset="0"/>
            </a:endParaRPr>
          </a:p>
        </p:txBody>
      </p:sp>
      <p:grpSp>
        <p:nvGrpSpPr>
          <p:cNvPr id="24" name="Grupo 18"/>
          <p:cNvGrpSpPr/>
          <p:nvPr/>
        </p:nvGrpSpPr>
        <p:grpSpPr>
          <a:xfrm>
            <a:off x="-1219200" y="2498058"/>
            <a:ext cx="6256240" cy="2302542"/>
            <a:chOff x="-3463779" y="1824769"/>
            <a:chExt cx="9025616" cy="2302542"/>
          </a:xfrm>
        </p:grpSpPr>
        <p:sp>
          <p:nvSpPr>
            <p:cNvPr id="25" name="Forma livre 19"/>
            <p:cNvSpPr/>
            <p:nvPr/>
          </p:nvSpPr>
          <p:spPr>
            <a:xfrm>
              <a:off x="914400" y="2667000"/>
              <a:ext cx="4647437" cy="1460311"/>
            </a:xfrm>
            <a:custGeom>
              <a:avLst/>
              <a:gdLst>
                <a:gd name="connsiteX0" fmla="*/ 0 w 4558353"/>
                <a:gd name="connsiteY0" fmla="*/ 1460311 h 1460311"/>
                <a:gd name="connsiteX1" fmla="*/ 423081 w 4558353"/>
                <a:gd name="connsiteY1" fmla="*/ 1146412 h 1460311"/>
                <a:gd name="connsiteX2" fmla="*/ 846161 w 4558353"/>
                <a:gd name="connsiteY2" fmla="*/ 968991 h 1460311"/>
                <a:gd name="connsiteX3" fmla="*/ 1173708 w 4558353"/>
                <a:gd name="connsiteY3" fmla="*/ 900753 h 1460311"/>
                <a:gd name="connsiteX4" fmla="*/ 1692323 w 4558353"/>
                <a:gd name="connsiteY4" fmla="*/ 859809 h 1460311"/>
                <a:gd name="connsiteX5" fmla="*/ 2238233 w 4558353"/>
                <a:gd name="connsiteY5" fmla="*/ 545911 h 1460311"/>
                <a:gd name="connsiteX6" fmla="*/ 2893326 w 4558353"/>
                <a:gd name="connsiteY6" fmla="*/ 477672 h 1460311"/>
                <a:gd name="connsiteX7" fmla="*/ 3807726 w 4558353"/>
                <a:gd name="connsiteY7" fmla="*/ 382138 h 1460311"/>
                <a:gd name="connsiteX8" fmla="*/ 4558353 w 4558353"/>
                <a:gd name="connsiteY8" fmla="*/ 0 h 1460311"/>
                <a:gd name="connsiteX9" fmla="*/ 4544705 w 4558353"/>
                <a:gd name="connsiteY9" fmla="*/ 1446663 h 1460311"/>
                <a:gd name="connsiteX10" fmla="*/ 0 w 4558353"/>
                <a:gd name="connsiteY10" fmla="*/ 1460311 h 146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58353" h="1460311">
                  <a:moveTo>
                    <a:pt x="0" y="1460311"/>
                  </a:moveTo>
                  <a:lnTo>
                    <a:pt x="423081" y="1146412"/>
                  </a:lnTo>
                  <a:lnTo>
                    <a:pt x="846161" y="968991"/>
                  </a:lnTo>
                  <a:lnTo>
                    <a:pt x="1173708" y="900753"/>
                  </a:lnTo>
                  <a:lnTo>
                    <a:pt x="1692323" y="859809"/>
                  </a:lnTo>
                  <a:lnTo>
                    <a:pt x="2238233" y="545911"/>
                  </a:lnTo>
                  <a:lnTo>
                    <a:pt x="2893326" y="477672"/>
                  </a:lnTo>
                  <a:cubicBezTo>
                    <a:pt x="3198076" y="445350"/>
                    <a:pt x="3501267" y="382138"/>
                    <a:pt x="3807726" y="382138"/>
                  </a:cubicBezTo>
                  <a:lnTo>
                    <a:pt x="4558353" y="0"/>
                  </a:lnTo>
                  <a:lnTo>
                    <a:pt x="4544705" y="1446663"/>
                  </a:lnTo>
                  <a:lnTo>
                    <a:pt x="0" y="1460311"/>
                  </a:lnTo>
                  <a:close/>
                </a:path>
              </a:pathLst>
            </a:cu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Agency FB" panose="020B0503020202020204" pitchFamily="34" charset="0"/>
                <a:cs typeface="Aparajita" panose="020B0604020202020204" pitchFamily="34" charset="0"/>
              </a:endParaRPr>
            </a:p>
          </p:txBody>
        </p:sp>
        <p:sp>
          <p:nvSpPr>
            <p:cNvPr id="26" name="CaixaDeTexto 95"/>
            <p:cNvSpPr txBox="1">
              <a:spLocks noChangeArrowheads="1"/>
            </p:cNvSpPr>
            <p:nvPr/>
          </p:nvSpPr>
          <p:spPr bwMode="auto">
            <a:xfrm>
              <a:off x="-3463779" y="1824769"/>
              <a:ext cx="3733800" cy="276999"/>
            </a:xfrm>
            <a:prstGeom prst="rect">
              <a:avLst/>
            </a:prstGeom>
            <a:noFill/>
            <a:ln w="9525">
              <a:noFill/>
              <a:miter lim="800000"/>
              <a:headEnd/>
              <a:tailEnd/>
            </a:ln>
          </p:spPr>
          <p:txBody>
            <a:bodyPr wrap="square">
              <a:spAutoFit/>
            </a:bodyPr>
            <a:lstStyle/>
            <a:p>
              <a:endParaRPr lang="fr-FR" sz="1200" b="1" dirty="0">
                <a:latin typeface="Agency FB" panose="020B0503020202020204" pitchFamily="34" charset="0"/>
                <a:cs typeface="Aparajita" panose="020B0604020202020204" pitchFamily="34" charset="0"/>
              </a:endParaRPr>
            </a:p>
          </p:txBody>
        </p:sp>
      </p:grpSp>
      <p:cxnSp>
        <p:nvCxnSpPr>
          <p:cNvPr id="27" name="Conector reto 21"/>
          <p:cNvCxnSpPr/>
          <p:nvPr/>
        </p:nvCxnSpPr>
        <p:spPr>
          <a:xfrm flipV="1">
            <a:off x="2409471" y="3490421"/>
            <a:ext cx="0" cy="1332206"/>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CaixaDeTexto 25"/>
          <p:cNvSpPr txBox="1"/>
          <p:nvPr/>
        </p:nvSpPr>
        <p:spPr>
          <a:xfrm>
            <a:off x="152400" y="1905000"/>
            <a:ext cx="1676400" cy="2031325"/>
          </a:xfrm>
          <a:prstGeom prst="rect">
            <a:avLst/>
          </a:prstGeom>
          <a:noFill/>
        </p:spPr>
        <p:txBody>
          <a:bodyPr wrap="square" rtlCol="0">
            <a:spAutoFit/>
          </a:bodyPr>
          <a:lstStyle/>
          <a:p>
            <a:r>
              <a:rPr lang="fr-FR" b="1" dirty="0" smtClean="0">
                <a:latin typeface="Agency FB" panose="020B0503020202020204" pitchFamily="34" charset="0"/>
                <a:cs typeface="Aparajita" panose="020B0604020202020204" pitchFamily="34" charset="0"/>
              </a:rPr>
              <a:t>Émissions de GES</a:t>
            </a:r>
          </a:p>
          <a:p>
            <a:r>
              <a:rPr lang="fr-FR" b="1" dirty="0" smtClean="0">
                <a:latin typeface="Agency FB" panose="020B0503020202020204" pitchFamily="34" charset="0"/>
                <a:cs typeface="Aparajita" panose="020B0604020202020204" pitchFamily="34" charset="0"/>
              </a:rPr>
              <a:t>liées à la déforestation </a:t>
            </a:r>
            <a:r>
              <a:rPr lang="fr-FR" b="1" dirty="0">
                <a:latin typeface="Agency FB" panose="020B0503020202020204" pitchFamily="34" charset="0"/>
                <a:cs typeface="Aparajita" panose="020B0604020202020204" pitchFamily="34" charset="0"/>
              </a:rPr>
              <a:t>et (ou) </a:t>
            </a:r>
            <a:endParaRPr lang="fr-FR" b="1" dirty="0" smtClean="0">
              <a:latin typeface="Agency FB" panose="020B0503020202020204" pitchFamily="34" charset="0"/>
              <a:cs typeface="Aparajita" panose="020B0604020202020204" pitchFamily="34" charset="0"/>
            </a:endParaRPr>
          </a:p>
          <a:p>
            <a:r>
              <a:rPr lang="fr-FR" b="1" dirty="0" smtClean="0">
                <a:latin typeface="Agency FB" panose="020B0503020202020204" pitchFamily="34" charset="0"/>
                <a:cs typeface="Aparajita" panose="020B0604020202020204" pitchFamily="34" charset="0"/>
              </a:rPr>
              <a:t>dégradation </a:t>
            </a:r>
            <a:r>
              <a:rPr lang="fr-FR" b="1" dirty="0">
                <a:latin typeface="Agency FB" panose="020B0503020202020204" pitchFamily="34" charset="0"/>
                <a:cs typeface="Aparajita" panose="020B0604020202020204" pitchFamily="34" charset="0"/>
              </a:rPr>
              <a:t>forestière </a:t>
            </a:r>
          </a:p>
          <a:p>
            <a:r>
              <a:rPr lang="fr-FR" b="1" dirty="0" smtClean="0">
                <a:latin typeface="Agency FB" panose="020B0503020202020204" pitchFamily="34" charset="0"/>
                <a:cs typeface="Aparajita" panose="020B0604020202020204" pitchFamily="34" charset="0"/>
              </a:rPr>
              <a:t> </a:t>
            </a:r>
          </a:p>
        </p:txBody>
      </p:sp>
      <p:sp>
        <p:nvSpPr>
          <p:cNvPr id="31" name="Forma livre 31"/>
          <p:cNvSpPr/>
          <p:nvPr/>
        </p:nvSpPr>
        <p:spPr>
          <a:xfrm>
            <a:off x="2396672" y="3276600"/>
            <a:ext cx="2708728" cy="1045029"/>
          </a:xfrm>
          <a:custGeom>
            <a:avLst/>
            <a:gdLst>
              <a:gd name="connsiteX0" fmla="*/ 2627085 w 2670628"/>
              <a:gd name="connsiteY0" fmla="*/ 609600 h 1045029"/>
              <a:gd name="connsiteX1" fmla="*/ 2336800 w 2670628"/>
              <a:gd name="connsiteY1" fmla="*/ 812800 h 1045029"/>
              <a:gd name="connsiteX2" fmla="*/ 2046514 w 2670628"/>
              <a:gd name="connsiteY2" fmla="*/ 754743 h 1045029"/>
              <a:gd name="connsiteX3" fmla="*/ 1785257 w 2670628"/>
              <a:gd name="connsiteY3" fmla="*/ 943429 h 1045029"/>
              <a:gd name="connsiteX4" fmla="*/ 1407885 w 2670628"/>
              <a:gd name="connsiteY4" fmla="*/ 885372 h 1045029"/>
              <a:gd name="connsiteX5" fmla="*/ 1132114 w 2670628"/>
              <a:gd name="connsiteY5" fmla="*/ 957943 h 1045029"/>
              <a:gd name="connsiteX6" fmla="*/ 391885 w 2670628"/>
              <a:gd name="connsiteY6" fmla="*/ 986972 h 1045029"/>
              <a:gd name="connsiteX7" fmla="*/ 0 w 2670628"/>
              <a:gd name="connsiteY7" fmla="*/ 1045029 h 1045029"/>
              <a:gd name="connsiteX8" fmla="*/ 72571 w 2670628"/>
              <a:gd name="connsiteY8" fmla="*/ 943429 h 1045029"/>
              <a:gd name="connsiteX9" fmla="*/ 682171 w 2670628"/>
              <a:gd name="connsiteY9" fmla="*/ 841829 h 1045029"/>
              <a:gd name="connsiteX10" fmla="*/ 1030514 w 2670628"/>
              <a:gd name="connsiteY10" fmla="*/ 537029 h 1045029"/>
              <a:gd name="connsiteX11" fmla="*/ 2133600 w 2670628"/>
              <a:gd name="connsiteY11" fmla="*/ 348343 h 1045029"/>
              <a:gd name="connsiteX12" fmla="*/ 2641600 w 2670628"/>
              <a:gd name="connsiteY12" fmla="*/ 0 h 1045029"/>
              <a:gd name="connsiteX13" fmla="*/ 2670628 w 2670628"/>
              <a:gd name="connsiteY13" fmla="*/ 1045029 h 104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70628" h="1045029">
                <a:moveTo>
                  <a:pt x="2627085" y="609600"/>
                </a:moveTo>
                <a:lnTo>
                  <a:pt x="2336800" y="812800"/>
                </a:lnTo>
                <a:lnTo>
                  <a:pt x="2046514" y="754743"/>
                </a:lnTo>
                <a:lnTo>
                  <a:pt x="1785257" y="943429"/>
                </a:lnTo>
                <a:cubicBezTo>
                  <a:pt x="1417622" y="884608"/>
                  <a:pt x="1544891" y="885372"/>
                  <a:pt x="1407885" y="885372"/>
                </a:cubicBezTo>
                <a:lnTo>
                  <a:pt x="1132114" y="957943"/>
                </a:lnTo>
                <a:lnTo>
                  <a:pt x="391885" y="986972"/>
                </a:lnTo>
                <a:lnTo>
                  <a:pt x="0" y="1045029"/>
                </a:lnTo>
                <a:lnTo>
                  <a:pt x="72571" y="943429"/>
                </a:lnTo>
                <a:lnTo>
                  <a:pt x="682171" y="841829"/>
                </a:lnTo>
                <a:lnTo>
                  <a:pt x="1030514" y="537029"/>
                </a:lnTo>
                <a:lnTo>
                  <a:pt x="2133600" y="348343"/>
                </a:lnTo>
                <a:lnTo>
                  <a:pt x="2641600" y="0"/>
                </a:lnTo>
                <a:lnTo>
                  <a:pt x="2670628" y="1045029"/>
                </a:lnTo>
              </a:path>
            </a:pathLst>
          </a:custGeom>
          <a:solidFill>
            <a:schemeClr val="tx1"/>
          </a:solid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latin typeface="Agency FB" panose="020B0503020202020204" pitchFamily="34" charset="0"/>
              <a:cs typeface="Aparajita" panose="020B0604020202020204" pitchFamily="34" charset="0"/>
            </a:endParaRPr>
          </a:p>
        </p:txBody>
      </p:sp>
      <p:sp>
        <p:nvSpPr>
          <p:cNvPr id="43" name="Rectangle 42"/>
          <p:cNvSpPr/>
          <p:nvPr/>
        </p:nvSpPr>
        <p:spPr>
          <a:xfrm>
            <a:off x="5106731" y="3238812"/>
            <a:ext cx="652124" cy="15381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8" name="Retângulo 24"/>
          <p:cNvSpPr/>
          <p:nvPr/>
        </p:nvSpPr>
        <p:spPr>
          <a:xfrm>
            <a:off x="5331043" y="2920662"/>
            <a:ext cx="1870602" cy="461665"/>
          </a:xfrm>
          <a:prstGeom prst="rect">
            <a:avLst/>
          </a:prstGeom>
        </p:spPr>
        <p:txBody>
          <a:bodyPr wrap="square">
            <a:spAutoFit/>
          </a:bodyPr>
          <a:lstStyle/>
          <a:p>
            <a:r>
              <a:rPr lang="pt-BR" sz="2400" b="1" dirty="0" smtClean="0">
                <a:solidFill>
                  <a:srgbClr val="FF0000"/>
                </a:solidFill>
                <a:latin typeface="Agency FB" panose="020B0503020202020204" pitchFamily="34" charset="0"/>
                <a:cs typeface="Aparajita" panose="020B0604020202020204" pitchFamily="34" charset="0"/>
              </a:rPr>
              <a:t>REDD+=$$</a:t>
            </a:r>
            <a:endParaRPr lang="pt-BR" sz="2400" dirty="0">
              <a:solidFill>
                <a:srgbClr val="FF0000"/>
              </a:solidFill>
              <a:latin typeface="Agency FB" panose="020B0503020202020204" pitchFamily="34" charset="0"/>
              <a:cs typeface="Aparajita" panose="020B0604020202020204" pitchFamily="34" charset="0"/>
            </a:endParaRPr>
          </a:p>
        </p:txBody>
      </p:sp>
      <p:cxnSp>
        <p:nvCxnSpPr>
          <p:cNvPr id="44" name="Conector de seta reta 11"/>
          <p:cNvCxnSpPr/>
          <p:nvPr/>
        </p:nvCxnSpPr>
        <p:spPr>
          <a:xfrm flipV="1">
            <a:off x="1829594" y="4816652"/>
            <a:ext cx="3411124" cy="518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ZoneTexte 44"/>
          <p:cNvSpPr txBox="1"/>
          <p:nvPr/>
        </p:nvSpPr>
        <p:spPr>
          <a:xfrm>
            <a:off x="5247440" y="3430848"/>
            <a:ext cx="1840491" cy="523220"/>
          </a:xfrm>
          <a:prstGeom prst="rect">
            <a:avLst/>
          </a:prstGeom>
          <a:solidFill>
            <a:schemeClr val="bg1"/>
          </a:solidFill>
        </p:spPr>
        <p:txBody>
          <a:bodyPr wrap="square" rtlCol="0">
            <a:spAutoFit/>
          </a:bodyPr>
          <a:lstStyle/>
          <a:p>
            <a:r>
              <a:rPr lang="en-US" sz="1400" b="1" dirty="0" smtClean="0">
                <a:latin typeface="Agency FB" panose="020B0503020202020204" pitchFamily="34" charset="0"/>
                <a:cs typeface="Aparajita" panose="020B0604020202020204" pitchFamily="34" charset="0"/>
              </a:rPr>
              <a:t>= PERFORMANCE</a:t>
            </a:r>
          </a:p>
          <a:p>
            <a:r>
              <a:rPr lang="en-US" sz="1400" b="1" dirty="0" smtClean="0">
                <a:latin typeface="Agency FB" panose="020B0503020202020204" pitchFamily="34" charset="0"/>
                <a:cs typeface="Aparajita" panose="020B0604020202020204" pitchFamily="34" charset="0"/>
              </a:rPr>
              <a:t>CLIMATIQUE  </a:t>
            </a:r>
            <a:endParaRPr lang="en-US" sz="1400" b="1" dirty="0">
              <a:latin typeface="Agency FB" panose="020B0503020202020204" pitchFamily="34" charset="0"/>
              <a:cs typeface="Aparajita" panose="020B0604020202020204" pitchFamily="34" charset="0"/>
            </a:endParaRPr>
          </a:p>
        </p:txBody>
      </p:sp>
      <p:cxnSp>
        <p:nvCxnSpPr>
          <p:cNvPr id="46" name="Conector de seta reta 41"/>
          <p:cNvCxnSpPr/>
          <p:nvPr/>
        </p:nvCxnSpPr>
        <p:spPr>
          <a:xfrm flipV="1">
            <a:off x="5181600" y="3276600"/>
            <a:ext cx="6064" cy="623734"/>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1" name="Rectangle à coins arrondis 40"/>
          <p:cNvSpPr/>
          <p:nvPr/>
        </p:nvSpPr>
        <p:spPr>
          <a:xfrm>
            <a:off x="7164131" y="3062511"/>
            <a:ext cx="1862760" cy="1055608"/>
          </a:xfrm>
          <a:prstGeom prst="roundRect">
            <a:avLst/>
          </a:prstGeom>
          <a:solidFill>
            <a:srgbClr val="34DC48"/>
          </a:solidFill>
          <a:ln>
            <a:solidFill>
              <a:schemeClr val="tx1"/>
            </a:solidFill>
          </a:ln>
        </p:spPr>
        <p:txBody>
          <a:bodyPr wrap="square">
            <a:spAutoFit/>
          </a:bodyPr>
          <a:lstStyle/>
          <a:p>
            <a:pPr algn="ctr"/>
            <a:r>
              <a:rPr lang="fr-FR" sz="1400" b="1" dirty="0" smtClean="0">
                <a:latin typeface="Agency FB" panose="020B0503020202020204" pitchFamily="34" charset="0"/>
                <a:cs typeface="Aparajita" panose="020B0604020202020204" pitchFamily="34" charset="0"/>
                <a:sym typeface="Wingdings" panose="05000000000000000000" pitchFamily="2" charset="2"/>
              </a:rPr>
              <a:t> MISE EN ŒUVRE D’ACTIVITÉS DE CONSERVATION ENVIRONNEMENTALE </a:t>
            </a:r>
            <a:endParaRPr lang="fr-FR" sz="800" b="1" dirty="0">
              <a:latin typeface="Agency FB" panose="020B0503020202020204" pitchFamily="34" charset="0"/>
              <a:cs typeface="Aparajita" panose="020B0604020202020204" pitchFamily="34" charset="0"/>
              <a:sym typeface="Wingdings" panose="05000000000000000000" pitchFamily="2" charset="2"/>
            </a:endParaRPr>
          </a:p>
        </p:txBody>
      </p:sp>
      <p:sp>
        <p:nvSpPr>
          <p:cNvPr id="32" name="Bulle ronde 31"/>
          <p:cNvSpPr/>
          <p:nvPr/>
        </p:nvSpPr>
        <p:spPr>
          <a:xfrm>
            <a:off x="5180483" y="1226886"/>
            <a:ext cx="2549854" cy="822305"/>
          </a:xfrm>
          <a:prstGeom prst="wedgeEllipseCallout">
            <a:avLst>
              <a:gd name="adj1" fmla="val -108995"/>
              <a:gd name="adj2" fmla="val 275886"/>
            </a:avLst>
          </a:prstGeom>
          <a:solidFill>
            <a:schemeClr val="tx1"/>
          </a:solidFill>
          <a:ln>
            <a:solidFill>
              <a:schemeClr val="tx1"/>
            </a:solidFill>
          </a:ln>
        </p:spPr>
        <p:txBody>
          <a:bodyPr wrap="square">
            <a:spAutoFit/>
          </a:bodyPr>
          <a:lstStyle/>
          <a:p>
            <a:r>
              <a:rPr lang="fr-FR" sz="1600" b="1" dirty="0" smtClean="0">
                <a:solidFill>
                  <a:schemeClr val="bg1"/>
                </a:solidFill>
                <a:latin typeface="Agency FB" panose="020B0503020202020204" pitchFamily="34" charset="0"/>
                <a:cs typeface="Aparajita" panose="020B0604020202020204" pitchFamily="34" charset="0"/>
                <a:sym typeface="Wingdings" panose="05000000000000000000" pitchFamily="2" charset="2"/>
              </a:rPr>
              <a:t> SCÉNARIO DE RÉFÉRENCE ‘tendanciel’</a:t>
            </a:r>
            <a:endParaRPr lang="fr-FR" sz="900" b="1" dirty="0">
              <a:solidFill>
                <a:schemeClr val="bg1"/>
              </a:solidFill>
              <a:latin typeface="Agency FB" panose="020B0503020202020204" pitchFamily="34" charset="0"/>
              <a:cs typeface="Aparajita" panose="020B0604020202020204" pitchFamily="34" charset="0"/>
              <a:sym typeface="Wingdings" panose="05000000000000000000" pitchFamily="2" charset="2"/>
            </a:endParaRPr>
          </a:p>
        </p:txBody>
      </p:sp>
      <p:sp>
        <p:nvSpPr>
          <p:cNvPr id="33" name="Bulle ronde 32"/>
          <p:cNvSpPr/>
          <p:nvPr/>
        </p:nvSpPr>
        <p:spPr>
          <a:xfrm>
            <a:off x="6167684" y="4551746"/>
            <a:ext cx="2260491" cy="1861006"/>
          </a:xfrm>
          <a:prstGeom prst="wedgeEllipseCallout">
            <a:avLst>
              <a:gd name="adj1" fmla="val -105671"/>
              <a:gd name="adj2" fmla="val -72670"/>
            </a:avLst>
          </a:prstGeom>
          <a:solidFill>
            <a:srgbClr val="FFC000"/>
          </a:solidFill>
          <a:ln>
            <a:solidFill>
              <a:schemeClr val="tx1"/>
            </a:solidFill>
          </a:ln>
        </p:spPr>
        <p:txBody>
          <a:bodyPr wrap="square">
            <a:spAutoFit/>
          </a:bodyPr>
          <a:lstStyle/>
          <a:p>
            <a:r>
              <a:rPr lang="fr-FR" sz="1600" b="1" dirty="0" smtClean="0">
                <a:latin typeface="Agency FB" panose="020B0503020202020204" pitchFamily="34" charset="0"/>
                <a:cs typeface="Aparajita" panose="020B0604020202020204" pitchFamily="34" charset="0"/>
                <a:sym typeface="Wingdings" panose="05000000000000000000" pitchFamily="2" charset="2"/>
              </a:rPr>
              <a:t> SCÉNARIO REDD+ - Réduction des activités qui causent la déforestation </a:t>
            </a:r>
            <a:endParaRPr lang="fr-FR" sz="900" b="1" dirty="0">
              <a:latin typeface="Agency FB" panose="020B0503020202020204" pitchFamily="34" charset="0"/>
              <a:cs typeface="Aparajita" panose="020B0604020202020204" pitchFamily="34" charset="0"/>
              <a:sym typeface="Wingdings" panose="05000000000000000000" pitchFamily="2" charset="2"/>
            </a:endParaRPr>
          </a:p>
        </p:txBody>
      </p:sp>
      <p:sp>
        <p:nvSpPr>
          <p:cNvPr id="4" name="Flèche droite 3"/>
          <p:cNvSpPr/>
          <p:nvPr/>
        </p:nvSpPr>
        <p:spPr>
          <a:xfrm>
            <a:off x="6546329" y="3439986"/>
            <a:ext cx="541602" cy="34163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29" name="Titre 1"/>
          <p:cNvSpPr>
            <a:spLocks noGrp="1"/>
          </p:cNvSpPr>
          <p:nvPr>
            <p:ph type="title"/>
          </p:nvPr>
        </p:nvSpPr>
        <p:spPr>
          <a:xfrm>
            <a:off x="385901" y="0"/>
            <a:ext cx="8229600" cy="990600"/>
          </a:xfrm>
        </p:spPr>
        <p:txBody>
          <a:bodyPr vert="horz" lIns="91440" tIns="45720" rIns="91440" bIns="45720" rtlCol="0" anchor="ctr">
            <a:noAutofit/>
          </a:bodyPr>
          <a:lstStyle/>
          <a:p>
            <a:r>
              <a:rPr lang="fr-FR" sz="3200" b="1" dirty="0" smtClean="0">
                <a:latin typeface="Agency FB" panose="020B0503020202020204" pitchFamily="34" charset="0"/>
              </a:rPr>
              <a:t>Performance environnementale de la REDD+ </a:t>
            </a:r>
            <a:br>
              <a:rPr lang="fr-FR" sz="3200" b="1" dirty="0" smtClean="0">
                <a:latin typeface="Agency FB" panose="020B0503020202020204" pitchFamily="34" charset="0"/>
              </a:rPr>
            </a:br>
            <a:r>
              <a:rPr lang="fr-FR" sz="3200" b="1" dirty="0" smtClean="0">
                <a:latin typeface="Agency FB" panose="020B0503020202020204" pitchFamily="34" charset="0"/>
              </a:rPr>
              <a:t>détermine les financements et la mise en œuvre</a:t>
            </a:r>
            <a:endParaRPr lang="fr-FR" sz="3200" b="1" dirty="0">
              <a:latin typeface="Agency FB" panose="020B0503020202020204" pitchFamily="34" charset="0"/>
            </a:endParaRPr>
          </a:p>
        </p:txBody>
      </p:sp>
      <p:cxnSp>
        <p:nvCxnSpPr>
          <p:cNvPr id="22" name="Conector reto 21"/>
          <p:cNvCxnSpPr/>
          <p:nvPr/>
        </p:nvCxnSpPr>
        <p:spPr>
          <a:xfrm flipV="1">
            <a:off x="3124200" y="3493219"/>
            <a:ext cx="0" cy="1332206"/>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0" name="CaixaDeTexto 15"/>
          <p:cNvSpPr txBox="1"/>
          <p:nvPr/>
        </p:nvSpPr>
        <p:spPr>
          <a:xfrm>
            <a:off x="1902841" y="2920425"/>
            <a:ext cx="1602359" cy="584775"/>
          </a:xfrm>
          <a:prstGeom prst="rect">
            <a:avLst/>
          </a:prstGeom>
          <a:noFill/>
        </p:spPr>
        <p:txBody>
          <a:bodyPr wrap="square" rtlCol="0">
            <a:spAutoFit/>
          </a:bodyPr>
          <a:lstStyle/>
          <a:p>
            <a:r>
              <a:rPr lang="fr-FR" sz="1600" dirty="0" smtClean="0">
                <a:latin typeface="Agency FB" panose="020B0503020202020204" pitchFamily="34" charset="0"/>
                <a:cs typeface="Aparajita" panose="020B0604020202020204" pitchFamily="34" charset="0"/>
              </a:rPr>
              <a:t>Début période accréditation</a:t>
            </a:r>
            <a:endParaRPr lang="fr-FR" sz="1600" dirty="0">
              <a:latin typeface="Agency FB" panose="020B0503020202020204" pitchFamily="34" charset="0"/>
              <a:cs typeface="Aparajita" panose="020B0604020202020204" pitchFamily="34" charset="0"/>
            </a:endParaRPr>
          </a:p>
        </p:txBody>
      </p:sp>
      <p:sp>
        <p:nvSpPr>
          <p:cNvPr id="34" name="CaixaDeTexto 15"/>
          <p:cNvSpPr txBox="1"/>
          <p:nvPr/>
        </p:nvSpPr>
        <p:spPr>
          <a:xfrm>
            <a:off x="2645022" y="4883545"/>
            <a:ext cx="1164978" cy="584775"/>
          </a:xfrm>
          <a:prstGeom prst="rect">
            <a:avLst/>
          </a:prstGeom>
          <a:noFill/>
        </p:spPr>
        <p:txBody>
          <a:bodyPr wrap="square" rtlCol="0">
            <a:spAutoFit/>
          </a:bodyPr>
          <a:lstStyle/>
          <a:p>
            <a:r>
              <a:rPr lang="fr-FR" sz="1600" dirty="0" smtClean="0">
                <a:latin typeface="Agency FB" panose="020B0503020202020204" pitchFamily="34" charset="0"/>
                <a:cs typeface="Aparajita" panose="020B0604020202020204" pitchFamily="34" charset="0"/>
              </a:rPr>
              <a:t>Sous-période </a:t>
            </a:r>
          </a:p>
          <a:p>
            <a:r>
              <a:rPr lang="fr-FR" sz="1600" dirty="0" smtClean="0">
                <a:latin typeface="Agency FB" panose="020B0503020202020204" pitchFamily="34" charset="0"/>
                <a:cs typeface="Aparajita" panose="020B0604020202020204" pitchFamily="34" charset="0"/>
              </a:rPr>
              <a:t>de 3 ans</a:t>
            </a:r>
            <a:endParaRPr lang="fr-FR" sz="1600" dirty="0">
              <a:latin typeface="Agency FB" panose="020B0503020202020204" pitchFamily="34" charset="0"/>
              <a:cs typeface="Aparajita" panose="020B0604020202020204" pitchFamily="34" charset="0"/>
            </a:endParaRPr>
          </a:p>
        </p:txBody>
      </p:sp>
      <p:cxnSp>
        <p:nvCxnSpPr>
          <p:cNvPr id="35" name="Conector de seta reta 14"/>
          <p:cNvCxnSpPr/>
          <p:nvPr/>
        </p:nvCxnSpPr>
        <p:spPr>
          <a:xfrm rot="180000" flipV="1">
            <a:off x="2531150" y="4906529"/>
            <a:ext cx="516340" cy="32982"/>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6" name="Conector reto 21"/>
          <p:cNvCxnSpPr/>
          <p:nvPr/>
        </p:nvCxnSpPr>
        <p:spPr>
          <a:xfrm flipV="1">
            <a:off x="3886200" y="3505200"/>
            <a:ext cx="0" cy="1332206"/>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7" name="Conector reto 21"/>
          <p:cNvCxnSpPr/>
          <p:nvPr/>
        </p:nvCxnSpPr>
        <p:spPr>
          <a:xfrm flipV="1">
            <a:off x="4648200" y="3505200"/>
            <a:ext cx="0" cy="1332206"/>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 name="Espace réservé du pied de page 4"/>
          <p:cNvSpPr>
            <a:spLocks noGrp="1"/>
          </p:cNvSpPr>
          <p:nvPr>
            <p:ph type="ftr" sz="quarter" idx="11"/>
          </p:nvPr>
        </p:nvSpPr>
        <p:spPr/>
        <p:txBody>
          <a:bodyPr/>
          <a:lstStyle/>
          <a:p>
            <a:r>
              <a:rPr lang="en-US" smtClean="0"/>
              <a:t>Maya Leroy - AgroParisTech - 2018</a:t>
            </a:r>
            <a:endParaRPr lang="en-US"/>
          </a:p>
        </p:txBody>
      </p:sp>
    </p:spTree>
    <p:custDataLst>
      <p:tags r:id="rId1"/>
    </p:custDataLst>
    <p:extLst>
      <p:ext uri="{BB962C8B-B14F-4D97-AF65-F5344CB8AC3E}">
        <p14:creationId xmlns:p14="http://schemas.microsoft.com/office/powerpoint/2010/main" xmlns="" val="977100629"/>
      </p:ext>
    </p:extLst>
  </p:cSld>
  <p:clrMapOvr>
    <a:masterClrMapping/>
  </p:clrMapOvr>
  <p:transition spd="med" advTm="46515"/>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4"/>
          <p:cNvSpPr txBox="1">
            <a:spLocks noChangeArrowheads="1"/>
          </p:cNvSpPr>
          <p:nvPr/>
        </p:nvSpPr>
        <p:spPr bwMode="auto">
          <a:xfrm>
            <a:off x="57151" y="102253"/>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cap="small" dirty="0" smtClean="0">
                <a:latin typeface="Calibri" charset="0"/>
              </a:rPr>
              <a:t>GDF  et Biodiversité </a:t>
            </a:r>
            <a:endParaRPr lang="fr-FR" cap="small" dirty="0">
              <a:latin typeface="Calibri" charset="0"/>
            </a:endParaRPr>
          </a:p>
        </p:txBody>
      </p:sp>
      <p:cxnSp>
        <p:nvCxnSpPr>
          <p:cNvPr id="3" name="Connecteur droit 2"/>
          <p:cNvCxnSpPr/>
          <p:nvPr/>
        </p:nvCxnSpPr>
        <p:spPr>
          <a:xfrm>
            <a:off x="0" y="692150"/>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 name="ZoneTexte 3"/>
          <p:cNvSpPr txBox="1">
            <a:spLocks noChangeArrowheads="1"/>
          </p:cNvSpPr>
          <p:nvPr/>
        </p:nvSpPr>
        <p:spPr bwMode="auto">
          <a:xfrm>
            <a:off x="674697" y="1120675"/>
            <a:ext cx="7149658" cy="4247317"/>
          </a:xfrm>
          <a:prstGeom prst="rect">
            <a:avLst/>
          </a:prstGeom>
          <a:solidFill>
            <a:schemeClr val="bg1">
              <a:alpha val="50000"/>
            </a:schemeClr>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dirty="0" smtClean="0">
                <a:latin typeface="Calibri" charset="0"/>
                <a:sym typeface="Wingdings"/>
              </a:rPr>
              <a:t>	</a:t>
            </a:r>
            <a:endParaRPr lang="fr-FR" sz="1800" b="1" dirty="0" smtClean="0">
              <a:latin typeface="Calibri" charset="0"/>
              <a:sym typeface="Wingdings"/>
            </a:endParaRPr>
          </a:p>
          <a:p>
            <a:pPr marL="342900" indent="-342900" eaLnBrk="1" hangingPunct="1">
              <a:buFont typeface="Wingdings" panose="05000000000000000000" pitchFamily="2" charset="2"/>
              <a:buChar char="v"/>
            </a:pPr>
            <a:r>
              <a:rPr lang="fr-FR" sz="1800" b="1" dirty="0" smtClean="0">
                <a:latin typeface="Calibri" charset="0"/>
                <a:sym typeface="Wingdings"/>
              </a:rPr>
              <a:t>Valorisation et stockage du carbone </a:t>
            </a:r>
            <a:r>
              <a:rPr lang="fr-FR" sz="1800" dirty="0" smtClean="0">
                <a:latin typeface="Calibri" charset="0"/>
                <a:sym typeface="Wingdings"/>
              </a:rPr>
              <a:t>: </a:t>
            </a:r>
            <a:r>
              <a:rPr lang="fr-FR" sz="1800" b="1" dirty="0">
                <a:latin typeface="Calibri" charset="0"/>
                <a:sym typeface="Wingdings"/>
              </a:rPr>
              <a:t>MDP- Forestiers, </a:t>
            </a:r>
            <a:r>
              <a:rPr lang="fr-FR" sz="1800" b="1" dirty="0" smtClean="0">
                <a:latin typeface="Calibri" charset="0"/>
                <a:sym typeface="Wingdings"/>
              </a:rPr>
              <a:t>REDD+/PSE </a:t>
            </a:r>
            <a:r>
              <a:rPr lang="fr-FR" sz="1800" dirty="0" smtClean="0">
                <a:latin typeface="Calibri" charset="0"/>
                <a:sym typeface="Wingdings"/>
              </a:rPr>
              <a:t>le principe de performance environnementale « carbone »: Il est considéré comme une thématique « chapeau »  favorisant aussi la biodiversité surtout si double certification (VSC et CCBA). </a:t>
            </a:r>
          </a:p>
          <a:p>
            <a:pPr eaLnBrk="1" hangingPunct="1"/>
            <a:endParaRPr lang="fr-FR" sz="1800" dirty="0" smtClean="0">
              <a:latin typeface="Calibri" charset="0"/>
              <a:sym typeface="Wingdings"/>
            </a:endParaRPr>
          </a:p>
          <a:p>
            <a:pPr marL="1028700" lvl="1" eaLnBrk="1" hangingPunct="1">
              <a:buFont typeface="Symbol" pitchFamily="18" charset="2"/>
              <a:buChar char="Þ"/>
            </a:pPr>
            <a:r>
              <a:rPr lang="fr-FR" sz="1800" dirty="0" smtClean="0">
                <a:latin typeface="Calibri" charset="0"/>
                <a:sym typeface="Wingdings"/>
              </a:rPr>
              <a:t>Enorme </a:t>
            </a:r>
            <a:r>
              <a:rPr lang="fr-FR" sz="1800" dirty="0">
                <a:latin typeface="Calibri" charset="0"/>
                <a:sym typeface="Wingdings"/>
              </a:rPr>
              <a:t>« instrumentation managériale » </a:t>
            </a:r>
            <a:r>
              <a:rPr lang="fr-FR" sz="1800" dirty="0" smtClean="0">
                <a:latin typeface="Calibri" charset="0"/>
                <a:sym typeface="Wingdings"/>
              </a:rPr>
              <a:t>(poids des experts) qui </a:t>
            </a:r>
            <a:r>
              <a:rPr lang="fr-FR" sz="1800" dirty="0">
                <a:latin typeface="Calibri" charset="0"/>
                <a:sym typeface="Wingdings"/>
              </a:rPr>
              <a:t>impose des contraintes très mal adaptées aux pratiques des populations </a:t>
            </a:r>
            <a:r>
              <a:rPr lang="fr-FR" sz="1800" dirty="0" smtClean="0">
                <a:latin typeface="Calibri" charset="0"/>
                <a:sym typeface="Wingdings"/>
              </a:rPr>
              <a:t>locales</a:t>
            </a:r>
          </a:p>
          <a:p>
            <a:pPr lvl="1" indent="0" eaLnBrk="1" hangingPunct="1"/>
            <a:endParaRPr lang="fr-FR" sz="1800" dirty="0" smtClean="0">
              <a:latin typeface="Calibri" charset="0"/>
              <a:sym typeface="Wingdings"/>
            </a:endParaRPr>
          </a:p>
          <a:p>
            <a:pPr marL="1028700" lvl="1" eaLnBrk="1" hangingPunct="1">
              <a:buFont typeface="Symbol" pitchFamily="18" charset="2"/>
              <a:buChar char="Þ"/>
            </a:pPr>
            <a:r>
              <a:rPr lang="fr-FR" sz="1800" dirty="0" smtClean="0">
                <a:latin typeface="Calibri" charset="0"/>
                <a:sym typeface="Wingdings"/>
              </a:rPr>
              <a:t>S’assurer </a:t>
            </a:r>
            <a:r>
              <a:rPr lang="fr-FR" sz="1800" dirty="0">
                <a:latin typeface="Calibri" charset="0"/>
                <a:sym typeface="Wingdings"/>
              </a:rPr>
              <a:t>que les montants des rémunérations vont  permettre </a:t>
            </a:r>
            <a:r>
              <a:rPr lang="fr-FR" sz="1800" dirty="0" smtClean="0">
                <a:latin typeface="Calibri" charset="0"/>
                <a:sym typeface="Wingdings"/>
              </a:rPr>
              <a:t>les </a:t>
            </a:r>
            <a:r>
              <a:rPr lang="fr-FR" sz="1800" dirty="0">
                <a:latin typeface="Calibri" charset="0"/>
                <a:sym typeface="Wingdings"/>
              </a:rPr>
              <a:t>changements de </a:t>
            </a:r>
            <a:r>
              <a:rPr lang="fr-FR" sz="1800" dirty="0" smtClean="0">
                <a:latin typeface="Calibri" charset="0"/>
                <a:sym typeface="Wingdings"/>
              </a:rPr>
              <a:t>comportements, les alternatives</a:t>
            </a:r>
            <a:r>
              <a:rPr lang="fr-FR" sz="1800" dirty="0">
                <a:latin typeface="Calibri" charset="0"/>
                <a:sym typeface="Wingdings"/>
              </a:rPr>
              <a:t>,  ou le maintien des activités de </a:t>
            </a:r>
            <a:r>
              <a:rPr lang="fr-FR" sz="1800" dirty="0" smtClean="0">
                <a:latin typeface="Calibri" charset="0"/>
                <a:sym typeface="Wingdings"/>
              </a:rPr>
              <a:t>protection, en particulier sur la biodiversité.</a:t>
            </a:r>
          </a:p>
          <a:p>
            <a:pPr lvl="1" indent="0" eaLnBrk="1" hangingPunct="1"/>
            <a:endParaRPr lang="fr-FR" sz="1800" dirty="0" smtClean="0">
              <a:latin typeface="Calibri" charset="0"/>
              <a:sym typeface="Wingdings"/>
            </a:endParaRPr>
          </a:p>
        </p:txBody>
      </p:sp>
      <p:sp>
        <p:nvSpPr>
          <p:cNvPr id="5" name="Rectangle 4"/>
          <p:cNvSpPr/>
          <p:nvPr/>
        </p:nvSpPr>
        <p:spPr>
          <a:xfrm>
            <a:off x="4453217" y="3244334"/>
            <a:ext cx="237566" cy="369332"/>
          </a:xfrm>
          <a:prstGeom prst="rect">
            <a:avLst/>
          </a:prstGeom>
        </p:spPr>
        <p:txBody>
          <a:bodyPr wrap="none">
            <a:spAutoFit/>
          </a:bodyPr>
          <a:lstStyle/>
          <a:p>
            <a:r>
              <a:rPr lang="fr-FR" dirty="0"/>
              <a:t> </a:t>
            </a:r>
          </a:p>
        </p:txBody>
      </p:sp>
      <p:sp>
        <p:nvSpPr>
          <p:cNvPr id="6" name="Espace réservé du pied de page 5"/>
          <p:cNvSpPr>
            <a:spLocks noGrp="1"/>
          </p:cNvSpPr>
          <p:nvPr>
            <p:ph type="ftr" sz="quarter" idx="11"/>
          </p:nvPr>
        </p:nvSpPr>
        <p:spPr/>
        <p:txBody>
          <a:bodyPr/>
          <a:lstStyle/>
          <a:p>
            <a:r>
              <a:rPr lang="fr-FR" smtClean="0"/>
              <a:t>Maya Leroy - AgroParisTech - 2018</a:t>
            </a:r>
            <a:endParaRPr lang="fr-FR"/>
          </a:p>
        </p:txBody>
      </p:sp>
    </p:spTree>
    <p:extLst>
      <p:ext uri="{BB962C8B-B14F-4D97-AF65-F5344CB8AC3E}">
        <p14:creationId xmlns:p14="http://schemas.microsoft.com/office/powerpoint/2010/main" xmlns="" val="354854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4"/>
          <p:cNvSpPr txBox="1">
            <a:spLocks noChangeArrowheads="1"/>
          </p:cNvSpPr>
          <p:nvPr/>
        </p:nvSpPr>
        <p:spPr bwMode="auto">
          <a:xfrm>
            <a:off x="270163" y="102253"/>
            <a:ext cx="878031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b="1" cap="small" dirty="0" smtClean="0">
                <a:latin typeface="Calibri" charset="0"/>
              </a:rPr>
              <a:t>CONCLUSION : Un énorme Décalage entre les Dispositifs proposés </a:t>
            </a:r>
          </a:p>
          <a:p>
            <a:pPr algn="ctr" eaLnBrk="1" hangingPunct="1"/>
            <a:r>
              <a:rPr lang="fr-FR" b="1" cap="small" dirty="0" smtClean="0">
                <a:latin typeface="Calibri" charset="0"/>
              </a:rPr>
              <a:t>et les Situations concrètes d’action</a:t>
            </a:r>
            <a:endParaRPr lang="fr-FR" b="1" cap="small" dirty="0">
              <a:latin typeface="Calibri" charset="0"/>
            </a:endParaRPr>
          </a:p>
        </p:txBody>
      </p:sp>
      <p:cxnSp>
        <p:nvCxnSpPr>
          <p:cNvPr id="3" name="Connecteur droit 2"/>
          <p:cNvCxnSpPr/>
          <p:nvPr/>
        </p:nvCxnSpPr>
        <p:spPr>
          <a:xfrm>
            <a:off x="0" y="1024659"/>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 name="ZoneTexte 3"/>
          <p:cNvSpPr txBox="1">
            <a:spLocks noChangeArrowheads="1"/>
          </p:cNvSpPr>
          <p:nvPr/>
        </p:nvSpPr>
        <p:spPr bwMode="auto">
          <a:xfrm>
            <a:off x="613065" y="913900"/>
            <a:ext cx="8032172" cy="5355312"/>
          </a:xfrm>
          <a:prstGeom prst="rect">
            <a:avLst/>
          </a:prstGeom>
          <a:solidFill>
            <a:schemeClr val="bg1">
              <a:alpha val="50000"/>
            </a:schemeClr>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800" dirty="0" smtClean="0">
              <a:latin typeface="Calibri" charset="0"/>
              <a:sym typeface="Wingdings"/>
            </a:endParaRPr>
          </a:p>
          <a:p>
            <a:pPr eaLnBrk="1" hangingPunct="1"/>
            <a:r>
              <a:rPr lang="fr-FR" sz="1800" dirty="0" smtClean="0">
                <a:latin typeface="Calibri" charset="0"/>
                <a:sym typeface="Wingdings"/>
              </a:rPr>
              <a:t>1- </a:t>
            </a:r>
            <a:r>
              <a:rPr lang="fr-FR" sz="1800" b="1" dirty="0" smtClean="0">
                <a:latin typeface="Calibri" charset="0"/>
                <a:sym typeface="Wingdings"/>
              </a:rPr>
              <a:t>Action sur le secteur forestier : Exploitation forestière durable</a:t>
            </a:r>
          </a:p>
          <a:p>
            <a:pPr marL="285750" indent="-285750" eaLnBrk="1" hangingPunct="1">
              <a:buFont typeface="Wingdings" panose="05000000000000000000" pitchFamily="2" charset="2"/>
              <a:buChar char="v"/>
            </a:pPr>
            <a:r>
              <a:rPr lang="fr-FR" sz="1800" dirty="0" smtClean="0">
                <a:latin typeface="Calibri" charset="0"/>
                <a:sym typeface="Wingdings"/>
              </a:rPr>
              <a:t>L’intégration de la biodiversité très limitée : quantités produites à moindre coût reste la logique prioritaire</a:t>
            </a:r>
          </a:p>
          <a:p>
            <a:pPr marL="285750" indent="-285750" eaLnBrk="1" hangingPunct="1">
              <a:buFont typeface="Wingdings" panose="05000000000000000000" pitchFamily="2" charset="2"/>
              <a:buChar char="v"/>
            </a:pPr>
            <a:r>
              <a:rPr lang="fr-FR" sz="1800" dirty="0" smtClean="0">
                <a:latin typeface="Calibri" charset="0"/>
                <a:sym typeface="Wingdings"/>
              </a:rPr>
              <a:t>Face à la déforestation : moins </a:t>
            </a:r>
            <a:r>
              <a:rPr lang="fr-FR" sz="1800" dirty="0">
                <a:latin typeface="Calibri" charset="0"/>
                <a:sym typeface="Wingdings"/>
              </a:rPr>
              <a:t>le secteur forestier que le secteur agricole qui pose </a:t>
            </a:r>
            <a:r>
              <a:rPr lang="fr-FR" sz="1800" dirty="0" smtClean="0">
                <a:latin typeface="Calibri" charset="0"/>
                <a:sym typeface="Wingdings"/>
              </a:rPr>
              <a:t>problème =&gt; choix du secteur productif sur lequel agir.</a:t>
            </a:r>
          </a:p>
          <a:p>
            <a:pPr marL="285750" indent="-285750" eaLnBrk="1" hangingPunct="1">
              <a:buFont typeface="Wingdings" panose="05000000000000000000" pitchFamily="2" charset="2"/>
              <a:buChar char="v"/>
            </a:pPr>
            <a:r>
              <a:rPr lang="fr-FR" sz="1800" dirty="0" smtClean="0">
                <a:latin typeface="Calibri" charset="0"/>
                <a:sym typeface="Wingdings"/>
              </a:rPr>
              <a:t>Pas </a:t>
            </a:r>
            <a:r>
              <a:rPr lang="fr-FR" sz="1800" dirty="0">
                <a:latin typeface="Calibri" charset="0"/>
                <a:sym typeface="Wingdings"/>
              </a:rPr>
              <a:t>de dispositifs prioritaires pour la Conservation: les aires protégées (AP) ont mauvaise </a:t>
            </a:r>
            <a:r>
              <a:rPr lang="fr-FR" sz="1800" dirty="0" smtClean="0">
                <a:latin typeface="Calibri" charset="0"/>
                <a:sym typeface="Wingdings"/>
              </a:rPr>
              <a:t>presse. </a:t>
            </a:r>
            <a:endParaRPr lang="fr-FR" sz="1800" dirty="0">
              <a:latin typeface="Calibri" charset="0"/>
              <a:sym typeface="Wingdings"/>
            </a:endParaRPr>
          </a:p>
          <a:p>
            <a:pPr eaLnBrk="1" hangingPunct="1"/>
            <a:endParaRPr lang="fr-FR" sz="1800" dirty="0" smtClean="0">
              <a:latin typeface="Calibri" charset="0"/>
              <a:sym typeface="Wingdings"/>
            </a:endParaRPr>
          </a:p>
          <a:p>
            <a:pPr eaLnBrk="1" hangingPunct="1"/>
            <a:r>
              <a:rPr lang="fr-FR" sz="1800" dirty="0" smtClean="0">
                <a:latin typeface="Calibri" charset="0"/>
                <a:sym typeface="Wingdings"/>
              </a:rPr>
              <a:t>2- </a:t>
            </a:r>
            <a:r>
              <a:rPr lang="fr-FR" sz="1800" b="1" dirty="0" smtClean="0">
                <a:latin typeface="Calibri" charset="0"/>
                <a:sym typeface="Wingdings"/>
              </a:rPr>
              <a:t>Mobiliser des « crédits » pour le stockage du carbone</a:t>
            </a:r>
            <a:endParaRPr lang="fr-FR" sz="1800" dirty="0" smtClean="0">
              <a:latin typeface="Calibri" charset="0"/>
              <a:sym typeface="Wingdings"/>
            </a:endParaRPr>
          </a:p>
          <a:p>
            <a:pPr marL="285750" indent="-285750" eaLnBrk="1" hangingPunct="1">
              <a:buFont typeface="Wingdings" panose="05000000000000000000" pitchFamily="2" charset="2"/>
              <a:buChar char="v"/>
            </a:pPr>
            <a:r>
              <a:rPr lang="fr-FR" sz="1800" dirty="0" smtClean="0">
                <a:latin typeface="Calibri" charset="0"/>
                <a:sym typeface="Wingdings"/>
              </a:rPr>
              <a:t>Enorme « instrumentation managériale » qui impose des contraintes très mal adaptées aux pratiques des populations locales, augmente coûts d’expertise, et peu efficace sur la biodiversité.</a:t>
            </a:r>
          </a:p>
          <a:p>
            <a:pPr eaLnBrk="1" hangingPunct="1"/>
            <a:endParaRPr lang="fr-FR" sz="1800" dirty="0" smtClean="0">
              <a:latin typeface="Calibri" charset="0"/>
              <a:sym typeface="Wingdings"/>
            </a:endParaRPr>
          </a:p>
          <a:p>
            <a:pPr eaLnBrk="1" hangingPunct="1"/>
            <a:r>
              <a:rPr lang="fr-FR" sz="1800" b="1" dirty="0">
                <a:latin typeface="Calibri" charset="0"/>
                <a:sym typeface="Wingdings"/>
              </a:rPr>
              <a:t> </a:t>
            </a:r>
            <a:r>
              <a:rPr lang="fr-FR" sz="1800" b="1" dirty="0" smtClean="0">
                <a:latin typeface="Calibri" charset="0"/>
                <a:sym typeface="Wingdings"/>
              </a:rPr>
              <a:t>3- Dispositifs participatifs multi-acteurs </a:t>
            </a:r>
            <a:r>
              <a:rPr lang="fr-FR" sz="1800" dirty="0">
                <a:latin typeface="Calibri" charset="0"/>
                <a:sym typeface="Wingdings"/>
              </a:rPr>
              <a:t>:</a:t>
            </a:r>
            <a:endParaRPr lang="fr-FR" sz="1800" dirty="0" smtClean="0">
              <a:latin typeface="Calibri" charset="0"/>
              <a:sym typeface="Wingdings"/>
            </a:endParaRPr>
          </a:p>
          <a:p>
            <a:pPr marL="285750" indent="-285750" eaLnBrk="1" hangingPunct="1">
              <a:buFont typeface="Wingdings" panose="05000000000000000000" pitchFamily="2" charset="2"/>
              <a:buChar char="v"/>
            </a:pPr>
            <a:r>
              <a:rPr lang="fr-FR" sz="1800" dirty="0" smtClean="0">
                <a:latin typeface="Calibri" charset="0"/>
                <a:sym typeface="Wingdings"/>
              </a:rPr>
              <a:t>Même dans les cas où les populations décident d’être acteurs,  peu d’action biodiversité, et perte de contrôle sur la gestion et la mobilisation des fonds  et des systèmes financiers dans lesquels ils s’engagent.</a:t>
            </a:r>
          </a:p>
          <a:p>
            <a:pPr eaLnBrk="1" hangingPunct="1"/>
            <a:endParaRPr lang="fr-FR" altLang="ja-JP" sz="1800" dirty="0" smtClean="0">
              <a:latin typeface="Calibri" charset="0"/>
              <a:sym typeface="Wingdings" charset="0"/>
            </a:endParaRPr>
          </a:p>
        </p:txBody>
      </p:sp>
      <p:sp>
        <p:nvSpPr>
          <p:cNvPr id="5" name="Rectangle 4"/>
          <p:cNvSpPr/>
          <p:nvPr/>
        </p:nvSpPr>
        <p:spPr>
          <a:xfrm>
            <a:off x="4453217" y="3244334"/>
            <a:ext cx="237566" cy="369332"/>
          </a:xfrm>
          <a:prstGeom prst="rect">
            <a:avLst/>
          </a:prstGeom>
        </p:spPr>
        <p:txBody>
          <a:bodyPr wrap="none">
            <a:spAutoFit/>
          </a:bodyPr>
          <a:lstStyle/>
          <a:p>
            <a:r>
              <a:rPr lang="fr-FR" dirty="0"/>
              <a:t> </a:t>
            </a:r>
          </a:p>
        </p:txBody>
      </p:sp>
      <p:sp>
        <p:nvSpPr>
          <p:cNvPr id="6" name="Espace réservé du pied de page 5"/>
          <p:cNvSpPr>
            <a:spLocks noGrp="1"/>
          </p:cNvSpPr>
          <p:nvPr>
            <p:ph type="ftr" sz="quarter" idx="11"/>
          </p:nvPr>
        </p:nvSpPr>
        <p:spPr/>
        <p:txBody>
          <a:bodyPr/>
          <a:lstStyle/>
          <a:p>
            <a:r>
              <a:rPr lang="fr-FR" smtClean="0"/>
              <a:t>Maya Leroy - AgroParisTech - 2018</a:t>
            </a:r>
            <a:endParaRPr lang="fr-FR"/>
          </a:p>
        </p:txBody>
      </p:sp>
    </p:spTree>
    <p:extLst>
      <p:ext uri="{BB962C8B-B14F-4D97-AF65-F5344CB8AC3E}">
        <p14:creationId xmlns:p14="http://schemas.microsoft.com/office/powerpoint/2010/main" xmlns="" val="18443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 y="-21167"/>
            <a:ext cx="9426222" cy="6929151"/>
          </a:xfrm>
          <a:prstGeom prst="rect">
            <a:avLst/>
          </a:prstGeom>
        </p:spPr>
      </p:pic>
      <p:sp>
        <p:nvSpPr>
          <p:cNvPr id="7" name="ZoneTexte 6"/>
          <p:cNvSpPr txBox="1"/>
          <p:nvPr/>
        </p:nvSpPr>
        <p:spPr>
          <a:xfrm>
            <a:off x="1" y="354083"/>
            <a:ext cx="9426222" cy="461665"/>
          </a:xfrm>
          <a:prstGeom prst="rect">
            <a:avLst/>
          </a:prstGeom>
          <a:noFill/>
        </p:spPr>
        <p:txBody>
          <a:bodyPr wrap="square" rtlCol="0">
            <a:spAutoFit/>
          </a:bodyPr>
          <a:lstStyle/>
          <a:p>
            <a:pPr algn="ctr"/>
            <a:r>
              <a:rPr lang="fr-FR" sz="2400" cap="small" dirty="0">
                <a:latin typeface="Iowan Old Style Black"/>
                <a:cs typeface="Iowan Old Style Black"/>
              </a:rPr>
              <a:t>M</a:t>
            </a:r>
            <a:r>
              <a:rPr lang="fr-FR" sz="2400" cap="small" dirty="0" smtClean="0">
                <a:latin typeface="Iowan Old Style Black"/>
                <a:cs typeface="Iowan Old Style Black"/>
              </a:rPr>
              <a:t>erci</a:t>
            </a:r>
            <a:r>
              <a:rPr lang="fr-FR" sz="2400" dirty="0" smtClean="0">
                <a:latin typeface="Iowan Old Style Black"/>
                <a:cs typeface="Iowan Old Style Black"/>
              </a:rPr>
              <a:t> </a:t>
            </a:r>
            <a:r>
              <a:rPr lang="fr-FR" sz="2400" cap="small" dirty="0" smtClean="0">
                <a:latin typeface="Iowan Old Style Black"/>
                <a:cs typeface="Iowan Old Style Black"/>
              </a:rPr>
              <a:t>pour votre attention</a:t>
            </a:r>
          </a:p>
        </p:txBody>
      </p:sp>
      <p:sp>
        <p:nvSpPr>
          <p:cNvPr id="4" name="Espace réservé du pied de page 3"/>
          <p:cNvSpPr>
            <a:spLocks noGrp="1"/>
          </p:cNvSpPr>
          <p:nvPr>
            <p:ph type="ftr" sz="quarter" idx="11"/>
          </p:nvPr>
        </p:nvSpPr>
        <p:spPr/>
        <p:txBody>
          <a:bodyPr/>
          <a:lstStyle/>
          <a:p>
            <a:r>
              <a:rPr lang="fr-FR" smtClean="0"/>
              <a:t>Maya Leroy - AgroParisTech - 2018</a:t>
            </a:r>
            <a:endParaRPr lang="fr-FR"/>
          </a:p>
        </p:txBody>
      </p:sp>
      <p:pic>
        <p:nvPicPr>
          <p:cNvPr id="5" name="Shape 115"/>
          <p:cNvPicPr preferRelativeResize="0"/>
          <p:nvPr/>
        </p:nvPicPr>
        <p:blipFill>
          <a:blip r:embed="rId3">
            <a:alphaModFix/>
          </a:blip>
          <a:stretch>
            <a:fillRect/>
          </a:stretch>
        </p:blipFill>
        <p:spPr>
          <a:xfrm>
            <a:off x="-124690" y="-103908"/>
            <a:ext cx="9642764" cy="6460258"/>
          </a:xfrm>
          <a:prstGeom prst="rect">
            <a:avLst/>
          </a:prstGeom>
          <a:noFill/>
          <a:ln>
            <a:noFill/>
          </a:ln>
        </p:spPr>
      </p:pic>
    </p:spTree>
    <p:extLst>
      <p:ext uri="{BB962C8B-B14F-4D97-AF65-F5344CB8AC3E}">
        <p14:creationId xmlns:p14="http://schemas.microsoft.com/office/powerpoint/2010/main" xmlns="" val="1384472076"/>
      </p:ext>
    </p:extLst>
  </p:cSld>
  <p:clrMapOvr>
    <a:masterClrMapping/>
  </p:clrMapOvr>
  <mc:AlternateContent xmlns:mc="http://schemas.openxmlformats.org/markup-compatibility/2006">
    <mc:Choice xmlns:p14="http://schemas.microsoft.com/office/powerpoint/2010/main" xmlns="" Requires="p14">
      <p:transition spd="slow" p14:dur="2000" advTm="3142"/>
    </mc:Choice>
    <mc:Fallback>
      <p:transition spd="slow" advTm="3142"/>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a:extLst>
              <a:ext uri="{28A0092B-C50C-407E-A947-70E740481C1C}">
                <a14:useLocalDpi xmlns:a14="http://schemas.microsoft.com/office/drawing/2010/main" xmlns="" val="0"/>
              </a:ext>
            </a:extLst>
          </a:blip>
          <a:srcRect r="48438"/>
          <a:stretch>
            <a:fillRect/>
          </a:stretch>
        </p:blipFill>
        <p:spPr bwMode="auto">
          <a:xfrm>
            <a:off x="0" y="815975"/>
            <a:ext cx="4714875" cy="5827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bwMode="auto">
          <a:xfrm>
            <a:off x="71438" y="6519863"/>
            <a:ext cx="595312" cy="338137"/>
          </a:xfrm>
          <a:prstGeom prst="rect">
            <a:avLst/>
          </a:prstGeom>
          <a:noFill/>
        </p:spPr>
        <p:txBody>
          <a:bodyPr wrap="none">
            <a:spAutoFit/>
          </a:bodyPr>
          <a:lstStyle/>
          <a:p>
            <a:pPr>
              <a:defRPr/>
            </a:pPr>
            <a:r>
              <a:rPr lang="fr-FR" sz="1600" b="1" dirty="0">
                <a:latin typeface="+mn-lt"/>
              </a:rPr>
              <a:t>1700</a:t>
            </a:r>
          </a:p>
        </p:txBody>
      </p:sp>
      <p:sp>
        <p:nvSpPr>
          <p:cNvPr id="8" name="TextBox 7"/>
          <p:cNvSpPr txBox="1"/>
          <p:nvPr/>
        </p:nvSpPr>
        <p:spPr bwMode="auto">
          <a:xfrm>
            <a:off x="4429125" y="6519863"/>
            <a:ext cx="595313" cy="338137"/>
          </a:xfrm>
          <a:prstGeom prst="rect">
            <a:avLst/>
          </a:prstGeom>
          <a:noFill/>
        </p:spPr>
        <p:txBody>
          <a:bodyPr wrap="none">
            <a:spAutoFit/>
          </a:bodyPr>
          <a:lstStyle/>
          <a:p>
            <a:pPr>
              <a:defRPr/>
            </a:pPr>
            <a:r>
              <a:rPr lang="fr-FR" sz="1600" b="1" dirty="0">
                <a:latin typeface="+mn-lt"/>
              </a:rPr>
              <a:t>1850</a:t>
            </a:r>
          </a:p>
        </p:txBody>
      </p:sp>
      <p:sp>
        <p:nvSpPr>
          <p:cNvPr id="11" name="TextBox 10"/>
          <p:cNvSpPr txBox="1"/>
          <p:nvPr/>
        </p:nvSpPr>
        <p:spPr bwMode="auto">
          <a:xfrm>
            <a:off x="857250" y="1928813"/>
            <a:ext cx="2200275" cy="584200"/>
          </a:xfrm>
          <a:prstGeom prst="rect">
            <a:avLst/>
          </a:prstGeom>
          <a:solidFill>
            <a:schemeClr val="bg1">
              <a:lumMod val="50000"/>
            </a:schemeClr>
          </a:solidFill>
        </p:spPr>
        <p:txBody>
          <a:bodyPr wrap="none">
            <a:spAutoFit/>
          </a:bodyPr>
          <a:lstStyle/>
          <a:p>
            <a:pPr algn="ctr">
              <a:defRPr/>
            </a:pPr>
            <a:r>
              <a:rPr lang="fr-FR" sz="1600" b="1" dirty="0">
                <a:solidFill>
                  <a:schemeClr val="bg1"/>
                </a:solidFill>
                <a:latin typeface="+mn-lt"/>
              </a:rPr>
              <a:t>Taux de déforestation :</a:t>
            </a:r>
          </a:p>
          <a:p>
            <a:pPr algn="ctr">
              <a:defRPr/>
            </a:pPr>
            <a:r>
              <a:rPr lang="fr-FR" sz="1600" b="1" dirty="0">
                <a:solidFill>
                  <a:schemeClr val="bg1"/>
                </a:solidFill>
                <a:latin typeface="+mn-lt"/>
              </a:rPr>
              <a:t> 1.94 millions ha/an</a:t>
            </a:r>
          </a:p>
        </p:txBody>
      </p:sp>
      <p:sp>
        <p:nvSpPr>
          <p:cNvPr id="9" name="TextBox 8"/>
          <p:cNvSpPr txBox="1"/>
          <p:nvPr/>
        </p:nvSpPr>
        <p:spPr>
          <a:xfrm>
            <a:off x="857250" y="2559050"/>
            <a:ext cx="3071813" cy="584200"/>
          </a:xfrm>
          <a:prstGeom prst="rect">
            <a:avLst/>
          </a:prstGeom>
          <a:solidFill>
            <a:schemeClr val="accent4">
              <a:lumMod val="10000"/>
              <a:lumOff val="90000"/>
            </a:schemeClr>
          </a:solidFill>
        </p:spPr>
        <p:txBody>
          <a:bodyPr>
            <a:spAutoFit/>
          </a:bodyPr>
          <a:lstStyle/>
          <a:p>
            <a:pPr>
              <a:buFont typeface="Arial" pitchFamily="34" charset="0"/>
              <a:buChar char="•"/>
              <a:defRPr/>
            </a:pPr>
            <a:r>
              <a:rPr lang="fr-FR" sz="1600" b="1" dirty="0">
                <a:solidFill>
                  <a:schemeClr val="accent4"/>
                </a:solidFill>
                <a:latin typeface="+mn-lt"/>
              </a:rPr>
              <a:t> Exploitation très limitée dans les tropiques</a:t>
            </a:r>
          </a:p>
        </p:txBody>
      </p:sp>
      <p:sp>
        <p:nvSpPr>
          <p:cNvPr id="10" name="ZoneTexte 4"/>
          <p:cNvSpPr txBox="1">
            <a:spLocks noChangeArrowheads="1"/>
          </p:cNvSpPr>
          <p:nvPr/>
        </p:nvSpPr>
        <p:spPr bwMode="auto">
          <a:xfrm>
            <a:off x="0" y="354012"/>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b="1" cap="small" dirty="0">
                <a:latin typeface="Calibri" charset="0"/>
              </a:rPr>
              <a:t>D</a:t>
            </a:r>
            <a:r>
              <a:rPr lang="fr-FR" b="1" cap="small" dirty="0" smtClean="0">
                <a:latin typeface="Calibri" charset="0"/>
              </a:rPr>
              <a:t>éforestation : situation jusqu’en 1990 (Rio: 1992)</a:t>
            </a:r>
            <a:endParaRPr lang="fr-FR" b="1" cap="small" dirty="0">
              <a:latin typeface="Calibri" charset="0"/>
            </a:endParaRPr>
          </a:p>
        </p:txBody>
      </p:sp>
      <p:sp>
        <p:nvSpPr>
          <p:cNvPr id="2" name="Espace réservé du pied de page 1"/>
          <p:cNvSpPr>
            <a:spLocks noGrp="1"/>
          </p:cNvSpPr>
          <p:nvPr>
            <p:ph type="ftr" sz="quarter" idx="11"/>
          </p:nvPr>
        </p:nvSpPr>
        <p:spPr/>
        <p:txBody>
          <a:bodyPr/>
          <a:lstStyle/>
          <a:p>
            <a:r>
              <a:rPr lang="fr-FR" smtClean="0"/>
              <a:t>Maya Leroy - AgroParisTech - 2018</a:t>
            </a:r>
            <a:endParaRPr lang="fr-FR"/>
          </a:p>
        </p:txBody>
      </p:sp>
    </p:spTree>
    <p:extLst>
      <p:ext uri="{BB962C8B-B14F-4D97-AF65-F5344CB8AC3E}">
        <p14:creationId xmlns:p14="http://schemas.microsoft.com/office/powerpoint/2010/main" xmlns="" val="4284893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6148"/>
                                        </p:tgtEl>
                                        <p:attrNameLst>
                                          <p:attrName>style.visibility</p:attrName>
                                        </p:attrNameLst>
                                      </p:cBhvr>
                                      <p:to>
                                        <p:strVal val="visible"/>
                                      </p:to>
                                    </p:set>
                                    <p:animEffect transition="in" filter="wipe(left)">
                                      <p:cBhvr>
                                        <p:cTn id="10" dur="2000"/>
                                        <p:tgtEl>
                                          <p:spTgt spid="614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20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2000"/>
                                        <p:tgtEl>
                                          <p:spTgt spid="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bwMode="auto">
          <a:xfrm>
            <a:off x="857250" y="1928813"/>
            <a:ext cx="3151188" cy="339725"/>
          </a:xfrm>
          <a:prstGeom prst="rect">
            <a:avLst/>
          </a:prstGeom>
          <a:solidFill>
            <a:schemeClr val="bg1">
              <a:lumMod val="50000"/>
            </a:schemeClr>
          </a:solidFill>
        </p:spPr>
        <p:txBody>
          <a:bodyPr wrap="none">
            <a:spAutoFit/>
          </a:bodyPr>
          <a:lstStyle/>
          <a:p>
            <a:pPr>
              <a:defRPr/>
            </a:pPr>
            <a:r>
              <a:rPr lang="fr-FR" sz="1600" b="1" dirty="0">
                <a:solidFill>
                  <a:schemeClr val="bg1"/>
                </a:solidFill>
                <a:latin typeface="+mn-lt"/>
              </a:rPr>
              <a:t>Taux de déforestation : 1.94 ha/an</a:t>
            </a:r>
          </a:p>
        </p:txBody>
      </p:sp>
      <p:pic>
        <p:nvPicPr>
          <p:cNvPr id="6147" name="Picture 4"/>
          <p:cNvPicPr>
            <a:picLocks noChangeAspect="1" noChangeArrowheads="1"/>
          </p:cNvPicPr>
          <p:nvPr/>
        </p:nvPicPr>
        <p:blipFill>
          <a:blip r:embed="rId2">
            <a:extLst>
              <a:ext uri="{28A0092B-C50C-407E-A947-70E740481C1C}">
                <a14:useLocalDpi xmlns:a14="http://schemas.microsoft.com/office/drawing/2010/main" xmlns="" val="0"/>
              </a:ext>
            </a:extLst>
          </a:blip>
          <a:srcRect r="48438"/>
          <a:stretch>
            <a:fillRect/>
          </a:stretch>
        </p:blipFill>
        <p:spPr bwMode="auto">
          <a:xfrm>
            <a:off x="0" y="815975"/>
            <a:ext cx="4714875" cy="5827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TextBox 20"/>
          <p:cNvSpPr txBox="1"/>
          <p:nvPr/>
        </p:nvSpPr>
        <p:spPr bwMode="auto">
          <a:xfrm>
            <a:off x="857250" y="1928813"/>
            <a:ext cx="2251075" cy="584200"/>
          </a:xfrm>
          <a:prstGeom prst="rect">
            <a:avLst/>
          </a:prstGeom>
          <a:solidFill>
            <a:schemeClr val="bg1">
              <a:lumMod val="50000"/>
            </a:schemeClr>
          </a:solidFill>
        </p:spPr>
        <p:txBody>
          <a:bodyPr wrap="none">
            <a:spAutoFit/>
          </a:bodyPr>
          <a:lstStyle/>
          <a:p>
            <a:pPr algn="ctr">
              <a:defRPr/>
            </a:pPr>
            <a:r>
              <a:rPr lang="fr-FR" sz="1600" b="1" dirty="0">
                <a:solidFill>
                  <a:schemeClr val="bg1"/>
                </a:solidFill>
                <a:latin typeface="+mn-lt"/>
              </a:rPr>
              <a:t>Taux de déforestation : </a:t>
            </a:r>
          </a:p>
          <a:p>
            <a:pPr algn="ctr">
              <a:defRPr/>
            </a:pPr>
            <a:r>
              <a:rPr lang="fr-FR" sz="1600" b="1" dirty="0">
                <a:solidFill>
                  <a:schemeClr val="bg1"/>
                </a:solidFill>
                <a:latin typeface="+mn-lt"/>
              </a:rPr>
              <a:t>1.94  millions ha/an</a:t>
            </a:r>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xmlns="" val="0"/>
              </a:ext>
            </a:extLst>
          </a:blip>
          <a:srcRect l="47655" r="25000"/>
          <a:stretch>
            <a:fillRect/>
          </a:stretch>
        </p:blipFill>
        <p:spPr bwMode="auto">
          <a:xfrm>
            <a:off x="4357688" y="815975"/>
            <a:ext cx="2500312" cy="5827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bwMode="auto">
          <a:xfrm>
            <a:off x="6500813" y="6519863"/>
            <a:ext cx="595312" cy="338137"/>
          </a:xfrm>
          <a:prstGeom prst="rect">
            <a:avLst/>
          </a:prstGeom>
          <a:noFill/>
        </p:spPr>
        <p:txBody>
          <a:bodyPr wrap="none">
            <a:spAutoFit/>
          </a:bodyPr>
          <a:lstStyle/>
          <a:p>
            <a:pPr>
              <a:defRPr/>
            </a:pPr>
            <a:r>
              <a:rPr lang="fr-FR" sz="1600" b="1" dirty="0">
                <a:latin typeface="+mn-lt"/>
              </a:rPr>
              <a:t>1920</a:t>
            </a:r>
          </a:p>
        </p:txBody>
      </p:sp>
      <p:sp>
        <p:nvSpPr>
          <p:cNvPr id="12" name="TextBox 11"/>
          <p:cNvSpPr txBox="1"/>
          <p:nvPr/>
        </p:nvSpPr>
        <p:spPr bwMode="auto">
          <a:xfrm>
            <a:off x="4349750" y="2786063"/>
            <a:ext cx="2251075" cy="584200"/>
          </a:xfrm>
          <a:prstGeom prst="rect">
            <a:avLst/>
          </a:prstGeom>
          <a:solidFill>
            <a:schemeClr val="bg1">
              <a:lumMod val="50000"/>
            </a:schemeClr>
          </a:solidFill>
        </p:spPr>
        <p:txBody>
          <a:bodyPr wrap="none">
            <a:spAutoFit/>
          </a:bodyPr>
          <a:lstStyle/>
          <a:p>
            <a:pPr algn="ctr">
              <a:defRPr/>
            </a:pPr>
            <a:r>
              <a:rPr lang="fr-FR" sz="1600" b="1" dirty="0">
                <a:solidFill>
                  <a:schemeClr val="bg1"/>
                </a:solidFill>
                <a:latin typeface="+mn-lt"/>
              </a:rPr>
              <a:t>Taux de déforestation : </a:t>
            </a:r>
          </a:p>
          <a:p>
            <a:pPr algn="ctr">
              <a:defRPr/>
            </a:pPr>
            <a:r>
              <a:rPr lang="fr-FR" sz="1600" b="1" dirty="0">
                <a:solidFill>
                  <a:schemeClr val="bg1"/>
                </a:solidFill>
                <a:latin typeface="+mn-lt"/>
              </a:rPr>
              <a:t>2.97  millions ha/an</a:t>
            </a:r>
          </a:p>
        </p:txBody>
      </p:sp>
      <p:sp>
        <p:nvSpPr>
          <p:cNvPr id="8" name="TextBox 7"/>
          <p:cNvSpPr txBox="1"/>
          <p:nvPr/>
        </p:nvSpPr>
        <p:spPr bwMode="auto">
          <a:xfrm>
            <a:off x="4429125" y="6519863"/>
            <a:ext cx="595313" cy="338137"/>
          </a:xfrm>
          <a:prstGeom prst="rect">
            <a:avLst/>
          </a:prstGeom>
          <a:noFill/>
        </p:spPr>
        <p:txBody>
          <a:bodyPr wrap="none">
            <a:spAutoFit/>
          </a:bodyPr>
          <a:lstStyle/>
          <a:p>
            <a:pPr>
              <a:defRPr/>
            </a:pPr>
            <a:r>
              <a:rPr lang="fr-FR" sz="1600" b="1" dirty="0">
                <a:latin typeface="+mn-lt"/>
              </a:rPr>
              <a:t>1850</a:t>
            </a:r>
          </a:p>
        </p:txBody>
      </p:sp>
      <p:sp>
        <p:nvSpPr>
          <p:cNvPr id="7" name="TextBox 6"/>
          <p:cNvSpPr txBox="1"/>
          <p:nvPr/>
        </p:nvSpPr>
        <p:spPr bwMode="auto">
          <a:xfrm>
            <a:off x="71438" y="6519863"/>
            <a:ext cx="595312" cy="338137"/>
          </a:xfrm>
          <a:prstGeom prst="rect">
            <a:avLst/>
          </a:prstGeom>
          <a:noFill/>
        </p:spPr>
        <p:txBody>
          <a:bodyPr wrap="none">
            <a:spAutoFit/>
          </a:bodyPr>
          <a:lstStyle/>
          <a:p>
            <a:pPr>
              <a:defRPr/>
            </a:pPr>
            <a:r>
              <a:rPr lang="fr-FR" sz="1600" b="1" dirty="0">
                <a:latin typeface="+mn-lt"/>
              </a:rPr>
              <a:t>1700</a:t>
            </a:r>
          </a:p>
        </p:txBody>
      </p:sp>
      <p:sp>
        <p:nvSpPr>
          <p:cNvPr id="25" name="TextBox 24"/>
          <p:cNvSpPr txBox="1"/>
          <p:nvPr/>
        </p:nvSpPr>
        <p:spPr>
          <a:xfrm>
            <a:off x="857250" y="2559050"/>
            <a:ext cx="3071813" cy="584200"/>
          </a:xfrm>
          <a:prstGeom prst="rect">
            <a:avLst/>
          </a:prstGeom>
          <a:solidFill>
            <a:schemeClr val="accent4">
              <a:lumMod val="10000"/>
              <a:lumOff val="90000"/>
            </a:schemeClr>
          </a:solidFill>
        </p:spPr>
        <p:txBody>
          <a:bodyPr>
            <a:spAutoFit/>
          </a:bodyPr>
          <a:lstStyle/>
          <a:p>
            <a:pPr>
              <a:buFont typeface="Arial" pitchFamily="34" charset="0"/>
              <a:buChar char="•"/>
              <a:defRPr/>
            </a:pPr>
            <a:r>
              <a:rPr lang="fr-FR" sz="1600" b="1" dirty="0">
                <a:solidFill>
                  <a:schemeClr val="accent4"/>
                </a:solidFill>
                <a:latin typeface="+mn-lt"/>
              </a:rPr>
              <a:t> Exploitation très limitée dans les tropiques</a:t>
            </a:r>
          </a:p>
        </p:txBody>
      </p:sp>
      <p:sp>
        <p:nvSpPr>
          <p:cNvPr id="26" name="TextBox 25"/>
          <p:cNvSpPr txBox="1"/>
          <p:nvPr/>
        </p:nvSpPr>
        <p:spPr>
          <a:xfrm>
            <a:off x="4357688" y="3416300"/>
            <a:ext cx="3071812" cy="584200"/>
          </a:xfrm>
          <a:prstGeom prst="rect">
            <a:avLst/>
          </a:prstGeom>
          <a:solidFill>
            <a:schemeClr val="accent4">
              <a:lumMod val="10000"/>
              <a:lumOff val="90000"/>
            </a:schemeClr>
          </a:solidFill>
        </p:spPr>
        <p:txBody>
          <a:bodyPr>
            <a:spAutoFit/>
          </a:bodyPr>
          <a:lstStyle/>
          <a:p>
            <a:pPr>
              <a:buFont typeface="Arial" pitchFamily="34" charset="0"/>
              <a:buChar char="•"/>
              <a:defRPr/>
            </a:pPr>
            <a:r>
              <a:rPr lang="fr-FR" sz="1600" b="1" dirty="0">
                <a:solidFill>
                  <a:schemeClr val="accent4"/>
                </a:solidFill>
                <a:latin typeface="+mn-lt"/>
              </a:rPr>
              <a:t> Exploitation industrielle</a:t>
            </a:r>
          </a:p>
          <a:p>
            <a:pPr>
              <a:buFont typeface="Arial" pitchFamily="34" charset="0"/>
              <a:buChar char="•"/>
              <a:defRPr/>
            </a:pPr>
            <a:r>
              <a:rPr lang="fr-FR" sz="1600" b="1" dirty="0">
                <a:solidFill>
                  <a:schemeClr val="accent4"/>
                </a:solidFill>
                <a:latin typeface="+mn-lt"/>
              </a:rPr>
              <a:t> Modèle managériaux coloniaux</a:t>
            </a:r>
          </a:p>
        </p:txBody>
      </p:sp>
      <p:sp>
        <p:nvSpPr>
          <p:cNvPr id="13" name="ZoneTexte 4"/>
          <p:cNvSpPr txBox="1">
            <a:spLocks noChangeArrowheads="1"/>
          </p:cNvSpPr>
          <p:nvPr/>
        </p:nvSpPr>
        <p:spPr bwMode="auto">
          <a:xfrm>
            <a:off x="0" y="354012"/>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b="1" cap="small" dirty="0" smtClean="0">
                <a:latin typeface="Calibri" charset="0"/>
              </a:rPr>
              <a:t>Déforestation : situation jusqu’en 1990 (Rio: 1992)</a:t>
            </a:r>
            <a:endParaRPr lang="fr-FR" b="1" cap="small" dirty="0">
              <a:latin typeface="Calibri" charset="0"/>
            </a:endParaRPr>
          </a:p>
        </p:txBody>
      </p:sp>
      <p:sp>
        <p:nvSpPr>
          <p:cNvPr id="2" name="Espace réservé du pied de page 1"/>
          <p:cNvSpPr>
            <a:spLocks noGrp="1"/>
          </p:cNvSpPr>
          <p:nvPr>
            <p:ph type="ftr" sz="quarter" idx="11"/>
          </p:nvPr>
        </p:nvSpPr>
        <p:spPr/>
        <p:txBody>
          <a:bodyPr/>
          <a:lstStyle/>
          <a:p>
            <a:r>
              <a:rPr lang="fr-FR" smtClean="0"/>
              <a:t>Maya Leroy - AgroParisTech - 2018</a:t>
            </a:r>
            <a:endParaRPr lang="fr-FR"/>
          </a:p>
        </p:txBody>
      </p:sp>
    </p:spTree>
    <p:extLst>
      <p:ext uri="{BB962C8B-B14F-4D97-AF65-F5344CB8AC3E}">
        <p14:creationId xmlns:p14="http://schemas.microsoft.com/office/powerpoint/2010/main" xmlns="" val="2692119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0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wipe(left)">
                                      <p:cBhvr>
                                        <p:cTn id="10" dur="2000"/>
                                        <p:tgtEl>
                                          <p:spTgt spid="717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20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a:extLst>
              <a:ext uri="{28A0092B-C50C-407E-A947-70E740481C1C}">
                <a14:useLocalDpi xmlns:a14="http://schemas.microsoft.com/office/drawing/2010/main" xmlns="" val="0"/>
              </a:ext>
            </a:extLst>
          </a:blip>
          <a:srcRect l="73438"/>
          <a:stretch>
            <a:fillRect/>
          </a:stretch>
        </p:blipFill>
        <p:spPr bwMode="auto">
          <a:xfrm>
            <a:off x="6715125" y="815975"/>
            <a:ext cx="2428875" cy="5827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bwMode="auto">
          <a:xfrm>
            <a:off x="7786688" y="6519863"/>
            <a:ext cx="595312" cy="338137"/>
          </a:xfrm>
          <a:prstGeom prst="rect">
            <a:avLst/>
          </a:prstGeom>
          <a:noFill/>
        </p:spPr>
        <p:txBody>
          <a:bodyPr wrap="none">
            <a:spAutoFit/>
          </a:bodyPr>
          <a:lstStyle/>
          <a:p>
            <a:pPr>
              <a:defRPr/>
            </a:pPr>
            <a:r>
              <a:rPr lang="fr-FR" sz="1600" b="1" dirty="0">
                <a:latin typeface="+mn-lt"/>
              </a:rPr>
              <a:t>1980</a:t>
            </a:r>
          </a:p>
        </p:txBody>
      </p:sp>
      <p:grpSp>
        <p:nvGrpSpPr>
          <p:cNvPr id="7172" name="Group 29"/>
          <p:cNvGrpSpPr>
            <a:grpSpLocks/>
          </p:cNvGrpSpPr>
          <p:nvPr/>
        </p:nvGrpSpPr>
        <p:grpSpPr bwMode="auto">
          <a:xfrm>
            <a:off x="0" y="815975"/>
            <a:ext cx="7096125" cy="6042025"/>
            <a:chOff x="0" y="815975"/>
            <a:chExt cx="7096144" cy="6042025"/>
          </a:xfrm>
        </p:grpSpPr>
        <p:pic>
          <p:nvPicPr>
            <p:cNvPr id="7179" name="Picture 4"/>
            <p:cNvPicPr>
              <a:picLocks noChangeAspect="1" noChangeArrowheads="1"/>
            </p:cNvPicPr>
            <p:nvPr/>
          </p:nvPicPr>
          <p:blipFill>
            <a:blip r:embed="rId3">
              <a:extLst>
                <a:ext uri="{28A0092B-C50C-407E-A947-70E740481C1C}">
                  <a14:useLocalDpi xmlns:a14="http://schemas.microsoft.com/office/drawing/2010/main" xmlns="" val="0"/>
                </a:ext>
              </a:extLst>
            </a:blip>
            <a:srcRect r="48438"/>
            <a:stretch>
              <a:fillRect/>
            </a:stretch>
          </p:blipFill>
          <p:spPr bwMode="auto">
            <a:xfrm>
              <a:off x="0" y="815975"/>
              <a:ext cx="4715138" cy="5827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TextBox 31"/>
            <p:cNvSpPr txBox="1"/>
            <p:nvPr/>
          </p:nvSpPr>
          <p:spPr bwMode="auto">
            <a:xfrm>
              <a:off x="857252" y="1928813"/>
              <a:ext cx="2251081" cy="584200"/>
            </a:xfrm>
            <a:prstGeom prst="rect">
              <a:avLst/>
            </a:prstGeom>
            <a:solidFill>
              <a:schemeClr val="bg1">
                <a:lumMod val="50000"/>
              </a:schemeClr>
            </a:solidFill>
          </p:spPr>
          <p:txBody>
            <a:bodyPr wrap="none">
              <a:spAutoFit/>
            </a:bodyPr>
            <a:lstStyle/>
            <a:p>
              <a:pPr algn="ctr">
                <a:defRPr/>
              </a:pPr>
              <a:r>
                <a:rPr lang="fr-FR" sz="1600" b="1" dirty="0">
                  <a:solidFill>
                    <a:schemeClr val="bg1"/>
                  </a:solidFill>
                  <a:latin typeface="+mn-lt"/>
                </a:rPr>
                <a:t>Taux de déforestation : </a:t>
              </a:r>
            </a:p>
            <a:p>
              <a:pPr algn="ctr">
                <a:defRPr/>
              </a:pPr>
              <a:r>
                <a:rPr lang="fr-FR" sz="1600" b="1" dirty="0">
                  <a:solidFill>
                    <a:schemeClr val="bg1"/>
                  </a:solidFill>
                  <a:latin typeface="+mn-lt"/>
                </a:rPr>
                <a:t>1.94  millions ha/an</a:t>
              </a:r>
            </a:p>
          </p:txBody>
        </p:sp>
        <p:grpSp>
          <p:nvGrpSpPr>
            <p:cNvPr id="7181" name="Group 22"/>
            <p:cNvGrpSpPr>
              <a:grpSpLocks/>
            </p:cNvGrpSpPr>
            <p:nvPr/>
          </p:nvGrpSpPr>
          <p:grpSpPr bwMode="auto">
            <a:xfrm>
              <a:off x="4349762" y="815975"/>
              <a:ext cx="2746382" cy="6042025"/>
              <a:chOff x="4349762" y="815975"/>
              <a:chExt cx="2746382" cy="6042025"/>
            </a:xfrm>
          </p:grpSpPr>
          <p:pic>
            <p:nvPicPr>
              <p:cNvPr id="7184" name="Picture 4"/>
              <p:cNvPicPr>
                <a:picLocks noChangeAspect="1" noChangeArrowheads="1"/>
              </p:cNvPicPr>
              <p:nvPr/>
            </p:nvPicPr>
            <p:blipFill>
              <a:blip r:embed="rId3">
                <a:extLst>
                  <a:ext uri="{28A0092B-C50C-407E-A947-70E740481C1C}">
                    <a14:useLocalDpi xmlns:a14="http://schemas.microsoft.com/office/drawing/2010/main" xmlns="" val="0"/>
                  </a:ext>
                </a:extLst>
              </a:blip>
              <a:srcRect l="47655" r="25000"/>
              <a:stretch>
                <a:fillRect/>
              </a:stretch>
            </p:blipFill>
            <p:spPr bwMode="auto">
              <a:xfrm>
                <a:off x="4357686" y="815975"/>
                <a:ext cx="2500585" cy="5827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 name="TextBox 36"/>
              <p:cNvSpPr txBox="1"/>
              <p:nvPr/>
            </p:nvSpPr>
            <p:spPr bwMode="auto">
              <a:xfrm>
                <a:off x="6500830" y="6519863"/>
                <a:ext cx="595314" cy="338137"/>
              </a:xfrm>
              <a:prstGeom prst="rect">
                <a:avLst/>
              </a:prstGeom>
              <a:noFill/>
            </p:spPr>
            <p:txBody>
              <a:bodyPr wrap="none">
                <a:spAutoFit/>
              </a:bodyPr>
              <a:lstStyle/>
              <a:p>
                <a:pPr>
                  <a:defRPr/>
                </a:pPr>
                <a:r>
                  <a:rPr lang="fr-FR" sz="1600" b="1" dirty="0">
                    <a:latin typeface="+mn-lt"/>
                  </a:rPr>
                  <a:t>1920</a:t>
                </a:r>
              </a:p>
            </p:txBody>
          </p:sp>
          <p:sp>
            <p:nvSpPr>
              <p:cNvPr id="38" name="TextBox 37"/>
              <p:cNvSpPr txBox="1"/>
              <p:nvPr/>
            </p:nvSpPr>
            <p:spPr bwMode="auto">
              <a:xfrm>
                <a:off x="4349762" y="2786063"/>
                <a:ext cx="2251081" cy="584200"/>
              </a:xfrm>
              <a:prstGeom prst="rect">
                <a:avLst/>
              </a:prstGeom>
              <a:solidFill>
                <a:schemeClr val="bg1">
                  <a:lumMod val="50000"/>
                </a:schemeClr>
              </a:solidFill>
            </p:spPr>
            <p:txBody>
              <a:bodyPr wrap="none">
                <a:spAutoFit/>
              </a:bodyPr>
              <a:lstStyle/>
              <a:p>
                <a:pPr algn="ctr">
                  <a:defRPr/>
                </a:pPr>
                <a:r>
                  <a:rPr lang="fr-FR" sz="1600" b="1" dirty="0">
                    <a:solidFill>
                      <a:schemeClr val="bg1"/>
                    </a:solidFill>
                    <a:latin typeface="+mn-lt"/>
                  </a:rPr>
                  <a:t>Taux de déforestation : </a:t>
                </a:r>
              </a:p>
              <a:p>
                <a:pPr algn="ctr">
                  <a:defRPr/>
                </a:pPr>
                <a:r>
                  <a:rPr lang="fr-FR" sz="1600" b="1" dirty="0">
                    <a:solidFill>
                      <a:schemeClr val="bg1"/>
                    </a:solidFill>
                    <a:latin typeface="+mn-lt"/>
                  </a:rPr>
                  <a:t>2.97  millions ha/an</a:t>
                </a:r>
              </a:p>
            </p:txBody>
          </p:sp>
        </p:grpSp>
        <p:sp>
          <p:nvSpPr>
            <p:cNvPr id="34" name="TextBox 33"/>
            <p:cNvSpPr txBox="1"/>
            <p:nvPr/>
          </p:nvSpPr>
          <p:spPr bwMode="auto">
            <a:xfrm>
              <a:off x="4429137" y="6519863"/>
              <a:ext cx="595315" cy="338137"/>
            </a:xfrm>
            <a:prstGeom prst="rect">
              <a:avLst/>
            </a:prstGeom>
            <a:noFill/>
          </p:spPr>
          <p:txBody>
            <a:bodyPr wrap="none">
              <a:spAutoFit/>
            </a:bodyPr>
            <a:lstStyle/>
            <a:p>
              <a:pPr>
                <a:defRPr/>
              </a:pPr>
              <a:r>
                <a:rPr lang="fr-FR" sz="1600" b="1" dirty="0">
                  <a:latin typeface="+mn-lt"/>
                </a:rPr>
                <a:t>1850</a:t>
              </a:r>
            </a:p>
          </p:txBody>
        </p:sp>
        <p:sp>
          <p:nvSpPr>
            <p:cNvPr id="35" name="TextBox 34"/>
            <p:cNvSpPr txBox="1"/>
            <p:nvPr/>
          </p:nvSpPr>
          <p:spPr bwMode="auto">
            <a:xfrm>
              <a:off x="71438" y="6519863"/>
              <a:ext cx="595314" cy="338137"/>
            </a:xfrm>
            <a:prstGeom prst="rect">
              <a:avLst/>
            </a:prstGeom>
            <a:noFill/>
          </p:spPr>
          <p:txBody>
            <a:bodyPr wrap="none">
              <a:spAutoFit/>
            </a:bodyPr>
            <a:lstStyle/>
            <a:p>
              <a:pPr>
                <a:defRPr/>
              </a:pPr>
              <a:r>
                <a:rPr lang="fr-FR" sz="1600" b="1" dirty="0">
                  <a:latin typeface="+mn-lt"/>
                </a:rPr>
                <a:t>1700</a:t>
              </a:r>
            </a:p>
          </p:txBody>
        </p:sp>
      </p:grpSp>
      <p:sp>
        <p:nvSpPr>
          <p:cNvPr id="13" name="TextBox 12"/>
          <p:cNvSpPr txBox="1"/>
          <p:nvPr/>
        </p:nvSpPr>
        <p:spPr bwMode="auto">
          <a:xfrm>
            <a:off x="6572250" y="4429125"/>
            <a:ext cx="2389188" cy="584200"/>
          </a:xfrm>
          <a:prstGeom prst="rect">
            <a:avLst/>
          </a:prstGeom>
          <a:solidFill>
            <a:schemeClr val="bg1">
              <a:lumMod val="50000"/>
            </a:schemeClr>
          </a:solidFill>
        </p:spPr>
        <p:txBody>
          <a:bodyPr wrap="none">
            <a:spAutoFit/>
          </a:bodyPr>
          <a:lstStyle/>
          <a:p>
            <a:pPr algn="ctr">
              <a:defRPr/>
            </a:pPr>
            <a:r>
              <a:rPr lang="fr-FR" sz="1600" b="1" dirty="0">
                <a:solidFill>
                  <a:schemeClr val="bg1"/>
                </a:solidFill>
                <a:latin typeface="+mn-lt"/>
              </a:rPr>
              <a:t>Taux de déforestation : </a:t>
            </a:r>
          </a:p>
          <a:p>
            <a:pPr algn="ctr">
              <a:defRPr/>
            </a:pPr>
            <a:r>
              <a:rPr lang="fr-FR" sz="1600" b="1" dirty="0">
                <a:solidFill>
                  <a:schemeClr val="bg1"/>
                </a:solidFill>
                <a:latin typeface="+mn-lt"/>
              </a:rPr>
              <a:t>11.5 – 15.4 millions ha/an</a:t>
            </a:r>
          </a:p>
        </p:txBody>
      </p:sp>
      <p:sp>
        <p:nvSpPr>
          <p:cNvPr id="40" name="TextBox 39"/>
          <p:cNvSpPr txBox="1"/>
          <p:nvPr/>
        </p:nvSpPr>
        <p:spPr>
          <a:xfrm>
            <a:off x="857250" y="2559050"/>
            <a:ext cx="3071813" cy="584200"/>
          </a:xfrm>
          <a:prstGeom prst="rect">
            <a:avLst/>
          </a:prstGeom>
          <a:solidFill>
            <a:schemeClr val="accent4">
              <a:lumMod val="10000"/>
              <a:lumOff val="90000"/>
            </a:schemeClr>
          </a:solidFill>
        </p:spPr>
        <p:txBody>
          <a:bodyPr>
            <a:spAutoFit/>
          </a:bodyPr>
          <a:lstStyle/>
          <a:p>
            <a:pPr>
              <a:buFont typeface="Arial" pitchFamily="34" charset="0"/>
              <a:buChar char="•"/>
              <a:defRPr/>
            </a:pPr>
            <a:r>
              <a:rPr lang="fr-FR" sz="1600" b="1" dirty="0">
                <a:solidFill>
                  <a:schemeClr val="accent4"/>
                </a:solidFill>
                <a:latin typeface="+mn-lt"/>
              </a:rPr>
              <a:t> Exploitation très limitée dans les tropiques</a:t>
            </a:r>
          </a:p>
        </p:txBody>
      </p:sp>
      <p:sp>
        <p:nvSpPr>
          <p:cNvPr id="41" name="TextBox 40"/>
          <p:cNvSpPr txBox="1"/>
          <p:nvPr/>
        </p:nvSpPr>
        <p:spPr>
          <a:xfrm>
            <a:off x="4357688" y="3416300"/>
            <a:ext cx="3071812" cy="584200"/>
          </a:xfrm>
          <a:prstGeom prst="rect">
            <a:avLst/>
          </a:prstGeom>
          <a:solidFill>
            <a:schemeClr val="accent4">
              <a:lumMod val="10000"/>
              <a:lumOff val="90000"/>
            </a:schemeClr>
          </a:solidFill>
        </p:spPr>
        <p:txBody>
          <a:bodyPr>
            <a:spAutoFit/>
          </a:bodyPr>
          <a:lstStyle/>
          <a:p>
            <a:pPr>
              <a:buFont typeface="Arial" pitchFamily="34" charset="0"/>
              <a:buChar char="•"/>
              <a:defRPr/>
            </a:pPr>
            <a:r>
              <a:rPr lang="fr-FR" sz="1600" b="1" dirty="0">
                <a:solidFill>
                  <a:schemeClr val="accent4"/>
                </a:solidFill>
                <a:latin typeface="+mn-lt"/>
              </a:rPr>
              <a:t> Exploitation industrielle</a:t>
            </a:r>
          </a:p>
          <a:p>
            <a:pPr>
              <a:buFont typeface="Arial" pitchFamily="34" charset="0"/>
              <a:buChar char="•"/>
              <a:defRPr/>
            </a:pPr>
            <a:r>
              <a:rPr lang="fr-FR" sz="1600" b="1" dirty="0">
                <a:solidFill>
                  <a:schemeClr val="accent4"/>
                </a:solidFill>
                <a:latin typeface="+mn-lt"/>
              </a:rPr>
              <a:t> Modèle managériaux coloniaux</a:t>
            </a:r>
          </a:p>
        </p:txBody>
      </p:sp>
      <p:sp>
        <p:nvSpPr>
          <p:cNvPr id="42" name="TextBox 41"/>
          <p:cNvSpPr txBox="1"/>
          <p:nvPr/>
        </p:nvSpPr>
        <p:spPr>
          <a:xfrm>
            <a:off x="6072188" y="5143500"/>
            <a:ext cx="3071812" cy="1077913"/>
          </a:xfrm>
          <a:prstGeom prst="rect">
            <a:avLst/>
          </a:prstGeom>
          <a:solidFill>
            <a:schemeClr val="accent4">
              <a:lumMod val="10000"/>
              <a:lumOff val="90000"/>
            </a:schemeClr>
          </a:solidFill>
        </p:spPr>
        <p:txBody>
          <a:bodyPr>
            <a:spAutoFit/>
          </a:bodyPr>
          <a:lstStyle/>
          <a:p>
            <a:pPr>
              <a:buFont typeface="Arial" pitchFamily="34" charset="0"/>
              <a:buChar char="•"/>
              <a:defRPr/>
            </a:pPr>
            <a:r>
              <a:rPr lang="fr-FR" sz="1600" b="1" dirty="0">
                <a:solidFill>
                  <a:schemeClr val="accent4"/>
                </a:solidFill>
                <a:latin typeface="+mn-lt"/>
              </a:rPr>
              <a:t> Indépendances</a:t>
            </a:r>
          </a:p>
          <a:p>
            <a:pPr>
              <a:buFont typeface="Arial" pitchFamily="34" charset="0"/>
              <a:buChar char="•"/>
              <a:defRPr/>
            </a:pPr>
            <a:r>
              <a:rPr lang="fr-FR" sz="1600" b="1" dirty="0">
                <a:solidFill>
                  <a:schemeClr val="accent4"/>
                </a:solidFill>
                <a:latin typeface="+mn-lt"/>
              </a:rPr>
              <a:t> Développement de l’agriculture</a:t>
            </a:r>
          </a:p>
          <a:p>
            <a:pPr>
              <a:buFont typeface="Arial" pitchFamily="34" charset="0"/>
              <a:buChar char="•"/>
              <a:defRPr/>
            </a:pPr>
            <a:r>
              <a:rPr lang="fr-FR" sz="1600" b="1" dirty="0">
                <a:solidFill>
                  <a:schemeClr val="accent4"/>
                </a:solidFill>
                <a:latin typeface="+mn-lt"/>
              </a:rPr>
              <a:t> Sylviculture tropicale</a:t>
            </a:r>
          </a:p>
          <a:p>
            <a:pPr>
              <a:buFont typeface="Arial" pitchFamily="34" charset="0"/>
              <a:buChar char="•"/>
              <a:defRPr/>
            </a:pPr>
            <a:r>
              <a:rPr lang="fr-FR" sz="1600" b="1" dirty="0">
                <a:solidFill>
                  <a:schemeClr val="accent4"/>
                </a:solidFill>
                <a:latin typeface="+mn-lt"/>
              </a:rPr>
              <a:t> Concept de rendement soutenu</a:t>
            </a:r>
          </a:p>
        </p:txBody>
      </p:sp>
      <p:sp>
        <p:nvSpPr>
          <p:cNvPr id="18" name="TextBox 17"/>
          <p:cNvSpPr txBox="1"/>
          <p:nvPr/>
        </p:nvSpPr>
        <p:spPr bwMode="auto">
          <a:xfrm>
            <a:off x="8501063" y="6519863"/>
            <a:ext cx="595312" cy="338137"/>
          </a:xfrm>
          <a:prstGeom prst="rect">
            <a:avLst/>
          </a:prstGeom>
          <a:noFill/>
        </p:spPr>
        <p:txBody>
          <a:bodyPr wrap="none">
            <a:spAutoFit/>
          </a:bodyPr>
          <a:lstStyle/>
          <a:p>
            <a:pPr>
              <a:defRPr/>
            </a:pPr>
            <a:r>
              <a:rPr lang="fr-FR" sz="1600" b="1" dirty="0">
                <a:latin typeface="+mn-lt"/>
              </a:rPr>
              <a:t>1990</a:t>
            </a:r>
          </a:p>
        </p:txBody>
      </p:sp>
      <p:sp>
        <p:nvSpPr>
          <p:cNvPr id="19" name="ZoneTexte 4"/>
          <p:cNvSpPr txBox="1">
            <a:spLocks noChangeArrowheads="1"/>
          </p:cNvSpPr>
          <p:nvPr/>
        </p:nvSpPr>
        <p:spPr bwMode="auto">
          <a:xfrm>
            <a:off x="0" y="354012"/>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b="1" cap="small" dirty="0" smtClean="0">
                <a:latin typeface="Calibri" charset="0"/>
              </a:rPr>
              <a:t>Déforestation : situation jusqu’en 1990 (Rio: 1992)</a:t>
            </a:r>
            <a:endParaRPr lang="fr-FR" b="1" cap="small" dirty="0">
              <a:latin typeface="Calibri" charset="0"/>
            </a:endParaRPr>
          </a:p>
        </p:txBody>
      </p:sp>
      <p:sp>
        <p:nvSpPr>
          <p:cNvPr id="2" name="Espace réservé du pied de page 1"/>
          <p:cNvSpPr>
            <a:spLocks noGrp="1"/>
          </p:cNvSpPr>
          <p:nvPr>
            <p:ph type="ftr" sz="quarter" idx="11"/>
          </p:nvPr>
        </p:nvSpPr>
        <p:spPr/>
        <p:txBody>
          <a:bodyPr/>
          <a:lstStyle/>
          <a:p>
            <a:r>
              <a:rPr lang="fr-FR" smtClean="0"/>
              <a:t>Maya Leroy - AgroParisTech - 2018</a:t>
            </a:r>
            <a:endParaRPr lang="fr-FR"/>
          </a:p>
        </p:txBody>
      </p:sp>
    </p:spTree>
    <p:extLst>
      <p:ext uri="{BB962C8B-B14F-4D97-AF65-F5344CB8AC3E}">
        <p14:creationId xmlns:p14="http://schemas.microsoft.com/office/powerpoint/2010/main" xmlns="" val="15240863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wipe(left)">
                                      <p:cBhvr>
                                        <p:cTn id="7" dur="2000"/>
                                        <p:tgtEl>
                                          <p:spTgt spid="819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20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20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left)">
                                      <p:cBhvr>
                                        <p:cTn id="16" dur="2000"/>
                                        <p:tgtEl>
                                          <p:spTgt spid="4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42"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4"/>
          <p:cNvSpPr txBox="1">
            <a:spLocks noChangeArrowheads="1"/>
          </p:cNvSpPr>
          <p:nvPr/>
        </p:nvSpPr>
        <p:spPr bwMode="auto">
          <a:xfrm>
            <a:off x="0" y="117477"/>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b="1" cap="small" dirty="0" smtClean="0">
                <a:latin typeface="Calibri" charset="0"/>
              </a:rPr>
              <a:t>Contexte après rio: La Gestion Durable des Forêts (GDF)</a:t>
            </a:r>
            <a:r>
              <a:rPr lang="fr-FR" cap="small" dirty="0" smtClean="0">
                <a:latin typeface="Calibri" charset="0"/>
              </a:rPr>
              <a:t> </a:t>
            </a:r>
          </a:p>
        </p:txBody>
      </p:sp>
      <p:cxnSp>
        <p:nvCxnSpPr>
          <p:cNvPr id="3" name="Connecteur droit 2"/>
          <p:cNvCxnSpPr/>
          <p:nvPr/>
        </p:nvCxnSpPr>
        <p:spPr>
          <a:xfrm>
            <a:off x="0" y="692150"/>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 name="ZoneTexte 3"/>
          <p:cNvSpPr txBox="1">
            <a:spLocks noChangeArrowheads="1"/>
          </p:cNvSpPr>
          <p:nvPr/>
        </p:nvSpPr>
        <p:spPr bwMode="auto">
          <a:xfrm>
            <a:off x="613065" y="1181731"/>
            <a:ext cx="8032172" cy="5663089"/>
          </a:xfrm>
          <a:prstGeom prst="rect">
            <a:avLst/>
          </a:prstGeom>
          <a:solidFill>
            <a:schemeClr val="bg1">
              <a:alpha val="50000"/>
            </a:schemeClr>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b="1" dirty="0" smtClean="0">
                <a:solidFill>
                  <a:srgbClr val="010101"/>
                </a:solidFill>
                <a:latin typeface="Calibri" charset="0"/>
                <a:sym typeface="Wingdings" charset="0"/>
              </a:rPr>
              <a:t> </a:t>
            </a:r>
            <a:endParaRPr lang="fr-FR" sz="1800" dirty="0" smtClean="0">
              <a:latin typeface="Calibri" charset="0"/>
              <a:sym typeface="Wingdings"/>
            </a:endParaRPr>
          </a:p>
          <a:p>
            <a:pPr marL="285750" indent="-285750" eaLnBrk="1" hangingPunct="1">
              <a:buFont typeface="Wingdings" charset="2"/>
              <a:buChar char="v"/>
            </a:pPr>
            <a:r>
              <a:rPr lang="fr-FR" sz="1800" dirty="0" smtClean="0">
                <a:latin typeface="Calibri" charset="0"/>
                <a:sym typeface="Wingdings"/>
              </a:rPr>
              <a:t>Le déforestation reste alarmante</a:t>
            </a:r>
            <a:r>
              <a:rPr lang="fr-FR" sz="1800" dirty="0">
                <a:latin typeface="Calibri" charset="0"/>
                <a:sym typeface="Wingdings"/>
              </a:rPr>
              <a:t>  </a:t>
            </a:r>
            <a:r>
              <a:rPr lang="fr-FR" sz="1800" dirty="0" smtClean="0">
                <a:latin typeface="Calibri" charset="0"/>
                <a:sym typeface="Wingdings"/>
              </a:rPr>
              <a:t>(2014 : 18 millions ha, 2016</a:t>
            </a:r>
            <a:r>
              <a:rPr lang="fr-FR" sz="1800" dirty="0">
                <a:latin typeface="Calibri" charset="0"/>
                <a:sym typeface="Wingdings"/>
              </a:rPr>
              <a:t>:</a:t>
            </a:r>
            <a:r>
              <a:rPr lang="fr-FR" sz="1800" dirty="0" smtClean="0">
                <a:latin typeface="Calibri" charset="0"/>
                <a:sym typeface="Wingdings"/>
              </a:rPr>
              <a:t> </a:t>
            </a:r>
            <a:r>
              <a:rPr lang="fr-FR" sz="1800" dirty="0">
                <a:latin typeface="Calibri" charset="0"/>
                <a:sym typeface="Wingdings"/>
              </a:rPr>
              <a:t>29,7 </a:t>
            </a:r>
            <a:r>
              <a:rPr lang="fr-FR" sz="1800" dirty="0" smtClean="0">
                <a:latin typeface="Calibri" charset="0"/>
                <a:sym typeface="Wingdings"/>
              </a:rPr>
              <a:t>millions ha). Données plus optimistes: la déforestation nette (Chine, USA,…) si répond au Changement climatique problème vis-à-vis de la </a:t>
            </a:r>
            <a:r>
              <a:rPr lang="fr-FR" sz="1800" b="1" dirty="0" smtClean="0">
                <a:latin typeface="Calibri" charset="0"/>
                <a:sym typeface="Wingdings"/>
              </a:rPr>
              <a:t>Biodiversité</a:t>
            </a:r>
            <a:r>
              <a:rPr lang="fr-FR" sz="1800" dirty="0" smtClean="0">
                <a:latin typeface="Calibri" charset="0"/>
                <a:sym typeface="Wingdings"/>
              </a:rPr>
              <a:t>.</a:t>
            </a:r>
          </a:p>
          <a:p>
            <a:pPr eaLnBrk="1" hangingPunct="1"/>
            <a:endParaRPr lang="fr-FR" sz="1800" dirty="0" smtClean="0">
              <a:latin typeface="Calibri" charset="0"/>
              <a:sym typeface="Wingdings"/>
            </a:endParaRPr>
          </a:p>
          <a:p>
            <a:pPr marL="285750" indent="-285750" eaLnBrk="1" hangingPunct="1">
              <a:buFont typeface="Wingdings" charset="2"/>
              <a:buChar char="v"/>
            </a:pPr>
            <a:r>
              <a:rPr lang="fr-FR" sz="1800" dirty="0">
                <a:latin typeface="Calibri" charset="0"/>
                <a:sym typeface="Wingdings"/>
              </a:rPr>
              <a:t> </a:t>
            </a:r>
            <a:r>
              <a:rPr lang="fr-FR" sz="1800" dirty="0" smtClean="0">
                <a:latin typeface="Calibri" charset="0"/>
                <a:sym typeface="Wingdings"/>
              </a:rPr>
              <a:t>La dégradation des forêts s’avère aussi un problème  majeur (en 2005, MEA estimait 800 </a:t>
            </a:r>
            <a:r>
              <a:rPr lang="fr-FR" sz="1800" dirty="0" err="1" smtClean="0">
                <a:latin typeface="Calibri" charset="0"/>
                <a:sym typeface="Wingdings"/>
              </a:rPr>
              <a:t>Mha</a:t>
            </a:r>
            <a:r>
              <a:rPr lang="fr-FR" sz="1800" dirty="0" smtClean="0">
                <a:latin typeface="Calibri" charset="0"/>
                <a:sym typeface="Wingdings"/>
              </a:rPr>
              <a:t> de forêts tropicales dégradées, aujourd’hui phénomène majeur  </a:t>
            </a:r>
            <a:r>
              <a:rPr lang="fr-FR" sz="1800" dirty="0" err="1" smtClean="0">
                <a:latin typeface="Calibri" charset="0"/>
                <a:sym typeface="Wingdings"/>
              </a:rPr>
              <a:t>Baccini</a:t>
            </a:r>
            <a:r>
              <a:rPr lang="fr-FR" sz="1800" dirty="0" smtClean="0">
                <a:latin typeface="Calibri" charset="0"/>
                <a:sym typeface="Wingdings"/>
              </a:rPr>
              <a:t> </a:t>
            </a:r>
            <a:r>
              <a:rPr lang="fr-FR" sz="1800" i="1" dirty="0" smtClean="0">
                <a:latin typeface="Calibri" charset="0"/>
                <a:sym typeface="Wingdings"/>
              </a:rPr>
              <a:t>et al</a:t>
            </a:r>
            <a:r>
              <a:rPr lang="fr-FR" sz="1800" dirty="0" smtClean="0">
                <a:latin typeface="Calibri" charset="0"/>
                <a:sym typeface="Wingdings"/>
              </a:rPr>
              <a:t>. 2017) =&gt; effet sur Biodiversité et GES.</a:t>
            </a:r>
          </a:p>
          <a:p>
            <a:pPr eaLnBrk="1" hangingPunct="1"/>
            <a:endParaRPr lang="fr-FR" sz="1800" dirty="0" smtClean="0">
              <a:latin typeface="Calibri" charset="0"/>
              <a:sym typeface="Wingdings"/>
            </a:endParaRPr>
          </a:p>
          <a:p>
            <a:pPr marL="285750" indent="-285750" eaLnBrk="1" hangingPunct="1">
              <a:buFont typeface="Wingdings" charset="2"/>
              <a:buChar char="v"/>
            </a:pPr>
            <a:r>
              <a:rPr lang="fr-FR" sz="1800" dirty="0" smtClean="0">
                <a:latin typeface="Calibri" charset="0"/>
                <a:sym typeface="Wingdings"/>
              </a:rPr>
              <a:t>Essentiellement due à la </a:t>
            </a:r>
            <a:r>
              <a:rPr lang="fr-FR" sz="1800" b="1" dirty="0" smtClean="0">
                <a:latin typeface="Calibri" charset="0"/>
                <a:sym typeface="Wingdings"/>
              </a:rPr>
              <a:t>conversion des terres pour l’agriculture</a:t>
            </a:r>
            <a:r>
              <a:rPr lang="fr-FR" sz="1800" dirty="0" smtClean="0">
                <a:latin typeface="Calibri" charset="0"/>
                <a:sym typeface="Wingdings"/>
              </a:rPr>
              <a:t> (80%) </a:t>
            </a:r>
          </a:p>
          <a:p>
            <a:pPr marL="1028700" lvl="1" eaLnBrk="1" hangingPunct="1">
              <a:buFont typeface="Wingdings" charset="2"/>
              <a:buChar char="v"/>
            </a:pPr>
            <a:r>
              <a:rPr lang="fr-FR" sz="1800" dirty="0" smtClean="0">
                <a:latin typeface="Calibri" charset="0"/>
                <a:sym typeface="Wingdings"/>
              </a:rPr>
              <a:t>en majorité l’agriculture industrielle (soja, élevage bovin,…), </a:t>
            </a:r>
          </a:p>
          <a:p>
            <a:pPr marL="1028700" lvl="1" eaLnBrk="1" hangingPunct="1">
              <a:buFont typeface="Wingdings" charset="2"/>
              <a:buChar char="v"/>
            </a:pPr>
            <a:r>
              <a:rPr lang="fr-FR" sz="1800" dirty="0" smtClean="0">
                <a:latin typeface="Calibri" charset="0"/>
                <a:sym typeface="Wingdings"/>
              </a:rPr>
              <a:t>mais aussi plantations d’exportation (palmier à huile, cacao, caoutchouc,…), </a:t>
            </a:r>
          </a:p>
          <a:p>
            <a:pPr marL="1028700" lvl="1" eaLnBrk="1" hangingPunct="1">
              <a:buFont typeface="Wingdings" charset="2"/>
              <a:buChar char="v"/>
            </a:pPr>
            <a:r>
              <a:rPr lang="fr-FR" sz="1800" dirty="0" smtClean="0">
                <a:latin typeface="Calibri" charset="0"/>
                <a:sym typeface="Wingdings"/>
              </a:rPr>
              <a:t>systèmes où les petits producteurs sont aussi impliqués.</a:t>
            </a:r>
          </a:p>
          <a:p>
            <a:pPr marL="285750" indent="-285750" eaLnBrk="1" hangingPunct="1">
              <a:buFont typeface="Wingdings" panose="05000000000000000000" pitchFamily="2" charset="2"/>
              <a:buChar char="v"/>
            </a:pPr>
            <a:r>
              <a:rPr lang="fr-FR" sz="1800" dirty="0" smtClean="0">
                <a:latin typeface="Calibri" charset="0"/>
                <a:sym typeface="Wingdings"/>
              </a:rPr>
              <a:t>L’exploitation forestière  entraine fortes dégradations, mais aussi mines, etc.</a:t>
            </a:r>
          </a:p>
          <a:p>
            <a:pPr marL="285750" indent="-285750" eaLnBrk="1" hangingPunct="1">
              <a:buFont typeface="Wingdings" panose="05000000000000000000" pitchFamily="2" charset="2"/>
              <a:buChar char="v"/>
            </a:pPr>
            <a:endParaRPr lang="fr-FR" sz="1800" dirty="0" smtClean="0">
              <a:latin typeface="Calibri" charset="0"/>
              <a:sym typeface="Wingdings"/>
            </a:endParaRPr>
          </a:p>
          <a:p>
            <a:pPr algn="ctr" eaLnBrk="1" hangingPunct="1"/>
            <a:r>
              <a:rPr lang="fr-FR" sz="1800" b="1" dirty="0" smtClean="0">
                <a:latin typeface="Calibri" charset="0"/>
                <a:sym typeface="Wingdings"/>
              </a:rPr>
              <a:t>Principale réponse depuis 25 </a:t>
            </a:r>
            <a:r>
              <a:rPr lang="fr-FR" sz="1800" b="1" dirty="0">
                <a:latin typeface="Calibri" charset="0"/>
                <a:sym typeface="Wingdings"/>
              </a:rPr>
              <a:t>ans </a:t>
            </a:r>
          </a:p>
          <a:p>
            <a:pPr algn="ctr" eaLnBrk="1" hangingPunct="1"/>
            <a:r>
              <a:rPr lang="fr-FR" sz="1800" b="1" dirty="0" smtClean="0">
                <a:latin typeface="Calibri" charset="0"/>
                <a:sym typeface="Wingdings"/>
              </a:rPr>
              <a:t>«</a:t>
            </a:r>
            <a:r>
              <a:rPr lang="fr-FR" sz="1800" b="1" dirty="0">
                <a:latin typeface="Calibri" charset="0"/>
                <a:sym typeface="Wingdings"/>
              </a:rPr>
              <a:t> Gestion Durable des Forêts » </a:t>
            </a:r>
            <a:r>
              <a:rPr lang="fr-FR" sz="1800" b="1" dirty="0" smtClean="0">
                <a:latin typeface="Calibri" charset="0"/>
                <a:sym typeface="Wingdings"/>
              </a:rPr>
              <a:t>/ </a:t>
            </a:r>
            <a:r>
              <a:rPr lang="fr-FR" sz="1800" b="1" i="1" dirty="0" err="1" smtClean="0">
                <a:latin typeface="Calibri" charset="0"/>
              </a:rPr>
              <a:t>Sustainable</a:t>
            </a:r>
            <a:r>
              <a:rPr lang="fr-FR" sz="1800" b="1" i="1" dirty="0" smtClean="0">
                <a:latin typeface="Calibri" charset="0"/>
              </a:rPr>
              <a:t> </a:t>
            </a:r>
            <a:r>
              <a:rPr lang="fr-FR" sz="1800" b="1" i="1" dirty="0">
                <a:latin typeface="Calibri" charset="0"/>
              </a:rPr>
              <a:t>Forest </a:t>
            </a:r>
            <a:r>
              <a:rPr lang="fr-FR" sz="1800" b="1" i="1" dirty="0" smtClean="0">
                <a:latin typeface="Calibri" charset="0"/>
              </a:rPr>
              <a:t>Management </a:t>
            </a:r>
            <a:endParaRPr lang="fr-FR" sz="1800" b="1" i="1" dirty="0">
              <a:latin typeface="Calibri" charset="0"/>
            </a:endParaRPr>
          </a:p>
          <a:p>
            <a:pPr algn="ctr" eaLnBrk="1" hangingPunct="1"/>
            <a:r>
              <a:rPr lang="fr-FR" sz="2000" b="1" dirty="0" smtClean="0">
                <a:latin typeface="Calibri" charset="0"/>
                <a:sym typeface="Wingdings"/>
              </a:rPr>
              <a:t>Pourquoi pas plus d’effets ? </a:t>
            </a:r>
          </a:p>
          <a:p>
            <a:pPr marL="285750" indent="-285750" eaLnBrk="1" hangingPunct="1">
              <a:buFont typeface="Wingdings" charset="2"/>
              <a:buChar char="v"/>
            </a:pPr>
            <a:endParaRPr lang="fr-FR" altLang="ja-JP" sz="1800" dirty="0" smtClean="0">
              <a:latin typeface="Calibri" charset="0"/>
              <a:sym typeface="Wingdings" charset="0"/>
            </a:endParaRPr>
          </a:p>
        </p:txBody>
      </p:sp>
      <p:sp>
        <p:nvSpPr>
          <p:cNvPr id="5" name="Rectangle 4"/>
          <p:cNvSpPr/>
          <p:nvPr/>
        </p:nvSpPr>
        <p:spPr>
          <a:xfrm>
            <a:off x="4453217" y="3244334"/>
            <a:ext cx="237566" cy="369332"/>
          </a:xfrm>
          <a:prstGeom prst="rect">
            <a:avLst/>
          </a:prstGeom>
        </p:spPr>
        <p:txBody>
          <a:bodyPr wrap="none">
            <a:spAutoFit/>
          </a:bodyPr>
          <a:lstStyle/>
          <a:p>
            <a:r>
              <a:rPr lang="fr-FR" dirty="0"/>
              <a:t> </a:t>
            </a:r>
          </a:p>
        </p:txBody>
      </p:sp>
      <p:sp>
        <p:nvSpPr>
          <p:cNvPr id="6" name="Espace réservé du pied de page 5"/>
          <p:cNvSpPr>
            <a:spLocks noGrp="1"/>
          </p:cNvSpPr>
          <p:nvPr>
            <p:ph type="ftr" sz="quarter" idx="11"/>
          </p:nvPr>
        </p:nvSpPr>
        <p:spPr/>
        <p:txBody>
          <a:bodyPr/>
          <a:lstStyle/>
          <a:p>
            <a:r>
              <a:rPr lang="fr-FR" smtClean="0"/>
              <a:t>Maya Leroy - AgroParisTech - 2018</a:t>
            </a:r>
            <a:endParaRPr lang="fr-FR"/>
          </a:p>
        </p:txBody>
      </p:sp>
      <p:sp>
        <p:nvSpPr>
          <p:cNvPr id="7" name="TextBox 59"/>
          <p:cNvSpPr txBox="1"/>
          <p:nvPr/>
        </p:nvSpPr>
        <p:spPr>
          <a:xfrm>
            <a:off x="0" y="692150"/>
            <a:ext cx="9144000" cy="646331"/>
          </a:xfrm>
          <a:prstGeom prst="rect">
            <a:avLst/>
          </a:prstGeom>
          <a:solidFill>
            <a:schemeClr val="accent3">
              <a:lumMod val="40000"/>
              <a:lumOff val="60000"/>
            </a:schemeClr>
          </a:solidFill>
        </p:spPr>
        <p:txBody>
          <a:bodyPr>
            <a:spAutoFit/>
          </a:bodyPr>
          <a:lstStyle/>
          <a:p>
            <a:pPr algn="ctr">
              <a:defRPr/>
            </a:pPr>
            <a:r>
              <a:rPr lang="fr-FR" dirty="0">
                <a:latin typeface="+mj-lt"/>
              </a:rPr>
              <a:t>Taux de déforestation </a:t>
            </a:r>
            <a:r>
              <a:rPr lang="fr-FR" dirty="0" smtClean="0">
                <a:latin typeface="+mj-lt"/>
              </a:rPr>
              <a:t> brute 1990-2000 </a:t>
            </a:r>
            <a:r>
              <a:rPr lang="fr-FR" dirty="0">
                <a:latin typeface="+mj-lt"/>
              </a:rPr>
              <a:t>: </a:t>
            </a:r>
            <a:r>
              <a:rPr lang="fr-FR" b="1" dirty="0">
                <a:latin typeface="+mj-lt"/>
              </a:rPr>
              <a:t>16 millions ha/an</a:t>
            </a:r>
          </a:p>
          <a:p>
            <a:pPr algn="ctr">
              <a:defRPr/>
            </a:pPr>
            <a:r>
              <a:rPr lang="fr-FR" dirty="0">
                <a:solidFill>
                  <a:srgbClr val="000050"/>
                </a:solidFill>
                <a:latin typeface="+mj-lt"/>
              </a:rPr>
              <a:t>Taux de déforestation </a:t>
            </a:r>
            <a:r>
              <a:rPr lang="fr-FR" dirty="0" smtClean="0">
                <a:solidFill>
                  <a:srgbClr val="000050"/>
                </a:solidFill>
                <a:latin typeface="+mj-lt"/>
              </a:rPr>
              <a:t>brute 2000-2010 </a:t>
            </a:r>
            <a:r>
              <a:rPr lang="fr-FR" dirty="0">
                <a:solidFill>
                  <a:srgbClr val="000050"/>
                </a:solidFill>
                <a:latin typeface="+mj-lt"/>
              </a:rPr>
              <a:t>: </a:t>
            </a:r>
            <a:r>
              <a:rPr lang="fr-FR" b="1" dirty="0">
                <a:solidFill>
                  <a:srgbClr val="000050"/>
                </a:solidFill>
                <a:latin typeface="+mj-lt"/>
              </a:rPr>
              <a:t>13 millions </a:t>
            </a:r>
            <a:r>
              <a:rPr lang="fr-FR" b="1" dirty="0" smtClean="0">
                <a:solidFill>
                  <a:srgbClr val="000050"/>
                </a:solidFill>
                <a:latin typeface="+mj-lt"/>
              </a:rPr>
              <a:t>ha/an </a:t>
            </a:r>
            <a:endParaRPr lang="fr-FR" b="1" dirty="0">
              <a:latin typeface="+mj-lt"/>
            </a:endParaRPr>
          </a:p>
        </p:txBody>
      </p:sp>
    </p:spTree>
    <p:extLst>
      <p:ext uri="{BB962C8B-B14F-4D97-AF65-F5344CB8AC3E}">
        <p14:creationId xmlns:p14="http://schemas.microsoft.com/office/powerpoint/2010/main" xmlns="" val="200570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79494" y="1258026"/>
            <a:ext cx="8108594" cy="2893100"/>
          </a:xfrm>
          <a:prstGeom prst="rect">
            <a:avLst/>
          </a:prstGeom>
          <a:noFill/>
        </p:spPr>
        <p:txBody>
          <a:bodyPr wrap="square" rtlCol="0">
            <a:spAutoFit/>
          </a:bodyPr>
          <a:lstStyle/>
          <a:p>
            <a:pPr marL="285750" indent="-285750">
              <a:buFont typeface="Wingdings" charset="2"/>
              <a:buChar char="v"/>
            </a:pPr>
            <a:r>
              <a:rPr lang="fr-FR" altLang="fr-FR" dirty="0" smtClean="0">
                <a:latin typeface="+mj-lt"/>
              </a:rPr>
              <a:t>Intégrer les 3 piliers du DD (économique,  social, environnemental): Convergence des 3 piliers/ Approche consensuelle.</a:t>
            </a:r>
          </a:p>
          <a:p>
            <a:endParaRPr lang="fr-FR" altLang="fr-FR" dirty="0" smtClean="0">
              <a:latin typeface="+mj-lt"/>
            </a:endParaRPr>
          </a:p>
          <a:p>
            <a:pPr marL="285750" indent="-285750">
              <a:buFont typeface="Wingdings" charset="2"/>
              <a:buChar char="v"/>
            </a:pPr>
            <a:r>
              <a:rPr lang="fr-FR" altLang="fr-FR" dirty="0" smtClean="0">
                <a:latin typeface="+mj-lt"/>
              </a:rPr>
              <a:t>Ne plus considérer l’environnement en dehors des processus économiques, l’intégrer dans les échanges, en particulier marchands. </a:t>
            </a:r>
          </a:p>
          <a:p>
            <a:endParaRPr lang="fr-FR" altLang="fr-FR" dirty="0" smtClean="0">
              <a:latin typeface="+mj-lt"/>
            </a:endParaRPr>
          </a:p>
          <a:p>
            <a:pPr marL="285750" indent="-285750">
              <a:buFont typeface="Wingdings" charset="2"/>
              <a:buChar char="v"/>
            </a:pPr>
            <a:r>
              <a:rPr lang="fr-FR" altLang="fr-FR" dirty="0" smtClean="0">
                <a:solidFill>
                  <a:schemeClr val="tx2"/>
                </a:solidFill>
                <a:latin typeface="+mj-lt"/>
              </a:rPr>
              <a:t>M</a:t>
            </a:r>
            <a:r>
              <a:rPr lang="fr-FR" altLang="fr-FR" dirty="0" smtClean="0">
                <a:latin typeface="+mj-lt"/>
              </a:rPr>
              <a:t>oins </a:t>
            </a:r>
            <a:r>
              <a:rPr lang="fr-FR" altLang="fr-FR" dirty="0">
                <a:latin typeface="+mj-lt"/>
              </a:rPr>
              <a:t>de réglementation, moins </a:t>
            </a:r>
            <a:r>
              <a:rPr lang="fr-FR" altLang="fr-FR" dirty="0" smtClean="0">
                <a:latin typeface="+mj-lt"/>
              </a:rPr>
              <a:t>d’Etat:  Approches volontaires non contraignantes.</a:t>
            </a:r>
          </a:p>
          <a:p>
            <a:endParaRPr lang="fr-FR" altLang="fr-FR" sz="2000" dirty="0" smtClean="0"/>
          </a:p>
          <a:p>
            <a:endParaRPr lang="fr-FR" dirty="0" smtClean="0">
              <a:sym typeface="Wingdings"/>
            </a:endParaRPr>
          </a:p>
        </p:txBody>
      </p:sp>
      <p:sp>
        <p:nvSpPr>
          <p:cNvPr id="6" name="ZoneTexte 4"/>
          <p:cNvSpPr txBox="1">
            <a:spLocks noChangeArrowheads="1"/>
          </p:cNvSpPr>
          <p:nvPr/>
        </p:nvSpPr>
        <p:spPr bwMode="auto">
          <a:xfrm>
            <a:off x="0" y="117477"/>
            <a:ext cx="9144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b="1" cap="small" dirty="0" smtClean="0">
                <a:latin typeface="Calibri" charset="0"/>
              </a:rPr>
              <a:t>La Gestion durable des forets (GDF)</a:t>
            </a:r>
          </a:p>
          <a:p>
            <a:pPr algn="ctr" eaLnBrk="1" hangingPunct="1"/>
            <a:r>
              <a:rPr lang="fr-FR" b="1" cap="small" dirty="0" smtClean="0">
                <a:latin typeface="Calibri" charset="0"/>
              </a:rPr>
              <a:t>s’appuie sur les principes Développement Durable (DD)</a:t>
            </a:r>
          </a:p>
          <a:p>
            <a:pPr algn="ctr" eaLnBrk="1" hangingPunct="1"/>
            <a:endParaRPr lang="fr-FR" b="1" cap="small" dirty="0" smtClean="0">
              <a:latin typeface="Calibri" charset="0"/>
            </a:endParaRPr>
          </a:p>
        </p:txBody>
      </p:sp>
      <p:cxnSp>
        <p:nvCxnSpPr>
          <p:cNvPr id="7" name="Connecteur droit 6"/>
          <p:cNvCxnSpPr/>
          <p:nvPr/>
        </p:nvCxnSpPr>
        <p:spPr>
          <a:xfrm>
            <a:off x="0" y="1084242"/>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 name="Espace réservé du pied de page 3"/>
          <p:cNvSpPr>
            <a:spLocks noGrp="1"/>
          </p:cNvSpPr>
          <p:nvPr>
            <p:ph type="ftr" sz="quarter" idx="11"/>
          </p:nvPr>
        </p:nvSpPr>
        <p:spPr/>
        <p:txBody>
          <a:bodyPr/>
          <a:lstStyle/>
          <a:p>
            <a:r>
              <a:rPr lang="fr-FR" smtClean="0"/>
              <a:t>Maya Leroy - AgroParisTech - 2018</a:t>
            </a:r>
            <a:endParaRPr lang="fr-FR"/>
          </a:p>
        </p:txBody>
      </p:sp>
      <p:grpSp>
        <p:nvGrpSpPr>
          <p:cNvPr id="8" name="Group 37"/>
          <p:cNvGrpSpPr>
            <a:grpSpLocks/>
          </p:cNvGrpSpPr>
          <p:nvPr/>
        </p:nvGrpSpPr>
        <p:grpSpPr bwMode="auto">
          <a:xfrm>
            <a:off x="431982" y="4113238"/>
            <a:ext cx="3449782" cy="2144568"/>
            <a:chOff x="336" y="783"/>
            <a:chExt cx="2477" cy="1795"/>
          </a:xfrm>
        </p:grpSpPr>
        <p:sp>
          <p:nvSpPr>
            <p:cNvPr id="9" name="Oval 38"/>
            <p:cNvSpPr>
              <a:spLocks noChangeArrowheads="1"/>
            </p:cNvSpPr>
            <p:nvPr/>
          </p:nvSpPr>
          <p:spPr bwMode="auto">
            <a:xfrm>
              <a:off x="336" y="783"/>
              <a:ext cx="2477" cy="1035"/>
            </a:xfrm>
            <a:prstGeom prst="ellipse">
              <a:avLst/>
            </a:prstGeom>
            <a:solidFill>
              <a:srgbClr val="FFCC0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fr-FR" altLang="fr-FR"/>
            </a:p>
          </p:txBody>
        </p:sp>
        <p:sp>
          <p:nvSpPr>
            <p:cNvPr id="10" name="Rectangle 39"/>
            <p:cNvSpPr>
              <a:spLocks noChangeArrowheads="1"/>
            </p:cNvSpPr>
            <p:nvPr/>
          </p:nvSpPr>
          <p:spPr bwMode="auto">
            <a:xfrm>
              <a:off x="996" y="834"/>
              <a:ext cx="1376" cy="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5725" tIns="42862" rIns="85725" bIns="42862">
              <a:spAutoFit/>
            </a:bodyPr>
            <a:lstStyle>
              <a:lvl1pPr defTabSz="849313" eaLnBrk="0" hangingPunct="0">
                <a:defRPr sz="2400">
                  <a:solidFill>
                    <a:schemeClr val="tx1"/>
                  </a:solidFill>
                  <a:latin typeface="Times New Roman" pitchFamily="18" charset="0"/>
                </a:defRPr>
              </a:lvl1pPr>
              <a:lvl2pPr marL="742950" indent="-285750" defTabSz="849313" eaLnBrk="0" hangingPunct="0">
                <a:defRPr sz="2400">
                  <a:solidFill>
                    <a:schemeClr val="tx1"/>
                  </a:solidFill>
                  <a:latin typeface="Times New Roman" pitchFamily="18" charset="0"/>
                </a:defRPr>
              </a:lvl2pPr>
              <a:lvl3pPr marL="1143000" indent="-228600" defTabSz="849313" eaLnBrk="0" hangingPunct="0">
                <a:defRPr sz="2400">
                  <a:solidFill>
                    <a:schemeClr val="tx1"/>
                  </a:solidFill>
                  <a:latin typeface="Times New Roman" pitchFamily="18" charset="0"/>
                </a:defRPr>
              </a:lvl3pPr>
              <a:lvl4pPr marL="1600200" indent="-228600" defTabSz="849313" eaLnBrk="0" hangingPunct="0">
                <a:defRPr sz="2400">
                  <a:solidFill>
                    <a:schemeClr val="tx1"/>
                  </a:solidFill>
                  <a:latin typeface="Times New Roman" pitchFamily="18" charset="0"/>
                </a:defRPr>
              </a:lvl4pPr>
              <a:lvl5pPr marL="2057400" indent="-228600" defTabSz="849313" eaLnBrk="0" hangingPunct="0">
                <a:defRPr sz="2400">
                  <a:solidFill>
                    <a:schemeClr val="tx1"/>
                  </a:solidFill>
                  <a:latin typeface="Times New Roman" pitchFamily="18" charset="0"/>
                </a:defRPr>
              </a:lvl5pPr>
              <a:lvl6pPr marL="2514600" indent="-228600" defTabSz="849313" eaLnBrk="0" fontAlgn="base" hangingPunct="0">
                <a:spcBef>
                  <a:spcPct val="0"/>
                </a:spcBef>
                <a:spcAft>
                  <a:spcPct val="0"/>
                </a:spcAft>
                <a:defRPr sz="2400">
                  <a:solidFill>
                    <a:schemeClr val="tx1"/>
                  </a:solidFill>
                  <a:latin typeface="Times New Roman" pitchFamily="18" charset="0"/>
                </a:defRPr>
              </a:lvl6pPr>
              <a:lvl7pPr marL="2971800" indent="-228600" defTabSz="849313" eaLnBrk="0" fontAlgn="base" hangingPunct="0">
                <a:spcBef>
                  <a:spcPct val="0"/>
                </a:spcBef>
                <a:spcAft>
                  <a:spcPct val="0"/>
                </a:spcAft>
                <a:defRPr sz="2400">
                  <a:solidFill>
                    <a:schemeClr val="tx1"/>
                  </a:solidFill>
                  <a:latin typeface="Times New Roman" pitchFamily="18" charset="0"/>
                </a:defRPr>
              </a:lvl7pPr>
              <a:lvl8pPr marL="3429000" indent="-228600" defTabSz="849313" eaLnBrk="0" fontAlgn="base" hangingPunct="0">
                <a:spcBef>
                  <a:spcPct val="0"/>
                </a:spcBef>
                <a:spcAft>
                  <a:spcPct val="0"/>
                </a:spcAft>
                <a:defRPr sz="2400">
                  <a:solidFill>
                    <a:schemeClr val="tx1"/>
                  </a:solidFill>
                  <a:latin typeface="Times New Roman" pitchFamily="18" charset="0"/>
                </a:defRPr>
              </a:lvl8pPr>
              <a:lvl9pPr marL="3886200" indent="-228600" defTabSz="849313" eaLnBrk="0" fontAlgn="base" hangingPunct="0">
                <a:spcBef>
                  <a:spcPct val="0"/>
                </a:spcBef>
                <a:spcAft>
                  <a:spcPct val="0"/>
                </a:spcAft>
                <a:defRPr sz="2400">
                  <a:solidFill>
                    <a:schemeClr val="tx1"/>
                  </a:solidFill>
                  <a:latin typeface="Times New Roman" pitchFamily="18" charset="0"/>
                </a:defRPr>
              </a:lvl9pPr>
            </a:lstStyle>
            <a:p>
              <a:pPr algn="ctr"/>
              <a:r>
                <a:rPr lang="fr-FR" altLang="fr-FR" sz="1000" b="1" dirty="0">
                  <a:latin typeface="Arial" charset="0"/>
                </a:rPr>
                <a:t>domaine </a:t>
              </a:r>
              <a:r>
                <a:rPr lang="fr-FR" altLang="fr-FR" sz="1000" b="1" dirty="0" smtClean="0">
                  <a:latin typeface="Arial" charset="0"/>
                </a:rPr>
                <a:t>de </a:t>
              </a:r>
              <a:r>
                <a:rPr lang="fr-FR" altLang="fr-FR" sz="1000" b="1" dirty="0">
                  <a:latin typeface="Arial" charset="0"/>
                </a:rPr>
                <a:t>l'économie </a:t>
              </a:r>
              <a:r>
                <a:rPr lang="fr-FR" altLang="fr-FR" sz="1000" b="1" dirty="0" smtClean="0">
                  <a:latin typeface="Arial" charset="0"/>
                </a:rPr>
                <a:t>politique </a:t>
              </a:r>
            </a:p>
            <a:p>
              <a:pPr algn="ctr"/>
              <a:r>
                <a:rPr lang="fr-FR" altLang="fr-FR" sz="1000" b="1" dirty="0" smtClean="0">
                  <a:latin typeface="Arial" charset="0"/>
                </a:rPr>
                <a:t>et socio-économie</a:t>
              </a:r>
              <a:endParaRPr lang="fr-FR" altLang="fr-FR" sz="1000" b="1" dirty="0">
                <a:latin typeface="Arial" charset="0"/>
              </a:endParaRPr>
            </a:p>
          </p:txBody>
        </p:sp>
        <p:sp>
          <p:nvSpPr>
            <p:cNvPr id="11" name="Line 40"/>
            <p:cNvSpPr>
              <a:spLocks noChangeShapeType="1"/>
            </p:cNvSpPr>
            <p:nvPr/>
          </p:nvSpPr>
          <p:spPr bwMode="auto">
            <a:xfrm>
              <a:off x="1224" y="1145"/>
              <a:ext cx="700"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sp>
          <p:nvSpPr>
            <p:cNvPr id="12" name="Line 41"/>
            <p:cNvSpPr>
              <a:spLocks noChangeShapeType="1"/>
            </p:cNvSpPr>
            <p:nvPr/>
          </p:nvSpPr>
          <p:spPr bwMode="auto">
            <a:xfrm flipH="1">
              <a:off x="1233" y="1202"/>
              <a:ext cx="681"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sp>
          <p:nvSpPr>
            <p:cNvPr id="13" name="Freeform 42"/>
            <p:cNvSpPr>
              <a:spLocks/>
            </p:cNvSpPr>
            <p:nvPr/>
          </p:nvSpPr>
          <p:spPr bwMode="auto">
            <a:xfrm>
              <a:off x="1143" y="1229"/>
              <a:ext cx="1019" cy="796"/>
            </a:xfrm>
            <a:custGeom>
              <a:avLst/>
              <a:gdLst>
                <a:gd name="T0" fmla="*/ 77 w 1104"/>
                <a:gd name="T1" fmla="*/ 8 h 796"/>
                <a:gd name="T2" fmla="*/ 135 w 1104"/>
                <a:gd name="T3" fmla="*/ 20 h 796"/>
                <a:gd name="T4" fmla="*/ 187 w 1104"/>
                <a:gd name="T5" fmla="*/ 35 h 796"/>
                <a:gd name="T6" fmla="*/ 245 w 1104"/>
                <a:gd name="T7" fmla="*/ 52 h 796"/>
                <a:gd name="T8" fmla="*/ 301 w 1104"/>
                <a:gd name="T9" fmla="*/ 76 h 796"/>
                <a:gd name="T10" fmla="*/ 353 w 1104"/>
                <a:gd name="T11" fmla="*/ 101 h 796"/>
                <a:gd name="T12" fmla="*/ 409 w 1104"/>
                <a:gd name="T13" fmla="*/ 132 h 796"/>
                <a:gd name="T14" fmla="*/ 449 w 1104"/>
                <a:gd name="T15" fmla="*/ 158 h 796"/>
                <a:gd name="T16" fmla="*/ 515 w 1104"/>
                <a:gd name="T17" fmla="*/ 211 h 796"/>
                <a:gd name="T18" fmla="*/ 552 w 1104"/>
                <a:gd name="T19" fmla="*/ 249 h 796"/>
                <a:gd name="T20" fmla="*/ 594 w 1104"/>
                <a:gd name="T21" fmla="*/ 304 h 796"/>
                <a:gd name="T22" fmla="*/ 623 w 1104"/>
                <a:gd name="T23" fmla="*/ 354 h 796"/>
                <a:gd name="T24" fmla="*/ 639 w 1104"/>
                <a:gd name="T25" fmla="*/ 397 h 796"/>
                <a:gd name="T26" fmla="*/ 650 w 1104"/>
                <a:gd name="T27" fmla="*/ 439 h 796"/>
                <a:gd name="T28" fmla="*/ 656 w 1104"/>
                <a:gd name="T29" fmla="*/ 489 h 796"/>
                <a:gd name="T30" fmla="*/ 679 w 1104"/>
                <a:gd name="T31" fmla="*/ 433 h 796"/>
                <a:gd name="T32" fmla="*/ 701 w 1104"/>
                <a:gd name="T33" fmla="*/ 380 h 796"/>
                <a:gd name="T34" fmla="*/ 729 w 1104"/>
                <a:gd name="T35" fmla="*/ 324 h 796"/>
                <a:gd name="T36" fmla="*/ 759 w 1104"/>
                <a:gd name="T37" fmla="*/ 275 h 796"/>
                <a:gd name="T38" fmla="*/ 792 w 1104"/>
                <a:gd name="T39" fmla="*/ 229 h 796"/>
                <a:gd name="T40" fmla="*/ 827 w 1104"/>
                <a:gd name="T41" fmla="*/ 186 h 796"/>
                <a:gd name="T42" fmla="*/ 867 w 1104"/>
                <a:gd name="T43" fmla="*/ 154 h 796"/>
                <a:gd name="T44" fmla="*/ 1018 w 1104"/>
                <a:gd name="T45" fmla="*/ 269 h 796"/>
                <a:gd name="T46" fmla="*/ 986 w 1104"/>
                <a:gd name="T47" fmla="*/ 303 h 796"/>
                <a:gd name="T48" fmla="*/ 947 w 1104"/>
                <a:gd name="T49" fmla="*/ 349 h 796"/>
                <a:gd name="T50" fmla="*/ 897 w 1104"/>
                <a:gd name="T51" fmla="*/ 422 h 796"/>
                <a:gd name="T52" fmla="*/ 870 w 1104"/>
                <a:gd name="T53" fmla="*/ 471 h 796"/>
                <a:gd name="T54" fmla="*/ 833 w 1104"/>
                <a:gd name="T55" fmla="*/ 549 h 796"/>
                <a:gd name="T56" fmla="*/ 809 w 1104"/>
                <a:gd name="T57" fmla="*/ 611 h 796"/>
                <a:gd name="T58" fmla="*/ 791 w 1104"/>
                <a:gd name="T59" fmla="*/ 665 h 796"/>
                <a:gd name="T60" fmla="*/ 781 w 1104"/>
                <a:gd name="T61" fmla="*/ 700 h 796"/>
                <a:gd name="T62" fmla="*/ 774 w 1104"/>
                <a:gd name="T63" fmla="*/ 722 h 796"/>
                <a:gd name="T64" fmla="*/ 769 w 1104"/>
                <a:gd name="T65" fmla="*/ 741 h 796"/>
                <a:gd name="T66" fmla="*/ 763 w 1104"/>
                <a:gd name="T67" fmla="*/ 761 h 796"/>
                <a:gd name="T68" fmla="*/ 821 w 1104"/>
                <a:gd name="T69" fmla="*/ 786 h 796"/>
                <a:gd name="T70" fmla="*/ 606 w 1104"/>
                <a:gd name="T71" fmla="*/ 795 h 796"/>
                <a:gd name="T72" fmla="*/ 425 w 1104"/>
                <a:gd name="T73" fmla="*/ 694 h 796"/>
                <a:gd name="T74" fmla="*/ 492 w 1104"/>
                <a:gd name="T75" fmla="*/ 699 h 796"/>
                <a:gd name="T76" fmla="*/ 490 w 1104"/>
                <a:gd name="T77" fmla="*/ 665 h 796"/>
                <a:gd name="T78" fmla="*/ 485 w 1104"/>
                <a:gd name="T79" fmla="*/ 623 h 796"/>
                <a:gd name="T80" fmla="*/ 478 w 1104"/>
                <a:gd name="T81" fmla="*/ 590 h 796"/>
                <a:gd name="T82" fmla="*/ 464 w 1104"/>
                <a:gd name="T83" fmla="*/ 546 h 796"/>
                <a:gd name="T84" fmla="*/ 450 w 1104"/>
                <a:gd name="T85" fmla="*/ 511 h 796"/>
                <a:gd name="T86" fmla="*/ 427 w 1104"/>
                <a:gd name="T87" fmla="*/ 473 h 796"/>
                <a:gd name="T88" fmla="*/ 406 w 1104"/>
                <a:gd name="T89" fmla="*/ 442 h 796"/>
                <a:gd name="T90" fmla="*/ 380 w 1104"/>
                <a:gd name="T91" fmla="*/ 409 h 796"/>
                <a:gd name="T92" fmla="*/ 357 w 1104"/>
                <a:gd name="T93" fmla="*/ 384 h 796"/>
                <a:gd name="T94" fmla="*/ 328 w 1104"/>
                <a:gd name="T95" fmla="*/ 355 h 796"/>
                <a:gd name="T96" fmla="*/ 301 w 1104"/>
                <a:gd name="T97" fmla="*/ 334 h 796"/>
                <a:gd name="T98" fmla="*/ 274 w 1104"/>
                <a:gd name="T99" fmla="*/ 314 h 796"/>
                <a:gd name="T100" fmla="*/ 244 w 1104"/>
                <a:gd name="T101" fmla="*/ 292 h 796"/>
                <a:gd name="T102" fmla="*/ 214 w 1104"/>
                <a:gd name="T103" fmla="*/ 278 h 796"/>
                <a:gd name="T104" fmla="*/ 176 w 1104"/>
                <a:gd name="T105" fmla="*/ 259 h 796"/>
                <a:gd name="T106" fmla="*/ 136 w 1104"/>
                <a:gd name="T107" fmla="*/ 240 h 796"/>
                <a:gd name="T108" fmla="*/ 86 w 1104"/>
                <a:gd name="T109" fmla="*/ 219 h 796"/>
                <a:gd name="T110" fmla="*/ 45 w 1104"/>
                <a:gd name="T111" fmla="*/ 206 h 796"/>
                <a:gd name="T112" fmla="*/ 0 w 1104"/>
                <a:gd name="T113" fmla="*/ 196 h 796"/>
                <a:gd name="T114" fmla="*/ 20 w 1104"/>
                <a:gd name="T115" fmla="*/ 0 h 796"/>
                <a:gd name="T116" fmla="*/ 77 w 1104"/>
                <a:gd name="T117" fmla="*/ 8 h 79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04" h="796">
                  <a:moveTo>
                    <a:pt x="83" y="8"/>
                  </a:moveTo>
                  <a:lnTo>
                    <a:pt x="146" y="20"/>
                  </a:lnTo>
                  <a:lnTo>
                    <a:pt x="203" y="35"/>
                  </a:lnTo>
                  <a:lnTo>
                    <a:pt x="265" y="52"/>
                  </a:lnTo>
                  <a:lnTo>
                    <a:pt x="326" y="76"/>
                  </a:lnTo>
                  <a:lnTo>
                    <a:pt x="382" y="101"/>
                  </a:lnTo>
                  <a:lnTo>
                    <a:pt x="443" y="132"/>
                  </a:lnTo>
                  <a:lnTo>
                    <a:pt x="486" y="158"/>
                  </a:lnTo>
                  <a:lnTo>
                    <a:pt x="558" y="211"/>
                  </a:lnTo>
                  <a:lnTo>
                    <a:pt x="598" y="249"/>
                  </a:lnTo>
                  <a:lnTo>
                    <a:pt x="644" y="304"/>
                  </a:lnTo>
                  <a:lnTo>
                    <a:pt x="675" y="354"/>
                  </a:lnTo>
                  <a:lnTo>
                    <a:pt x="692" y="397"/>
                  </a:lnTo>
                  <a:lnTo>
                    <a:pt x="704" y="439"/>
                  </a:lnTo>
                  <a:lnTo>
                    <a:pt x="711" y="489"/>
                  </a:lnTo>
                  <a:lnTo>
                    <a:pt x="736" y="433"/>
                  </a:lnTo>
                  <a:lnTo>
                    <a:pt x="759" y="380"/>
                  </a:lnTo>
                  <a:lnTo>
                    <a:pt x="790" y="324"/>
                  </a:lnTo>
                  <a:lnTo>
                    <a:pt x="822" y="275"/>
                  </a:lnTo>
                  <a:lnTo>
                    <a:pt x="858" y="229"/>
                  </a:lnTo>
                  <a:lnTo>
                    <a:pt x="896" y="186"/>
                  </a:lnTo>
                  <a:lnTo>
                    <a:pt x="939" y="154"/>
                  </a:lnTo>
                  <a:lnTo>
                    <a:pt x="1103" y="269"/>
                  </a:lnTo>
                  <a:lnTo>
                    <a:pt x="1068" y="303"/>
                  </a:lnTo>
                  <a:lnTo>
                    <a:pt x="1026" y="349"/>
                  </a:lnTo>
                  <a:lnTo>
                    <a:pt x="972" y="422"/>
                  </a:lnTo>
                  <a:lnTo>
                    <a:pt x="943" y="471"/>
                  </a:lnTo>
                  <a:lnTo>
                    <a:pt x="902" y="549"/>
                  </a:lnTo>
                  <a:lnTo>
                    <a:pt x="877" y="611"/>
                  </a:lnTo>
                  <a:lnTo>
                    <a:pt x="857" y="665"/>
                  </a:lnTo>
                  <a:lnTo>
                    <a:pt x="846" y="700"/>
                  </a:lnTo>
                  <a:lnTo>
                    <a:pt x="839" y="722"/>
                  </a:lnTo>
                  <a:lnTo>
                    <a:pt x="833" y="741"/>
                  </a:lnTo>
                  <a:lnTo>
                    <a:pt x="827" y="761"/>
                  </a:lnTo>
                  <a:lnTo>
                    <a:pt x="890" y="786"/>
                  </a:lnTo>
                  <a:lnTo>
                    <a:pt x="657" y="795"/>
                  </a:lnTo>
                  <a:lnTo>
                    <a:pt x="460" y="694"/>
                  </a:lnTo>
                  <a:lnTo>
                    <a:pt x="533" y="699"/>
                  </a:lnTo>
                  <a:lnTo>
                    <a:pt x="531" y="665"/>
                  </a:lnTo>
                  <a:lnTo>
                    <a:pt x="525" y="623"/>
                  </a:lnTo>
                  <a:lnTo>
                    <a:pt x="518" y="590"/>
                  </a:lnTo>
                  <a:lnTo>
                    <a:pt x="503" y="546"/>
                  </a:lnTo>
                  <a:lnTo>
                    <a:pt x="488" y="511"/>
                  </a:lnTo>
                  <a:lnTo>
                    <a:pt x="463" y="473"/>
                  </a:lnTo>
                  <a:lnTo>
                    <a:pt x="440" y="442"/>
                  </a:lnTo>
                  <a:lnTo>
                    <a:pt x="412" y="409"/>
                  </a:lnTo>
                  <a:lnTo>
                    <a:pt x="387" y="384"/>
                  </a:lnTo>
                  <a:lnTo>
                    <a:pt x="355" y="355"/>
                  </a:lnTo>
                  <a:lnTo>
                    <a:pt x="326" y="334"/>
                  </a:lnTo>
                  <a:lnTo>
                    <a:pt x="297" y="314"/>
                  </a:lnTo>
                  <a:lnTo>
                    <a:pt x="264" y="292"/>
                  </a:lnTo>
                  <a:lnTo>
                    <a:pt x="232" y="278"/>
                  </a:lnTo>
                  <a:lnTo>
                    <a:pt x="191" y="259"/>
                  </a:lnTo>
                  <a:lnTo>
                    <a:pt x="147" y="240"/>
                  </a:lnTo>
                  <a:lnTo>
                    <a:pt x="93" y="219"/>
                  </a:lnTo>
                  <a:lnTo>
                    <a:pt x="49" y="206"/>
                  </a:lnTo>
                  <a:lnTo>
                    <a:pt x="0" y="196"/>
                  </a:lnTo>
                  <a:lnTo>
                    <a:pt x="22" y="0"/>
                  </a:lnTo>
                  <a:lnTo>
                    <a:pt x="83" y="8"/>
                  </a:lnTo>
                </a:path>
              </a:pathLst>
            </a:custGeom>
            <a:solidFill>
              <a:schemeClr val="bg2"/>
            </a:solidFill>
            <a:ln w="12700" cap="rnd" cmpd="sng">
              <a:solidFill>
                <a:schemeClr val="tx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4" name="Freeform 43"/>
            <p:cNvSpPr>
              <a:spLocks/>
            </p:cNvSpPr>
            <p:nvPr/>
          </p:nvSpPr>
          <p:spPr bwMode="auto">
            <a:xfrm>
              <a:off x="1086" y="1287"/>
              <a:ext cx="837" cy="807"/>
            </a:xfrm>
            <a:custGeom>
              <a:avLst/>
              <a:gdLst>
                <a:gd name="T0" fmla="*/ 67 w 907"/>
                <a:gd name="T1" fmla="*/ 209 h 807"/>
                <a:gd name="T2" fmla="*/ 228 w 907"/>
                <a:gd name="T3" fmla="*/ 136 h 807"/>
                <a:gd name="T4" fmla="*/ 193 w 907"/>
                <a:gd name="T5" fmla="*/ 185 h 807"/>
                <a:gd name="T6" fmla="*/ 237 w 907"/>
                <a:gd name="T7" fmla="*/ 228 h 807"/>
                <a:gd name="T8" fmla="*/ 289 w 907"/>
                <a:gd name="T9" fmla="*/ 302 h 807"/>
                <a:gd name="T10" fmla="*/ 317 w 907"/>
                <a:gd name="T11" fmla="*/ 354 h 807"/>
                <a:gd name="T12" fmla="*/ 337 w 907"/>
                <a:gd name="T13" fmla="*/ 405 h 807"/>
                <a:gd name="T14" fmla="*/ 349 w 907"/>
                <a:gd name="T15" fmla="*/ 384 h 807"/>
                <a:gd name="T16" fmla="*/ 374 w 907"/>
                <a:gd name="T17" fmla="*/ 344 h 807"/>
                <a:gd name="T18" fmla="*/ 411 w 907"/>
                <a:gd name="T19" fmla="*/ 290 h 807"/>
                <a:gd name="T20" fmla="*/ 488 w 907"/>
                <a:gd name="T21" fmla="*/ 197 h 807"/>
                <a:gd name="T22" fmla="*/ 528 w 907"/>
                <a:gd name="T23" fmla="*/ 164 h 807"/>
                <a:gd name="T24" fmla="*/ 588 w 907"/>
                <a:gd name="T25" fmla="*/ 120 h 807"/>
                <a:gd name="T26" fmla="*/ 636 w 907"/>
                <a:gd name="T27" fmla="*/ 90 h 807"/>
                <a:gd name="T28" fmla="*/ 685 w 907"/>
                <a:gd name="T29" fmla="*/ 67 h 807"/>
                <a:gd name="T30" fmla="*/ 747 w 907"/>
                <a:gd name="T31" fmla="*/ 42 h 807"/>
                <a:gd name="T32" fmla="*/ 735 w 907"/>
                <a:gd name="T33" fmla="*/ 0 h 807"/>
                <a:gd name="T34" fmla="*/ 836 w 907"/>
                <a:gd name="T35" fmla="*/ 112 h 807"/>
                <a:gd name="T36" fmla="*/ 836 w 907"/>
                <a:gd name="T37" fmla="*/ 290 h 807"/>
                <a:gd name="T38" fmla="*/ 791 w 907"/>
                <a:gd name="T39" fmla="*/ 213 h 807"/>
                <a:gd name="T40" fmla="*/ 733 w 907"/>
                <a:gd name="T41" fmla="*/ 239 h 807"/>
                <a:gd name="T42" fmla="*/ 684 w 907"/>
                <a:gd name="T43" fmla="*/ 276 h 807"/>
                <a:gd name="T44" fmla="*/ 648 w 907"/>
                <a:gd name="T45" fmla="*/ 308 h 807"/>
                <a:gd name="T46" fmla="*/ 571 w 907"/>
                <a:gd name="T47" fmla="*/ 405 h 807"/>
                <a:gd name="T48" fmla="*/ 522 w 907"/>
                <a:gd name="T49" fmla="*/ 492 h 807"/>
                <a:gd name="T50" fmla="*/ 499 w 907"/>
                <a:gd name="T51" fmla="*/ 552 h 807"/>
                <a:gd name="T52" fmla="*/ 479 w 907"/>
                <a:gd name="T53" fmla="*/ 619 h 807"/>
                <a:gd name="T54" fmla="*/ 464 w 907"/>
                <a:gd name="T55" fmla="*/ 670 h 807"/>
                <a:gd name="T56" fmla="*/ 457 w 907"/>
                <a:gd name="T57" fmla="*/ 710 h 807"/>
                <a:gd name="T58" fmla="*/ 449 w 907"/>
                <a:gd name="T59" fmla="*/ 753 h 807"/>
                <a:gd name="T60" fmla="*/ 257 w 907"/>
                <a:gd name="T61" fmla="*/ 806 h 807"/>
                <a:gd name="T62" fmla="*/ 249 w 907"/>
                <a:gd name="T63" fmla="*/ 738 h 807"/>
                <a:gd name="T64" fmla="*/ 239 w 907"/>
                <a:gd name="T65" fmla="*/ 670 h 807"/>
                <a:gd name="T66" fmla="*/ 228 w 907"/>
                <a:gd name="T67" fmla="*/ 625 h 807"/>
                <a:gd name="T68" fmla="*/ 210 w 907"/>
                <a:gd name="T69" fmla="*/ 565 h 807"/>
                <a:gd name="T70" fmla="*/ 185 w 907"/>
                <a:gd name="T71" fmla="*/ 502 h 807"/>
                <a:gd name="T72" fmla="*/ 150 w 907"/>
                <a:gd name="T73" fmla="*/ 437 h 807"/>
                <a:gd name="T74" fmla="*/ 112 w 907"/>
                <a:gd name="T75" fmla="*/ 382 h 807"/>
                <a:gd name="T76" fmla="*/ 70 w 907"/>
                <a:gd name="T77" fmla="*/ 339 h 807"/>
                <a:gd name="T78" fmla="*/ 34 w 907"/>
                <a:gd name="T79" fmla="*/ 317 h 807"/>
                <a:gd name="T80" fmla="*/ 0 w 907"/>
                <a:gd name="T81" fmla="*/ 342 h 807"/>
                <a:gd name="T82" fmla="*/ 67 w 907"/>
                <a:gd name="T83" fmla="*/ 209 h 80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07" h="807">
                  <a:moveTo>
                    <a:pt x="73" y="209"/>
                  </a:moveTo>
                  <a:lnTo>
                    <a:pt x="247" y="136"/>
                  </a:lnTo>
                  <a:lnTo>
                    <a:pt x="209" y="185"/>
                  </a:lnTo>
                  <a:lnTo>
                    <a:pt x="257" y="228"/>
                  </a:lnTo>
                  <a:lnTo>
                    <a:pt x="313" y="302"/>
                  </a:lnTo>
                  <a:lnTo>
                    <a:pt x="343" y="354"/>
                  </a:lnTo>
                  <a:lnTo>
                    <a:pt x="365" y="405"/>
                  </a:lnTo>
                  <a:lnTo>
                    <a:pt x="378" y="384"/>
                  </a:lnTo>
                  <a:lnTo>
                    <a:pt x="405" y="344"/>
                  </a:lnTo>
                  <a:lnTo>
                    <a:pt x="445" y="290"/>
                  </a:lnTo>
                  <a:lnTo>
                    <a:pt x="529" y="197"/>
                  </a:lnTo>
                  <a:lnTo>
                    <a:pt x="572" y="164"/>
                  </a:lnTo>
                  <a:lnTo>
                    <a:pt x="637" y="120"/>
                  </a:lnTo>
                  <a:lnTo>
                    <a:pt x="689" y="90"/>
                  </a:lnTo>
                  <a:lnTo>
                    <a:pt x="742" y="67"/>
                  </a:lnTo>
                  <a:lnTo>
                    <a:pt x="810" y="42"/>
                  </a:lnTo>
                  <a:lnTo>
                    <a:pt x="796" y="0"/>
                  </a:lnTo>
                  <a:lnTo>
                    <a:pt x="906" y="112"/>
                  </a:lnTo>
                  <a:lnTo>
                    <a:pt x="906" y="290"/>
                  </a:lnTo>
                  <a:lnTo>
                    <a:pt x="857" y="213"/>
                  </a:lnTo>
                  <a:lnTo>
                    <a:pt x="794" y="239"/>
                  </a:lnTo>
                  <a:lnTo>
                    <a:pt x="741" y="276"/>
                  </a:lnTo>
                  <a:lnTo>
                    <a:pt x="702" y="308"/>
                  </a:lnTo>
                  <a:lnTo>
                    <a:pt x="619" y="405"/>
                  </a:lnTo>
                  <a:lnTo>
                    <a:pt x="566" y="492"/>
                  </a:lnTo>
                  <a:lnTo>
                    <a:pt x="541" y="552"/>
                  </a:lnTo>
                  <a:lnTo>
                    <a:pt x="519" y="619"/>
                  </a:lnTo>
                  <a:lnTo>
                    <a:pt x="503" y="670"/>
                  </a:lnTo>
                  <a:lnTo>
                    <a:pt x="495" y="710"/>
                  </a:lnTo>
                  <a:lnTo>
                    <a:pt x="487" y="753"/>
                  </a:lnTo>
                  <a:lnTo>
                    <a:pt x="279" y="806"/>
                  </a:lnTo>
                  <a:lnTo>
                    <a:pt x="270" y="738"/>
                  </a:lnTo>
                  <a:lnTo>
                    <a:pt x="259" y="670"/>
                  </a:lnTo>
                  <a:lnTo>
                    <a:pt x="247" y="625"/>
                  </a:lnTo>
                  <a:lnTo>
                    <a:pt x="228" y="565"/>
                  </a:lnTo>
                  <a:lnTo>
                    <a:pt x="200" y="502"/>
                  </a:lnTo>
                  <a:lnTo>
                    <a:pt x="163" y="437"/>
                  </a:lnTo>
                  <a:lnTo>
                    <a:pt x="121" y="382"/>
                  </a:lnTo>
                  <a:lnTo>
                    <a:pt x="76" y="339"/>
                  </a:lnTo>
                  <a:lnTo>
                    <a:pt x="37" y="317"/>
                  </a:lnTo>
                  <a:lnTo>
                    <a:pt x="0" y="342"/>
                  </a:lnTo>
                  <a:lnTo>
                    <a:pt x="73" y="209"/>
                  </a:lnTo>
                </a:path>
              </a:pathLst>
            </a:custGeom>
            <a:solidFill>
              <a:schemeClr val="folHlink"/>
            </a:solidFill>
            <a:ln w="12700" cap="rnd" cmpd="sng">
              <a:solidFill>
                <a:schemeClr val="tx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5" name="Oval 44"/>
            <p:cNvSpPr>
              <a:spLocks noChangeArrowheads="1"/>
            </p:cNvSpPr>
            <p:nvPr/>
          </p:nvSpPr>
          <p:spPr bwMode="auto">
            <a:xfrm>
              <a:off x="1223" y="2053"/>
              <a:ext cx="780" cy="525"/>
            </a:xfrm>
            <a:prstGeom prst="ellipse">
              <a:avLst/>
            </a:prstGeom>
            <a:solidFill>
              <a:srgbClr val="009900"/>
            </a:solidFill>
            <a:ln w="50800">
              <a:solidFill>
                <a:srgbClr val="0099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fr-FR" altLang="fr-FR"/>
            </a:p>
          </p:txBody>
        </p:sp>
        <p:sp>
          <p:nvSpPr>
            <p:cNvPr id="16" name="Rectangle 45"/>
            <p:cNvSpPr>
              <a:spLocks noChangeArrowheads="1"/>
            </p:cNvSpPr>
            <p:nvPr/>
          </p:nvSpPr>
          <p:spPr bwMode="auto">
            <a:xfrm>
              <a:off x="1292" y="2202"/>
              <a:ext cx="650" cy="2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5725" tIns="42862" rIns="85725" bIns="42862">
              <a:spAutoFit/>
            </a:bodyPr>
            <a:lstStyle>
              <a:lvl1pPr defTabSz="849313" eaLnBrk="0" hangingPunct="0">
                <a:defRPr sz="2400">
                  <a:solidFill>
                    <a:schemeClr val="tx1"/>
                  </a:solidFill>
                  <a:latin typeface="Times New Roman" pitchFamily="18" charset="0"/>
                </a:defRPr>
              </a:lvl1pPr>
              <a:lvl2pPr marL="742950" indent="-285750" defTabSz="849313" eaLnBrk="0" hangingPunct="0">
                <a:defRPr sz="2400">
                  <a:solidFill>
                    <a:schemeClr val="tx1"/>
                  </a:solidFill>
                  <a:latin typeface="Times New Roman" pitchFamily="18" charset="0"/>
                </a:defRPr>
              </a:lvl2pPr>
              <a:lvl3pPr marL="1143000" indent="-228600" defTabSz="849313" eaLnBrk="0" hangingPunct="0">
                <a:defRPr sz="2400">
                  <a:solidFill>
                    <a:schemeClr val="tx1"/>
                  </a:solidFill>
                  <a:latin typeface="Times New Roman" pitchFamily="18" charset="0"/>
                </a:defRPr>
              </a:lvl3pPr>
              <a:lvl4pPr marL="1600200" indent="-228600" defTabSz="849313" eaLnBrk="0" hangingPunct="0">
                <a:defRPr sz="2400">
                  <a:solidFill>
                    <a:schemeClr val="tx1"/>
                  </a:solidFill>
                  <a:latin typeface="Times New Roman" pitchFamily="18" charset="0"/>
                </a:defRPr>
              </a:lvl4pPr>
              <a:lvl5pPr marL="2057400" indent="-228600" defTabSz="849313" eaLnBrk="0" hangingPunct="0">
                <a:defRPr sz="2400">
                  <a:solidFill>
                    <a:schemeClr val="tx1"/>
                  </a:solidFill>
                  <a:latin typeface="Times New Roman" pitchFamily="18" charset="0"/>
                </a:defRPr>
              </a:lvl5pPr>
              <a:lvl6pPr marL="2514600" indent="-228600" defTabSz="849313" eaLnBrk="0" fontAlgn="base" hangingPunct="0">
                <a:spcBef>
                  <a:spcPct val="0"/>
                </a:spcBef>
                <a:spcAft>
                  <a:spcPct val="0"/>
                </a:spcAft>
                <a:defRPr sz="2400">
                  <a:solidFill>
                    <a:schemeClr val="tx1"/>
                  </a:solidFill>
                  <a:latin typeface="Times New Roman" pitchFamily="18" charset="0"/>
                </a:defRPr>
              </a:lvl6pPr>
              <a:lvl7pPr marL="2971800" indent="-228600" defTabSz="849313" eaLnBrk="0" fontAlgn="base" hangingPunct="0">
                <a:spcBef>
                  <a:spcPct val="0"/>
                </a:spcBef>
                <a:spcAft>
                  <a:spcPct val="0"/>
                </a:spcAft>
                <a:defRPr sz="2400">
                  <a:solidFill>
                    <a:schemeClr val="tx1"/>
                  </a:solidFill>
                  <a:latin typeface="Times New Roman" pitchFamily="18" charset="0"/>
                </a:defRPr>
              </a:lvl7pPr>
              <a:lvl8pPr marL="3429000" indent="-228600" defTabSz="849313" eaLnBrk="0" fontAlgn="base" hangingPunct="0">
                <a:spcBef>
                  <a:spcPct val="0"/>
                </a:spcBef>
                <a:spcAft>
                  <a:spcPct val="0"/>
                </a:spcAft>
                <a:defRPr sz="2400">
                  <a:solidFill>
                    <a:schemeClr val="tx1"/>
                  </a:solidFill>
                  <a:latin typeface="Times New Roman" pitchFamily="18" charset="0"/>
                </a:defRPr>
              </a:lvl8pPr>
              <a:lvl9pPr marL="3886200" indent="-228600" defTabSz="849313" eaLnBrk="0" fontAlgn="base" hangingPunct="0">
                <a:spcBef>
                  <a:spcPct val="0"/>
                </a:spcBef>
                <a:spcAft>
                  <a:spcPct val="0"/>
                </a:spcAft>
                <a:defRPr sz="2400">
                  <a:solidFill>
                    <a:schemeClr val="tx1"/>
                  </a:solidFill>
                  <a:latin typeface="Times New Roman" pitchFamily="18" charset="0"/>
                </a:defRPr>
              </a:lvl9pPr>
            </a:lstStyle>
            <a:p>
              <a:r>
                <a:rPr lang="fr-FR" altLang="fr-FR" sz="1800" b="1" dirty="0" smtClean="0">
                  <a:latin typeface="Arial" charset="0"/>
                </a:rPr>
                <a:t>  Nature</a:t>
              </a:r>
              <a:endParaRPr lang="fr-FR" altLang="fr-FR" sz="1800" b="1" dirty="0">
                <a:latin typeface="Arial" charset="0"/>
              </a:endParaRPr>
            </a:p>
          </p:txBody>
        </p:sp>
        <p:sp>
          <p:nvSpPr>
            <p:cNvPr id="17" name="Oval 46"/>
            <p:cNvSpPr>
              <a:spLocks noChangeArrowheads="1"/>
            </p:cNvSpPr>
            <p:nvPr/>
          </p:nvSpPr>
          <p:spPr bwMode="auto">
            <a:xfrm>
              <a:off x="1912" y="996"/>
              <a:ext cx="809" cy="557"/>
            </a:xfrm>
            <a:prstGeom prst="ellipse">
              <a:avLst/>
            </a:prstGeom>
            <a:solidFill>
              <a:schemeClr val="bg1">
                <a:lumMod val="75000"/>
              </a:schemeClr>
            </a:solidFill>
            <a:ln w="317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fr-FR" altLang="fr-FR"/>
            </a:p>
          </p:txBody>
        </p:sp>
        <p:sp>
          <p:nvSpPr>
            <p:cNvPr id="18" name="Rectangle 47"/>
            <p:cNvSpPr>
              <a:spLocks noChangeArrowheads="1"/>
            </p:cNvSpPr>
            <p:nvPr/>
          </p:nvSpPr>
          <p:spPr bwMode="auto">
            <a:xfrm>
              <a:off x="1913" y="1161"/>
              <a:ext cx="796" cy="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5725" tIns="42862" rIns="85725" bIns="42862">
              <a:spAutoFit/>
            </a:bodyPr>
            <a:lstStyle>
              <a:lvl1pPr defTabSz="849313" eaLnBrk="0" hangingPunct="0">
                <a:defRPr sz="2400">
                  <a:solidFill>
                    <a:schemeClr val="tx1"/>
                  </a:solidFill>
                  <a:latin typeface="Times New Roman" pitchFamily="18" charset="0"/>
                </a:defRPr>
              </a:lvl1pPr>
              <a:lvl2pPr marL="742950" indent="-285750" defTabSz="849313" eaLnBrk="0" hangingPunct="0">
                <a:defRPr sz="2400">
                  <a:solidFill>
                    <a:schemeClr val="tx1"/>
                  </a:solidFill>
                  <a:latin typeface="Times New Roman" pitchFamily="18" charset="0"/>
                </a:defRPr>
              </a:lvl2pPr>
              <a:lvl3pPr marL="1143000" indent="-228600" defTabSz="849313" eaLnBrk="0" hangingPunct="0">
                <a:defRPr sz="2400">
                  <a:solidFill>
                    <a:schemeClr val="tx1"/>
                  </a:solidFill>
                  <a:latin typeface="Times New Roman" pitchFamily="18" charset="0"/>
                </a:defRPr>
              </a:lvl3pPr>
              <a:lvl4pPr marL="1600200" indent="-228600" defTabSz="849313" eaLnBrk="0" hangingPunct="0">
                <a:defRPr sz="2400">
                  <a:solidFill>
                    <a:schemeClr val="tx1"/>
                  </a:solidFill>
                  <a:latin typeface="Times New Roman" pitchFamily="18" charset="0"/>
                </a:defRPr>
              </a:lvl4pPr>
              <a:lvl5pPr marL="2057400" indent="-228600" defTabSz="849313" eaLnBrk="0" hangingPunct="0">
                <a:defRPr sz="2400">
                  <a:solidFill>
                    <a:schemeClr val="tx1"/>
                  </a:solidFill>
                  <a:latin typeface="Times New Roman" pitchFamily="18" charset="0"/>
                </a:defRPr>
              </a:lvl5pPr>
              <a:lvl6pPr marL="2514600" indent="-228600" defTabSz="849313" eaLnBrk="0" fontAlgn="base" hangingPunct="0">
                <a:spcBef>
                  <a:spcPct val="0"/>
                </a:spcBef>
                <a:spcAft>
                  <a:spcPct val="0"/>
                </a:spcAft>
                <a:defRPr sz="2400">
                  <a:solidFill>
                    <a:schemeClr val="tx1"/>
                  </a:solidFill>
                  <a:latin typeface="Times New Roman" pitchFamily="18" charset="0"/>
                </a:defRPr>
              </a:lvl6pPr>
              <a:lvl7pPr marL="2971800" indent="-228600" defTabSz="849313" eaLnBrk="0" fontAlgn="base" hangingPunct="0">
                <a:spcBef>
                  <a:spcPct val="0"/>
                </a:spcBef>
                <a:spcAft>
                  <a:spcPct val="0"/>
                </a:spcAft>
                <a:defRPr sz="2400">
                  <a:solidFill>
                    <a:schemeClr val="tx1"/>
                  </a:solidFill>
                  <a:latin typeface="Times New Roman" pitchFamily="18" charset="0"/>
                </a:defRPr>
              </a:lvl7pPr>
              <a:lvl8pPr marL="3429000" indent="-228600" defTabSz="849313" eaLnBrk="0" fontAlgn="base" hangingPunct="0">
                <a:spcBef>
                  <a:spcPct val="0"/>
                </a:spcBef>
                <a:spcAft>
                  <a:spcPct val="0"/>
                </a:spcAft>
                <a:defRPr sz="2400">
                  <a:solidFill>
                    <a:schemeClr val="tx1"/>
                  </a:solidFill>
                  <a:latin typeface="Times New Roman" pitchFamily="18" charset="0"/>
                </a:defRPr>
              </a:lvl8pPr>
              <a:lvl9pPr marL="3886200" indent="-228600" defTabSz="849313" eaLnBrk="0" fontAlgn="base" hangingPunct="0">
                <a:spcBef>
                  <a:spcPct val="0"/>
                </a:spcBef>
                <a:spcAft>
                  <a:spcPct val="0"/>
                </a:spcAft>
                <a:defRPr sz="2400">
                  <a:solidFill>
                    <a:schemeClr val="tx1"/>
                  </a:solidFill>
                  <a:latin typeface="Times New Roman" pitchFamily="18" charset="0"/>
                </a:defRPr>
              </a:lvl9pPr>
            </a:lstStyle>
            <a:p>
              <a:r>
                <a:rPr lang="fr-FR" altLang="fr-FR" sz="1800" b="1" dirty="0">
                  <a:latin typeface="Arial" charset="0"/>
                </a:rPr>
                <a:t>Économie</a:t>
              </a:r>
            </a:p>
          </p:txBody>
        </p:sp>
        <p:sp>
          <p:nvSpPr>
            <p:cNvPr id="19" name="Rectangle 48"/>
            <p:cNvSpPr>
              <a:spLocks noChangeArrowheads="1"/>
            </p:cNvSpPr>
            <p:nvPr/>
          </p:nvSpPr>
          <p:spPr bwMode="auto">
            <a:xfrm>
              <a:off x="505" y="1775"/>
              <a:ext cx="812" cy="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5725" tIns="42862" rIns="85725" bIns="42862">
              <a:spAutoFit/>
            </a:bodyPr>
            <a:lstStyle>
              <a:lvl1pPr defTabSz="849313" eaLnBrk="0" hangingPunct="0">
                <a:defRPr sz="2400">
                  <a:solidFill>
                    <a:schemeClr val="tx1"/>
                  </a:solidFill>
                  <a:latin typeface="Times New Roman" pitchFamily="18" charset="0"/>
                </a:defRPr>
              </a:lvl1pPr>
              <a:lvl2pPr marL="742950" indent="-285750" defTabSz="849313" eaLnBrk="0" hangingPunct="0">
                <a:defRPr sz="2400">
                  <a:solidFill>
                    <a:schemeClr val="tx1"/>
                  </a:solidFill>
                  <a:latin typeface="Times New Roman" pitchFamily="18" charset="0"/>
                </a:defRPr>
              </a:lvl2pPr>
              <a:lvl3pPr marL="1143000" indent="-228600" defTabSz="849313" eaLnBrk="0" hangingPunct="0">
                <a:defRPr sz="2400">
                  <a:solidFill>
                    <a:schemeClr val="tx1"/>
                  </a:solidFill>
                  <a:latin typeface="Times New Roman" pitchFamily="18" charset="0"/>
                </a:defRPr>
              </a:lvl3pPr>
              <a:lvl4pPr marL="1600200" indent="-228600" defTabSz="849313" eaLnBrk="0" hangingPunct="0">
                <a:defRPr sz="2400">
                  <a:solidFill>
                    <a:schemeClr val="tx1"/>
                  </a:solidFill>
                  <a:latin typeface="Times New Roman" pitchFamily="18" charset="0"/>
                </a:defRPr>
              </a:lvl4pPr>
              <a:lvl5pPr marL="2057400" indent="-228600" defTabSz="849313" eaLnBrk="0" hangingPunct="0">
                <a:defRPr sz="2400">
                  <a:solidFill>
                    <a:schemeClr val="tx1"/>
                  </a:solidFill>
                  <a:latin typeface="Times New Roman" pitchFamily="18" charset="0"/>
                </a:defRPr>
              </a:lvl5pPr>
              <a:lvl6pPr marL="2514600" indent="-228600" defTabSz="849313" eaLnBrk="0" fontAlgn="base" hangingPunct="0">
                <a:spcBef>
                  <a:spcPct val="0"/>
                </a:spcBef>
                <a:spcAft>
                  <a:spcPct val="0"/>
                </a:spcAft>
                <a:defRPr sz="2400">
                  <a:solidFill>
                    <a:schemeClr val="tx1"/>
                  </a:solidFill>
                  <a:latin typeface="Times New Roman" pitchFamily="18" charset="0"/>
                </a:defRPr>
              </a:lvl6pPr>
              <a:lvl7pPr marL="2971800" indent="-228600" defTabSz="849313" eaLnBrk="0" fontAlgn="base" hangingPunct="0">
                <a:spcBef>
                  <a:spcPct val="0"/>
                </a:spcBef>
                <a:spcAft>
                  <a:spcPct val="0"/>
                </a:spcAft>
                <a:defRPr sz="2400">
                  <a:solidFill>
                    <a:schemeClr val="tx1"/>
                  </a:solidFill>
                  <a:latin typeface="Times New Roman" pitchFamily="18" charset="0"/>
                </a:defRPr>
              </a:lvl7pPr>
              <a:lvl8pPr marL="3429000" indent="-228600" defTabSz="849313" eaLnBrk="0" fontAlgn="base" hangingPunct="0">
                <a:spcBef>
                  <a:spcPct val="0"/>
                </a:spcBef>
                <a:spcAft>
                  <a:spcPct val="0"/>
                </a:spcAft>
                <a:defRPr sz="2400">
                  <a:solidFill>
                    <a:schemeClr val="tx1"/>
                  </a:solidFill>
                  <a:latin typeface="Times New Roman" pitchFamily="18" charset="0"/>
                </a:defRPr>
              </a:lvl8pPr>
              <a:lvl9pPr marL="3886200" indent="-228600" defTabSz="849313" eaLnBrk="0" fontAlgn="base" hangingPunct="0">
                <a:spcBef>
                  <a:spcPct val="0"/>
                </a:spcBef>
                <a:spcAft>
                  <a:spcPct val="0"/>
                </a:spcAft>
                <a:defRPr sz="2400">
                  <a:solidFill>
                    <a:schemeClr val="tx1"/>
                  </a:solidFill>
                  <a:latin typeface="Times New Roman" pitchFamily="18" charset="0"/>
                </a:defRPr>
              </a:lvl9pPr>
            </a:lstStyle>
            <a:p>
              <a:r>
                <a:rPr lang="fr-FR" altLang="fr-FR" sz="1800">
                  <a:latin typeface="Arial" charset="0"/>
                </a:rPr>
                <a:t>ressources</a:t>
              </a:r>
            </a:p>
          </p:txBody>
        </p:sp>
        <p:sp>
          <p:nvSpPr>
            <p:cNvPr id="20" name="Rectangle 49"/>
            <p:cNvSpPr>
              <a:spLocks noChangeArrowheads="1"/>
            </p:cNvSpPr>
            <p:nvPr/>
          </p:nvSpPr>
          <p:spPr bwMode="auto">
            <a:xfrm>
              <a:off x="1933" y="1775"/>
              <a:ext cx="716" cy="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5725" tIns="42862" rIns="85725" bIns="42862">
              <a:spAutoFit/>
            </a:bodyPr>
            <a:lstStyle>
              <a:lvl1pPr defTabSz="849313" eaLnBrk="0" hangingPunct="0">
                <a:defRPr sz="2400">
                  <a:solidFill>
                    <a:schemeClr val="tx1"/>
                  </a:solidFill>
                  <a:latin typeface="Times New Roman" pitchFamily="18" charset="0"/>
                </a:defRPr>
              </a:lvl1pPr>
              <a:lvl2pPr marL="742950" indent="-285750" defTabSz="849313" eaLnBrk="0" hangingPunct="0">
                <a:defRPr sz="2400">
                  <a:solidFill>
                    <a:schemeClr val="tx1"/>
                  </a:solidFill>
                  <a:latin typeface="Times New Roman" pitchFamily="18" charset="0"/>
                </a:defRPr>
              </a:lvl2pPr>
              <a:lvl3pPr marL="1143000" indent="-228600" defTabSz="849313" eaLnBrk="0" hangingPunct="0">
                <a:defRPr sz="2400">
                  <a:solidFill>
                    <a:schemeClr val="tx1"/>
                  </a:solidFill>
                  <a:latin typeface="Times New Roman" pitchFamily="18" charset="0"/>
                </a:defRPr>
              </a:lvl3pPr>
              <a:lvl4pPr marL="1600200" indent="-228600" defTabSz="849313" eaLnBrk="0" hangingPunct="0">
                <a:defRPr sz="2400">
                  <a:solidFill>
                    <a:schemeClr val="tx1"/>
                  </a:solidFill>
                  <a:latin typeface="Times New Roman" pitchFamily="18" charset="0"/>
                </a:defRPr>
              </a:lvl4pPr>
              <a:lvl5pPr marL="2057400" indent="-228600" defTabSz="849313" eaLnBrk="0" hangingPunct="0">
                <a:defRPr sz="2400">
                  <a:solidFill>
                    <a:schemeClr val="tx1"/>
                  </a:solidFill>
                  <a:latin typeface="Times New Roman" pitchFamily="18" charset="0"/>
                </a:defRPr>
              </a:lvl5pPr>
              <a:lvl6pPr marL="2514600" indent="-228600" defTabSz="849313" eaLnBrk="0" fontAlgn="base" hangingPunct="0">
                <a:spcBef>
                  <a:spcPct val="0"/>
                </a:spcBef>
                <a:spcAft>
                  <a:spcPct val="0"/>
                </a:spcAft>
                <a:defRPr sz="2400">
                  <a:solidFill>
                    <a:schemeClr val="tx1"/>
                  </a:solidFill>
                  <a:latin typeface="Times New Roman" pitchFamily="18" charset="0"/>
                </a:defRPr>
              </a:lvl6pPr>
              <a:lvl7pPr marL="2971800" indent="-228600" defTabSz="849313" eaLnBrk="0" fontAlgn="base" hangingPunct="0">
                <a:spcBef>
                  <a:spcPct val="0"/>
                </a:spcBef>
                <a:spcAft>
                  <a:spcPct val="0"/>
                </a:spcAft>
                <a:defRPr sz="2400">
                  <a:solidFill>
                    <a:schemeClr val="tx1"/>
                  </a:solidFill>
                  <a:latin typeface="Times New Roman" pitchFamily="18" charset="0"/>
                </a:defRPr>
              </a:lvl7pPr>
              <a:lvl8pPr marL="3429000" indent="-228600" defTabSz="849313" eaLnBrk="0" fontAlgn="base" hangingPunct="0">
                <a:spcBef>
                  <a:spcPct val="0"/>
                </a:spcBef>
                <a:spcAft>
                  <a:spcPct val="0"/>
                </a:spcAft>
                <a:defRPr sz="2400">
                  <a:solidFill>
                    <a:schemeClr val="tx1"/>
                  </a:solidFill>
                  <a:latin typeface="Times New Roman" pitchFamily="18" charset="0"/>
                </a:defRPr>
              </a:lvl8pPr>
              <a:lvl9pPr marL="3886200" indent="-228600" defTabSz="849313" eaLnBrk="0" fontAlgn="base" hangingPunct="0">
                <a:spcBef>
                  <a:spcPct val="0"/>
                </a:spcBef>
                <a:spcAft>
                  <a:spcPct val="0"/>
                </a:spcAft>
                <a:defRPr sz="2400">
                  <a:solidFill>
                    <a:schemeClr val="tx1"/>
                  </a:solidFill>
                  <a:latin typeface="Times New Roman" pitchFamily="18" charset="0"/>
                </a:defRPr>
              </a:lvl9pPr>
            </a:lstStyle>
            <a:p>
              <a:r>
                <a:rPr lang="fr-FR" altLang="fr-FR" sz="1800">
                  <a:latin typeface="Arial" charset="0"/>
                </a:rPr>
                <a:t>pollutions</a:t>
              </a:r>
            </a:p>
          </p:txBody>
        </p:sp>
        <p:sp>
          <p:nvSpPr>
            <p:cNvPr id="21" name="Oval 51"/>
            <p:cNvSpPr>
              <a:spLocks noChangeArrowheads="1"/>
            </p:cNvSpPr>
            <p:nvPr/>
          </p:nvSpPr>
          <p:spPr bwMode="auto">
            <a:xfrm>
              <a:off x="427" y="996"/>
              <a:ext cx="809" cy="557"/>
            </a:xfrm>
            <a:prstGeom prst="ellipse">
              <a:avLst/>
            </a:prstGeom>
            <a:solidFill>
              <a:srgbClr val="FF6600"/>
            </a:solidFill>
            <a:ln w="317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fr-FR" altLang="fr-FR"/>
            </a:p>
          </p:txBody>
        </p:sp>
        <p:sp>
          <p:nvSpPr>
            <p:cNvPr id="22" name="Rectangle 52"/>
            <p:cNvSpPr>
              <a:spLocks noChangeArrowheads="1"/>
            </p:cNvSpPr>
            <p:nvPr/>
          </p:nvSpPr>
          <p:spPr bwMode="auto">
            <a:xfrm>
              <a:off x="521" y="1161"/>
              <a:ext cx="620" cy="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5725" tIns="42862" rIns="85725" bIns="42862">
              <a:spAutoFit/>
            </a:bodyPr>
            <a:lstStyle>
              <a:lvl1pPr defTabSz="849313" eaLnBrk="0" hangingPunct="0">
                <a:defRPr sz="2400">
                  <a:solidFill>
                    <a:schemeClr val="tx1"/>
                  </a:solidFill>
                  <a:latin typeface="Times New Roman" pitchFamily="18" charset="0"/>
                </a:defRPr>
              </a:lvl1pPr>
              <a:lvl2pPr marL="742950" indent="-285750" defTabSz="849313" eaLnBrk="0" hangingPunct="0">
                <a:defRPr sz="2400">
                  <a:solidFill>
                    <a:schemeClr val="tx1"/>
                  </a:solidFill>
                  <a:latin typeface="Times New Roman" pitchFamily="18" charset="0"/>
                </a:defRPr>
              </a:lvl2pPr>
              <a:lvl3pPr marL="1143000" indent="-228600" defTabSz="849313" eaLnBrk="0" hangingPunct="0">
                <a:defRPr sz="2400">
                  <a:solidFill>
                    <a:schemeClr val="tx1"/>
                  </a:solidFill>
                  <a:latin typeface="Times New Roman" pitchFamily="18" charset="0"/>
                </a:defRPr>
              </a:lvl3pPr>
              <a:lvl4pPr marL="1600200" indent="-228600" defTabSz="849313" eaLnBrk="0" hangingPunct="0">
                <a:defRPr sz="2400">
                  <a:solidFill>
                    <a:schemeClr val="tx1"/>
                  </a:solidFill>
                  <a:latin typeface="Times New Roman" pitchFamily="18" charset="0"/>
                </a:defRPr>
              </a:lvl4pPr>
              <a:lvl5pPr marL="2057400" indent="-228600" defTabSz="849313" eaLnBrk="0" hangingPunct="0">
                <a:defRPr sz="2400">
                  <a:solidFill>
                    <a:schemeClr val="tx1"/>
                  </a:solidFill>
                  <a:latin typeface="Times New Roman" pitchFamily="18" charset="0"/>
                </a:defRPr>
              </a:lvl5pPr>
              <a:lvl6pPr marL="2514600" indent="-228600" defTabSz="849313" eaLnBrk="0" fontAlgn="base" hangingPunct="0">
                <a:spcBef>
                  <a:spcPct val="0"/>
                </a:spcBef>
                <a:spcAft>
                  <a:spcPct val="0"/>
                </a:spcAft>
                <a:defRPr sz="2400">
                  <a:solidFill>
                    <a:schemeClr val="tx1"/>
                  </a:solidFill>
                  <a:latin typeface="Times New Roman" pitchFamily="18" charset="0"/>
                </a:defRPr>
              </a:lvl6pPr>
              <a:lvl7pPr marL="2971800" indent="-228600" defTabSz="849313" eaLnBrk="0" fontAlgn="base" hangingPunct="0">
                <a:spcBef>
                  <a:spcPct val="0"/>
                </a:spcBef>
                <a:spcAft>
                  <a:spcPct val="0"/>
                </a:spcAft>
                <a:defRPr sz="2400">
                  <a:solidFill>
                    <a:schemeClr val="tx1"/>
                  </a:solidFill>
                  <a:latin typeface="Times New Roman" pitchFamily="18" charset="0"/>
                </a:defRPr>
              </a:lvl7pPr>
              <a:lvl8pPr marL="3429000" indent="-228600" defTabSz="849313" eaLnBrk="0" fontAlgn="base" hangingPunct="0">
                <a:spcBef>
                  <a:spcPct val="0"/>
                </a:spcBef>
                <a:spcAft>
                  <a:spcPct val="0"/>
                </a:spcAft>
                <a:defRPr sz="2400">
                  <a:solidFill>
                    <a:schemeClr val="tx1"/>
                  </a:solidFill>
                  <a:latin typeface="Times New Roman" pitchFamily="18" charset="0"/>
                </a:defRPr>
              </a:lvl8pPr>
              <a:lvl9pPr marL="3886200" indent="-228600" defTabSz="849313" eaLnBrk="0" fontAlgn="base" hangingPunct="0">
                <a:spcBef>
                  <a:spcPct val="0"/>
                </a:spcBef>
                <a:spcAft>
                  <a:spcPct val="0"/>
                </a:spcAft>
                <a:defRPr sz="2400">
                  <a:solidFill>
                    <a:schemeClr val="tx1"/>
                  </a:solidFill>
                  <a:latin typeface="Times New Roman" pitchFamily="18" charset="0"/>
                </a:defRPr>
              </a:lvl9pPr>
            </a:lstStyle>
            <a:p>
              <a:r>
                <a:rPr lang="fr-FR" altLang="fr-FR" sz="1800" b="1">
                  <a:latin typeface="Arial" charset="0"/>
                </a:rPr>
                <a:t>Société</a:t>
              </a:r>
            </a:p>
          </p:txBody>
        </p:sp>
      </p:grpSp>
      <p:grpSp>
        <p:nvGrpSpPr>
          <p:cNvPr id="23" name="Group 37"/>
          <p:cNvGrpSpPr>
            <a:grpSpLocks/>
          </p:cNvGrpSpPr>
          <p:nvPr/>
        </p:nvGrpSpPr>
        <p:grpSpPr bwMode="auto">
          <a:xfrm>
            <a:off x="4780127" y="4071270"/>
            <a:ext cx="3707961" cy="2141438"/>
            <a:chOff x="290" y="329"/>
            <a:chExt cx="2523" cy="2561"/>
          </a:xfrm>
        </p:grpSpPr>
        <p:sp>
          <p:nvSpPr>
            <p:cNvPr id="24" name="Oval 38"/>
            <p:cNvSpPr>
              <a:spLocks noChangeArrowheads="1"/>
            </p:cNvSpPr>
            <p:nvPr/>
          </p:nvSpPr>
          <p:spPr bwMode="auto">
            <a:xfrm>
              <a:off x="290" y="329"/>
              <a:ext cx="2523" cy="2561"/>
            </a:xfrm>
            <a:prstGeom prst="ellipse">
              <a:avLst/>
            </a:prstGeom>
            <a:solidFill>
              <a:srgbClr val="FFCC0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fr-FR" altLang="fr-FR"/>
            </a:p>
          </p:txBody>
        </p:sp>
        <p:sp>
          <p:nvSpPr>
            <p:cNvPr id="25" name="Rectangle 39"/>
            <p:cNvSpPr>
              <a:spLocks noChangeArrowheads="1"/>
            </p:cNvSpPr>
            <p:nvPr/>
          </p:nvSpPr>
          <p:spPr bwMode="auto">
            <a:xfrm>
              <a:off x="775" y="735"/>
              <a:ext cx="1510" cy="1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5725" tIns="42862" rIns="85725" bIns="42862">
              <a:spAutoFit/>
            </a:bodyPr>
            <a:lstStyle>
              <a:lvl1pPr defTabSz="849313" eaLnBrk="0" hangingPunct="0">
                <a:defRPr sz="2400">
                  <a:solidFill>
                    <a:schemeClr val="tx1"/>
                  </a:solidFill>
                  <a:latin typeface="Times New Roman" pitchFamily="18" charset="0"/>
                </a:defRPr>
              </a:lvl1pPr>
              <a:lvl2pPr marL="742950" indent="-285750" defTabSz="849313" eaLnBrk="0" hangingPunct="0">
                <a:defRPr sz="2400">
                  <a:solidFill>
                    <a:schemeClr val="tx1"/>
                  </a:solidFill>
                  <a:latin typeface="Times New Roman" pitchFamily="18" charset="0"/>
                </a:defRPr>
              </a:lvl2pPr>
              <a:lvl3pPr marL="1143000" indent="-228600" defTabSz="849313" eaLnBrk="0" hangingPunct="0">
                <a:defRPr sz="2400">
                  <a:solidFill>
                    <a:schemeClr val="tx1"/>
                  </a:solidFill>
                  <a:latin typeface="Times New Roman" pitchFamily="18" charset="0"/>
                </a:defRPr>
              </a:lvl3pPr>
              <a:lvl4pPr marL="1600200" indent="-228600" defTabSz="849313" eaLnBrk="0" hangingPunct="0">
                <a:defRPr sz="2400">
                  <a:solidFill>
                    <a:schemeClr val="tx1"/>
                  </a:solidFill>
                  <a:latin typeface="Times New Roman" pitchFamily="18" charset="0"/>
                </a:defRPr>
              </a:lvl4pPr>
              <a:lvl5pPr marL="2057400" indent="-228600" defTabSz="849313" eaLnBrk="0" hangingPunct="0">
                <a:defRPr sz="2400">
                  <a:solidFill>
                    <a:schemeClr val="tx1"/>
                  </a:solidFill>
                  <a:latin typeface="Times New Roman" pitchFamily="18" charset="0"/>
                </a:defRPr>
              </a:lvl5pPr>
              <a:lvl6pPr marL="2514600" indent="-228600" defTabSz="849313" eaLnBrk="0" fontAlgn="base" hangingPunct="0">
                <a:spcBef>
                  <a:spcPct val="0"/>
                </a:spcBef>
                <a:spcAft>
                  <a:spcPct val="0"/>
                </a:spcAft>
                <a:defRPr sz="2400">
                  <a:solidFill>
                    <a:schemeClr val="tx1"/>
                  </a:solidFill>
                  <a:latin typeface="Times New Roman" pitchFamily="18" charset="0"/>
                </a:defRPr>
              </a:lvl6pPr>
              <a:lvl7pPr marL="2971800" indent="-228600" defTabSz="849313" eaLnBrk="0" fontAlgn="base" hangingPunct="0">
                <a:spcBef>
                  <a:spcPct val="0"/>
                </a:spcBef>
                <a:spcAft>
                  <a:spcPct val="0"/>
                </a:spcAft>
                <a:defRPr sz="2400">
                  <a:solidFill>
                    <a:schemeClr val="tx1"/>
                  </a:solidFill>
                  <a:latin typeface="Times New Roman" pitchFamily="18" charset="0"/>
                </a:defRPr>
              </a:lvl7pPr>
              <a:lvl8pPr marL="3429000" indent="-228600" defTabSz="849313" eaLnBrk="0" fontAlgn="base" hangingPunct="0">
                <a:spcBef>
                  <a:spcPct val="0"/>
                </a:spcBef>
                <a:spcAft>
                  <a:spcPct val="0"/>
                </a:spcAft>
                <a:defRPr sz="2400">
                  <a:solidFill>
                    <a:schemeClr val="tx1"/>
                  </a:solidFill>
                  <a:latin typeface="Times New Roman" pitchFamily="18" charset="0"/>
                </a:defRPr>
              </a:lvl8pPr>
              <a:lvl9pPr marL="3886200" indent="-228600" defTabSz="849313" eaLnBrk="0" fontAlgn="base" hangingPunct="0">
                <a:spcBef>
                  <a:spcPct val="0"/>
                </a:spcBef>
                <a:spcAft>
                  <a:spcPct val="0"/>
                </a:spcAft>
                <a:defRPr sz="2400">
                  <a:solidFill>
                    <a:schemeClr val="tx1"/>
                  </a:solidFill>
                  <a:latin typeface="Times New Roman" pitchFamily="18" charset="0"/>
                </a:defRPr>
              </a:lvl9pPr>
            </a:lstStyle>
            <a:p>
              <a:r>
                <a:rPr lang="fr-FR" altLang="fr-FR" sz="1000" b="1" dirty="0">
                  <a:latin typeface="Arial" charset="0"/>
                </a:rPr>
                <a:t>domaine  </a:t>
              </a:r>
              <a:r>
                <a:rPr lang="fr-FR" altLang="fr-FR" sz="1000" b="1" dirty="0" smtClean="0">
                  <a:latin typeface="Arial" charset="0"/>
                </a:rPr>
                <a:t>du développement durable</a:t>
              </a:r>
              <a:endParaRPr lang="fr-FR" altLang="fr-FR" sz="1000" b="1" dirty="0">
                <a:latin typeface="Arial" charset="0"/>
              </a:endParaRPr>
            </a:p>
          </p:txBody>
        </p:sp>
        <p:sp>
          <p:nvSpPr>
            <p:cNvPr id="26" name="Line 40"/>
            <p:cNvSpPr>
              <a:spLocks noChangeShapeType="1"/>
            </p:cNvSpPr>
            <p:nvPr/>
          </p:nvSpPr>
          <p:spPr bwMode="auto">
            <a:xfrm>
              <a:off x="1224" y="1145"/>
              <a:ext cx="700"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sp>
          <p:nvSpPr>
            <p:cNvPr id="27" name="Line 41"/>
            <p:cNvSpPr>
              <a:spLocks noChangeShapeType="1"/>
            </p:cNvSpPr>
            <p:nvPr/>
          </p:nvSpPr>
          <p:spPr bwMode="auto">
            <a:xfrm flipH="1">
              <a:off x="1233" y="1202"/>
              <a:ext cx="681"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sp>
          <p:nvSpPr>
            <p:cNvPr id="28" name="Freeform 42"/>
            <p:cNvSpPr>
              <a:spLocks/>
            </p:cNvSpPr>
            <p:nvPr/>
          </p:nvSpPr>
          <p:spPr bwMode="auto">
            <a:xfrm>
              <a:off x="1143" y="1229"/>
              <a:ext cx="1019" cy="796"/>
            </a:xfrm>
            <a:custGeom>
              <a:avLst/>
              <a:gdLst>
                <a:gd name="T0" fmla="*/ 77 w 1104"/>
                <a:gd name="T1" fmla="*/ 8 h 796"/>
                <a:gd name="T2" fmla="*/ 135 w 1104"/>
                <a:gd name="T3" fmla="*/ 20 h 796"/>
                <a:gd name="T4" fmla="*/ 187 w 1104"/>
                <a:gd name="T5" fmla="*/ 35 h 796"/>
                <a:gd name="T6" fmla="*/ 245 w 1104"/>
                <a:gd name="T7" fmla="*/ 52 h 796"/>
                <a:gd name="T8" fmla="*/ 301 w 1104"/>
                <a:gd name="T9" fmla="*/ 76 h 796"/>
                <a:gd name="T10" fmla="*/ 353 w 1104"/>
                <a:gd name="T11" fmla="*/ 101 h 796"/>
                <a:gd name="T12" fmla="*/ 409 w 1104"/>
                <a:gd name="T13" fmla="*/ 132 h 796"/>
                <a:gd name="T14" fmla="*/ 449 w 1104"/>
                <a:gd name="T15" fmla="*/ 158 h 796"/>
                <a:gd name="T16" fmla="*/ 515 w 1104"/>
                <a:gd name="T17" fmla="*/ 211 h 796"/>
                <a:gd name="T18" fmla="*/ 552 w 1104"/>
                <a:gd name="T19" fmla="*/ 249 h 796"/>
                <a:gd name="T20" fmla="*/ 594 w 1104"/>
                <a:gd name="T21" fmla="*/ 304 h 796"/>
                <a:gd name="T22" fmla="*/ 623 w 1104"/>
                <a:gd name="T23" fmla="*/ 354 h 796"/>
                <a:gd name="T24" fmla="*/ 639 w 1104"/>
                <a:gd name="T25" fmla="*/ 397 h 796"/>
                <a:gd name="T26" fmla="*/ 650 w 1104"/>
                <a:gd name="T27" fmla="*/ 439 h 796"/>
                <a:gd name="T28" fmla="*/ 656 w 1104"/>
                <a:gd name="T29" fmla="*/ 489 h 796"/>
                <a:gd name="T30" fmla="*/ 679 w 1104"/>
                <a:gd name="T31" fmla="*/ 433 h 796"/>
                <a:gd name="T32" fmla="*/ 701 w 1104"/>
                <a:gd name="T33" fmla="*/ 380 h 796"/>
                <a:gd name="T34" fmla="*/ 729 w 1104"/>
                <a:gd name="T35" fmla="*/ 324 h 796"/>
                <a:gd name="T36" fmla="*/ 759 w 1104"/>
                <a:gd name="T37" fmla="*/ 275 h 796"/>
                <a:gd name="T38" fmla="*/ 792 w 1104"/>
                <a:gd name="T39" fmla="*/ 229 h 796"/>
                <a:gd name="T40" fmla="*/ 827 w 1104"/>
                <a:gd name="T41" fmla="*/ 186 h 796"/>
                <a:gd name="T42" fmla="*/ 867 w 1104"/>
                <a:gd name="T43" fmla="*/ 154 h 796"/>
                <a:gd name="T44" fmla="*/ 1018 w 1104"/>
                <a:gd name="T45" fmla="*/ 269 h 796"/>
                <a:gd name="T46" fmla="*/ 986 w 1104"/>
                <a:gd name="T47" fmla="*/ 303 h 796"/>
                <a:gd name="T48" fmla="*/ 947 w 1104"/>
                <a:gd name="T49" fmla="*/ 349 h 796"/>
                <a:gd name="T50" fmla="*/ 897 w 1104"/>
                <a:gd name="T51" fmla="*/ 422 h 796"/>
                <a:gd name="T52" fmla="*/ 870 w 1104"/>
                <a:gd name="T53" fmla="*/ 471 h 796"/>
                <a:gd name="T54" fmla="*/ 833 w 1104"/>
                <a:gd name="T55" fmla="*/ 549 h 796"/>
                <a:gd name="T56" fmla="*/ 809 w 1104"/>
                <a:gd name="T57" fmla="*/ 611 h 796"/>
                <a:gd name="T58" fmla="*/ 791 w 1104"/>
                <a:gd name="T59" fmla="*/ 665 h 796"/>
                <a:gd name="T60" fmla="*/ 781 w 1104"/>
                <a:gd name="T61" fmla="*/ 700 h 796"/>
                <a:gd name="T62" fmla="*/ 774 w 1104"/>
                <a:gd name="T63" fmla="*/ 722 h 796"/>
                <a:gd name="T64" fmla="*/ 769 w 1104"/>
                <a:gd name="T65" fmla="*/ 741 h 796"/>
                <a:gd name="T66" fmla="*/ 763 w 1104"/>
                <a:gd name="T67" fmla="*/ 761 h 796"/>
                <a:gd name="T68" fmla="*/ 821 w 1104"/>
                <a:gd name="T69" fmla="*/ 786 h 796"/>
                <a:gd name="T70" fmla="*/ 606 w 1104"/>
                <a:gd name="T71" fmla="*/ 795 h 796"/>
                <a:gd name="T72" fmla="*/ 425 w 1104"/>
                <a:gd name="T73" fmla="*/ 694 h 796"/>
                <a:gd name="T74" fmla="*/ 492 w 1104"/>
                <a:gd name="T75" fmla="*/ 699 h 796"/>
                <a:gd name="T76" fmla="*/ 490 w 1104"/>
                <a:gd name="T77" fmla="*/ 665 h 796"/>
                <a:gd name="T78" fmla="*/ 485 w 1104"/>
                <a:gd name="T79" fmla="*/ 623 h 796"/>
                <a:gd name="T80" fmla="*/ 478 w 1104"/>
                <a:gd name="T81" fmla="*/ 590 h 796"/>
                <a:gd name="T82" fmla="*/ 464 w 1104"/>
                <a:gd name="T83" fmla="*/ 546 h 796"/>
                <a:gd name="T84" fmla="*/ 450 w 1104"/>
                <a:gd name="T85" fmla="*/ 511 h 796"/>
                <a:gd name="T86" fmla="*/ 427 w 1104"/>
                <a:gd name="T87" fmla="*/ 473 h 796"/>
                <a:gd name="T88" fmla="*/ 406 w 1104"/>
                <a:gd name="T89" fmla="*/ 442 h 796"/>
                <a:gd name="T90" fmla="*/ 380 w 1104"/>
                <a:gd name="T91" fmla="*/ 409 h 796"/>
                <a:gd name="T92" fmla="*/ 357 w 1104"/>
                <a:gd name="T93" fmla="*/ 384 h 796"/>
                <a:gd name="T94" fmla="*/ 328 w 1104"/>
                <a:gd name="T95" fmla="*/ 355 h 796"/>
                <a:gd name="T96" fmla="*/ 301 w 1104"/>
                <a:gd name="T97" fmla="*/ 334 h 796"/>
                <a:gd name="T98" fmla="*/ 274 w 1104"/>
                <a:gd name="T99" fmla="*/ 314 h 796"/>
                <a:gd name="T100" fmla="*/ 244 w 1104"/>
                <a:gd name="T101" fmla="*/ 292 h 796"/>
                <a:gd name="T102" fmla="*/ 214 w 1104"/>
                <a:gd name="T103" fmla="*/ 278 h 796"/>
                <a:gd name="T104" fmla="*/ 176 w 1104"/>
                <a:gd name="T105" fmla="*/ 259 h 796"/>
                <a:gd name="T106" fmla="*/ 136 w 1104"/>
                <a:gd name="T107" fmla="*/ 240 h 796"/>
                <a:gd name="T108" fmla="*/ 86 w 1104"/>
                <a:gd name="T109" fmla="*/ 219 h 796"/>
                <a:gd name="T110" fmla="*/ 45 w 1104"/>
                <a:gd name="T111" fmla="*/ 206 h 796"/>
                <a:gd name="T112" fmla="*/ 0 w 1104"/>
                <a:gd name="T113" fmla="*/ 196 h 796"/>
                <a:gd name="T114" fmla="*/ 20 w 1104"/>
                <a:gd name="T115" fmla="*/ 0 h 796"/>
                <a:gd name="T116" fmla="*/ 77 w 1104"/>
                <a:gd name="T117" fmla="*/ 8 h 79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04" h="796">
                  <a:moveTo>
                    <a:pt x="83" y="8"/>
                  </a:moveTo>
                  <a:lnTo>
                    <a:pt x="146" y="20"/>
                  </a:lnTo>
                  <a:lnTo>
                    <a:pt x="203" y="35"/>
                  </a:lnTo>
                  <a:lnTo>
                    <a:pt x="265" y="52"/>
                  </a:lnTo>
                  <a:lnTo>
                    <a:pt x="326" y="76"/>
                  </a:lnTo>
                  <a:lnTo>
                    <a:pt x="382" y="101"/>
                  </a:lnTo>
                  <a:lnTo>
                    <a:pt x="443" y="132"/>
                  </a:lnTo>
                  <a:lnTo>
                    <a:pt x="486" y="158"/>
                  </a:lnTo>
                  <a:lnTo>
                    <a:pt x="558" y="211"/>
                  </a:lnTo>
                  <a:lnTo>
                    <a:pt x="598" y="249"/>
                  </a:lnTo>
                  <a:lnTo>
                    <a:pt x="644" y="304"/>
                  </a:lnTo>
                  <a:lnTo>
                    <a:pt x="675" y="354"/>
                  </a:lnTo>
                  <a:lnTo>
                    <a:pt x="692" y="397"/>
                  </a:lnTo>
                  <a:lnTo>
                    <a:pt x="704" y="439"/>
                  </a:lnTo>
                  <a:lnTo>
                    <a:pt x="711" y="489"/>
                  </a:lnTo>
                  <a:lnTo>
                    <a:pt x="736" y="433"/>
                  </a:lnTo>
                  <a:lnTo>
                    <a:pt x="759" y="380"/>
                  </a:lnTo>
                  <a:lnTo>
                    <a:pt x="790" y="324"/>
                  </a:lnTo>
                  <a:lnTo>
                    <a:pt x="822" y="275"/>
                  </a:lnTo>
                  <a:lnTo>
                    <a:pt x="858" y="229"/>
                  </a:lnTo>
                  <a:lnTo>
                    <a:pt x="896" y="186"/>
                  </a:lnTo>
                  <a:lnTo>
                    <a:pt x="939" y="154"/>
                  </a:lnTo>
                  <a:lnTo>
                    <a:pt x="1103" y="269"/>
                  </a:lnTo>
                  <a:lnTo>
                    <a:pt x="1068" y="303"/>
                  </a:lnTo>
                  <a:lnTo>
                    <a:pt x="1026" y="349"/>
                  </a:lnTo>
                  <a:lnTo>
                    <a:pt x="972" y="422"/>
                  </a:lnTo>
                  <a:lnTo>
                    <a:pt x="943" y="471"/>
                  </a:lnTo>
                  <a:lnTo>
                    <a:pt x="902" y="549"/>
                  </a:lnTo>
                  <a:lnTo>
                    <a:pt x="877" y="611"/>
                  </a:lnTo>
                  <a:lnTo>
                    <a:pt x="857" y="665"/>
                  </a:lnTo>
                  <a:lnTo>
                    <a:pt x="846" y="700"/>
                  </a:lnTo>
                  <a:lnTo>
                    <a:pt x="839" y="722"/>
                  </a:lnTo>
                  <a:lnTo>
                    <a:pt x="833" y="741"/>
                  </a:lnTo>
                  <a:lnTo>
                    <a:pt x="827" y="761"/>
                  </a:lnTo>
                  <a:lnTo>
                    <a:pt x="890" y="786"/>
                  </a:lnTo>
                  <a:lnTo>
                    <a:pt x="657" y="795"/>
                  </a:lnTo>
                  <a:lnTo>
                    <a:pt x="460" y="694"/>
                  </a:lnTo>
                  <a:lnTo>
                    <a:pt x="533" y="699"/>
                  </a:lnTo>
                  <a:lnTo>
                    <a:pt x="531" y="665"/>
                  </a:lnTo>
                  <a:lnTo>
                    <a:pt x="525" y="623"/>
                  </a:lnTo>
                  <a:lnTo>
                    <a:pt x="518" y="590"/>
                  </a:lnTo>
                  <a:lnTo>
                    <a:pt x="503" y="546"/>
                  </a:lnTo>
                  <a:lnTo>
                    <a:pt x="488" y="511"/>
                  </a:lnTo>
                  <a:lnTo>
                    <a:pt x="463" y="473"/>
                  </a:lnTo>
                  <a:lnTo>
                    <a:pt x="440" y="442"/>
                  </a:lnTo>
                  <a:lnTo>
                    <a:pt x="412" y="409"/>
                  </a:lnTo>
                  <a:lnTo>
                    <a:pt x="387" y="384"/>
                  </a:lnTo>
                  <a:lnTo>
                    <a:pt x="355" y="355"/>
                  </a:lnTo>
                  <a:lnTo>
                    <a:pt x="326" y="334"/>
                  </a:lnTo>
                  <a:lnTo>
                    <a:pt x="297" y="314"/>
                  </a:lnTo>
                  <a:lnTo>
                    <a:pt x="264" y="292"/>
                  </a:lnTo>
                  <a:lnTo>
                    <a:pt x="232" y="278"/>
                  </a:lnTo>
                  <a:lnTo>
                    <a:pt x="191" y="259"/>
                  </a:lnTo>
                  <a:lnTo>
                    <a:pt x="147" y="240"/>
                  </a:lnTo>
                  <a:lnTo>
                    <a:pt x="93" y="219"/>
                  </a:lnTo>
                  <a:lnTo>
                    <a:pt x="49" y="206"/>
                  </a:lnTo>
                  <a:lnTo>
                    <a:pt x="0" y="196"/>
                  </a:lnTo>
                  <a:lnTo>
                    <a:pt x="22" y="0"/>
                  </a:lnTo>
                  <a:lnTo>
                    <a:pt x="83" y="8"/>
                  </a:lnTo>
                </a:path>
              </a:pathLst>
            </a:custGeom>
            <a:solidFill>
              <a:schemeClr val="bg2"/>
            </a:solidFill>
            <a:ln w="12700" cap="rnd" cmpd="sng">
              <a:solidFill>
                <a:schemeClr val="tx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29" name="Freeform 43"/>
            <p:cNvSpPr>
              <a:spLocks/>
            </p:cNvSpPr>
            <p:nvPr/>
          </p:nvSpPr>
          <p:spPr bwMode="auto">
            <a:xfrm>
              <a:off x="1086" y="1287"/>
              <a:ext cx="837" cy="807"/>
            </a:xfrm>
            <a:custGeom>
              <a:avLst/>
              <a:gdLst>
                <a:gd name="T0" fmla="*/ 67 w 907"/>
                <a:gd name="T1" fmla="*/ 209 h 807"/>
                <a:gd name="T2" fmla="*/ 228 w 907"/>
                <a:gd name="T3" fmla="*/ 136 h 807"/>
                <a:gd name="T4" fmla="*/ 193 w 907"/>
                <a:gd name="T5" fmla="*/ 185 h 807"/>
                <a:gd name="T6" fmla="*/ 237 w 907"/>
                <a:gd name="T7" fmla="*/ 228 h 807"/>
                <a:gd name="T8" fmla="*/ 289 w 907"/>
                <a:gd name="T9" fmla="*/ 302 h 807"/>
                <a:gd name="T10" fmla="*/ 317 w 907"/>
                <a:gd name="T11" fmla="*/ 354 h 807"/>
                <a:gd name="T12" fmla="*/ 337 w 907"/>
                <a:gd name="T13" fmla="*/ 405 h 807"/>
                <a:gd name="T14" fmla="*/ 349 w 907"/>
                <a:gd name="T15" fmla="*/ 384 h 807"/>
                <a:gd name="T16" fmla="*/ 374 w 907"/>
                <a:gd name="T17" fmla="*/ 344 h 807"/>
                <a:gd name="T18" fmla="*/ 411 w 907"/>
                <a:gd name="T19" fmla="*/ 290 h 807"/>
                <a:gd name="T20" fmla="*/ 488 w 907"/>
                <a:gd name="T21" fmla="*/ 197 h 807"/>
                <a:gd name="T22" fmla="*/ 528 w 907"/>
                <a:gd name="T23" fmla="*/ 164 h 807"/>
                <a:gd name="T24" fmla="*/ 588 w 907"/>
                <a:gd name="T25" fmla="*/ 120 h 807"/>
                <a:gd name="T26" fmla="*/ 636 w 907"/>
                <a:gd name="T27" fmla="*/ 90 h 807"/>
                <a:gd name="T28" fmla="*/ 685 w 907"/>
                <a:gd name="T29" fmla="*/ 67 h 807"/>
                <a:gd name="T30" fmla="*/ 747 w 907"/>
                <a:gd name="T31" fmla="*/ 42 h 807"/>
                <a:gd name="T32" fmla="*/ 735 w 907"/>
                <a:gd name="T33" fmla="*/ 0 h 807"/>
                <a:gd name="T34" fmla="*/ 836 w 907"/>
                <a:gd name="T35" fmla="*/ 112 h 807"/>
                <a:gd name="T36" fmla="*/ 836 w 907"/>
                <a:gd name="T37" fmla="*/ 290 h 807"/>
                <a:gd name="T38" fmla="*/ 791 w 907"/>
                <a:gd name="T39" fmla="*/ 213 h 807"/>
                <a:gd name="T40" fmla="*/ 733 w 907"/>
                <a:gd name="T41" fmla="*/ 239 h 807"/>
                <a:gd name="T42" fmla="*/ 684 w 907"/>
                <a:gd name="T43" fmla="*/ 276 h 807"/>
                <a:gd name="T44" fmla="*/ 648 w 907"/>
                <a:gd name="T45" fmla="*/ 308 h 807"/>
                <a:gd name="T46" fmla="*/ 571 w 907"/>
                <a:gd name="T47" fmla="*/ 405 h 807"/>
                <a:gd name="T48" fmla="*/ 522 w 907"/>
                <a:gd name="T49" fmla="*/ 492 h 807"/>
                <a:gd name="T50" fmla="*/ 499 w 907"/>
                <a:gd name="T51" fmla="*/ 552 h 807"/>
                <a:gd name="T52" fmla="*/ 479 w 907"/>
                <a:gd name="T53" fmla="*/ 619 h 807"/>
                <a:gd name="T54" fmla="*/ 464 w 907"/>
                <a:gd name="T55" fmla="*/ 670 h 807"/>
                <a:gd name="T56" fmla="*/ 457 w 907"/>
                <a:gd name="T57" fmla="*/ 710 h 807"/>
                <a:gd name="T58" fmla="*/ 449 w 907"/>
                <a:gd name="T59" fmla="*/ 753 h 807"/>
                <a:gd name="T60" fmla="*/ 257 w 907"/>
                <a:gd name="T61" fmla="*/ 806 h 807"/>
                <a:gd name="T62" fmla="*/ 249 w 907"/>
                <a:gd name="T63" fmla="*/ 738 h 807"/>
                <a:gd name="T64" fmla="*/ 239 w 907"/>
                <a:gd name="T65" fmla="*/ 670 h 807"/>
                <a:gd name="T66" fmla="*/ 228 w 907"/>
                <a:gd name="T67" fmla="*/ 625 h 807"/>
                <a:gd name="T68" fmla="*/ 210 w 907"/>
                <a:gd name="T69" fmla="*/ 565 h 807"/>
                <a:gd name="T70" fmla="*/ 185 w 907"/>
                <a:gd name="T71" fmla="*/ 502 h 807"/>
                <a:gd name="T72" fmla="*/ 150 w 907"/>
                <a:gd name="T73" fmla="*/ 437 h 807"/>
                <a:gd name="T74" fmla="*/ 112 w 907"/>
                <a:gd name="T75" fmla="*/ 382 h 807"/>
                <a:gd name="T76" fmla="*/ 70 w 907"/>
                <a:gd name="T77" fmla="*/ 339 h 807"/>
                <a:gd name="T78" fmla="*/ 34 w 907"/>
                <a:gd name="T79" fmla="*/ 317 h 807"/>
                <a:gd name="T80" fmla="*/ 0 w 907"/>
                <a:gd name="T81" fmla="*/ 342 h 807"/>
                <a:gd name="T82" fmla="*/ 67 w 907"/>
                <a:gd name="T83" fmla="*/ 209 h 80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07" h="807">
                  <a:moveTo>
                    <a:pt x="73" y="209"/>
                  </a:moveTo>
                  <a:lnTo>
                    <a:pt x="247" y="136"/>
                  </a:lnTo>
                  <a:lnTo>
                    <a:pt x="209" y="185"/>
                  </a:lnTo>
                  <a:lnTo>
                    <a:pt x="257" y="228"/>
                  </a:lnTo>
                  <a:lnTo>
                    <a:pt x="313" y="302"/>
                  </a:lnTo>
                  <a:lnTo>
                    <a:pt x="343" y="354"/>
                  </a:lnTo>
                  <a:lnTo>
                    <a:pt x="365" y="405"/>
                  </a:lnTo>
                  <a:lnTo>
                    <a:pt x="378" y="384"/>
                  </a:lnTo>
                  <a:lnTo>
                    <a:pt x="405" y="344"/>
                  </a:lnTo>
                  <a:lnTo>
                    <a:pt x="445" y="290"/>
                  </a:lnTo>
                  <a:lnTo>
                    <a:pt x="529" y="197"/>
                  </a:lnTo>
                  <a:lnTo>
                    <a:pt x="572" y="164"/>
                  </a:lnTo>
                  <a:lnTo>
                    <a:pt x="637" y="120"/>
                  </a:lnTo>
                  <a:lnTo>
                    <a:pt x="689" y="90"/>
                  </a:lnTo>
                  <a:lnTo>
                    <a:pt x="742" y="67"/>
                  </a:lnTo>
                  <a:lnTo>
                    <a:pt x="810" y="42"/>
                  </a:lnTo>
                  <a:lnTo>
                    <a:pt x="796" y="0"/>
                  </a:lnTo>
                  <a:lnTo>
                    <a:pt x="906" y="112"/>
                  </a:lnTo>
                  <a:lnTo>
                    <a:pt x="906" y="290"/>
                  </a:lnTo>
                  <a:lnTo>
                    <a:pt x="857" y="213"/>
                  </a:lnTo>
                  <a:lnTo>
                    <a:pt x="794" y="239"/>
                  </a:lnTo>
                  <a:lnTo>
                    <a:pt x="741" y="276"/>
                  </a:lnTo>
                  <a:lnTo>
                    <a:pt x="702" y="308"/>
                  </a:lnTo>
                  <a:lnTo>
                    <a:pt x="619" y="405"/>
                  </a:lnTo>
                  <a:lnTo>
                    <a:pt x="566" y="492"/>
                  </a:lnTo>
                  <a:lnTo>
                    <a:pt x="541" y="552"/>
                  </a:lnTo>
                  <a:lnTo>
                    <a:pt x="519" y="619"/>
                  </a:lnTo>
                  <a:lnTo>
                    <a:pt x="503" y="670"/>
                  </a:lnTo>
                  <a:lnTo>
                    <a:pt x="495" y="710"/>
                  </a:lnTo>
                  <a:lnTo>
                    <a:pt x="487" y="753"/>
                  </a:lnTo>
                  <a:lnTo>
                    <a:pt x="279" y="806"/>
                  </a:lnTo>
                  <a:lnTo>
                    <a:pt x="270" y="738"/>
                  </a:lnTo>
                  <a:lnTo>
                    <a:pt x="259" y="670"/>
                  </a:lnTo>
                  <a:lnTo>
                    <a:pt x="247" y="625"/>
                  </a:lnTo>
                  <a:lnTo>
                    <a:pt x="228" y="565"/>
                  </a:lnTo>
                  <a:lnTo>
                    <a:pt x="200" y="502"/>
                  </a:lnTo>
                  <a:lnTo>
                    <a:pt x="163" y="437"/>
                  </a:lnTo>
                  <a:lnTo>
                    <a:pt x="121" y="382"/>
                  </a:lnTo>
                  <a:lnTo>
                    <a:pt x="76" y="339"/>
                  </a:lnTo>
                  <a:lnTo>
                    <a:pt x="37" y="317"/>
                  </a:lnTo>
                  <a:lnTo>
                    <a:pt x="0" y="342"/>
                  </a:lnTo>
                  <a:lnTo>
                    <a:pt x="73" y="209"/>
                  </a:lnTo>
                </a:path>
              </a:pathLst>
            </a:custGeom>
            <a:solidFill>
              <a:schemeClr val="folHlink"/>
            </a:solidFill>
            <a:ln w="12700" cap="rnd" cmpd="sng">
              <a:solidFill>
                <a:schemeClr val="tx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30" name="Oval 44"/>
            <p:cNvSpPr>
              <a:spLocks noChangeArrowheads="1"/>
            </p:cNvSpPr>
            <p:nvPr/>
          </p:nvSpPr>
          <p:spPr bwMode="auto">
            <a:xfrm>
              <a:off x="915" y="2103"/>
              <a:ext cx="1284" cy="525"/>
            </a:xfrm>
            <a:prstGeom prst="ellipse">
              <a:avLst/>
            </a:prstGeom>
            <a:solidFill>
              <a:srgbClr val="7CBA66"/>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fr-FR" altLang="fr-FR"/>
            </a:p>
          </p:txBody>
        </p:sp>
        <p:sp>
          <p:nvSpPr>
            <p:cNvPr id="31" name="Rectangle 45"/>
            <p:cNvSpPr>
              <a:spLocks noChangeArrowheads="1"/>
            </p:cNvSpPr>
            <p:nvPr/>
          </p:nvSpPr>
          <p:spPr bwMode="auto">
            <a:xfrm>
              <a:off x="1063" y="2224"/>
              <a:ext cx="1167" cy="2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5725" tIns="42862" rIns="85725" bIns="42862">
              <a:spAutoFit/>
            </a:bodyPr>
            <a:lstStyle>
              <a:lvl1pPr defTabSz="849313" eaLnBrk="0" hangingPunct="0">
                <a:defRPr sz="2400">
                  <a:solidFill>
                    <a:schemeClr val="tx1"/>
                  </a:solidFill>
                  <a:latin typeface="Times New Roman" pitchFamily="18" charset="0"/>
                </a:defRPr>
              </a:lvl1pPr>
              <a:lvl2pPr marL="742950" indent="-285750" defTabSz="849313" eaLnBrk="0" hangingPunct="0">
                <a:defRPr sz="2400">
                  <a:solidFill>
                    <a:schemeClr val="tx1"/>
                  </a:solidFill>
                  <a:latin typeface="Times New Roman" pitchFamily="18" charset="0"/>
                </a:defRPr>
              </a:lvl2pPr>
              <a:lvl3pPr marL="1143000" indent="-228600" defTabSz="849313" eaLnBrk="0" hangingPunct="0">
                <a:defRPr sz="2400">
                  <a:solidFill>
                    <a:schemeClr val="tx1"/>
                  </a:solidFill>
                  <a:latin typeface="Times New Roman" pitchFamily="18" charset="0"/>
                </a:defRPr>
              </a:lvl3pPr>
              <a:lvl4pPr marL="1600200" indent="-228600" defTabSz="849313" eaLnBrk="0" hangingPunct="0">
                <a:defRPr sz="2400">
                  <a:solidFill>
                    <a:schemeClr val="tx1"/>
                  </a:solidFill>
                  <a:latin typeface="Times New Roman" pitchFamily="18" charset="0"/>
                </a:defRPr>
              </a:lvl4pPr>
              <a:lvl5pPr marL="2057400" indent="-228600" defTabSz="849313" eaLnBrk="0" hangingPunct="0">
                <a:defRPr sz="2400">
                  <a:solidFill>
                    <a:schemeClr val="tx1"/>
                  </a:solidFill>
                  <a:latin typeface="Times New Roman" pitchFamily="18" charset="0"/>
                </a:defRPr>
              </a:lvl5pPr>
              <a:lvl6pPr marL="2514600" indent="-228600" defTabSz="849313" eaLnBrk="0" fontAlgn="base" hangingPunct="0">
                <a:spcBef>
                  <a:spcPct val="0"/>
                </a:spcBef>
                <a:spcAft>
                  <a:spcPct val="0"/>
                </a:spcAft>
                <a:defRPr sz="2400">
                  <a:solidFill>
                    <a:schemeClr val="tx1"/>
                  </a:solidFill>
                  <a:latin typeface="Times New Roman" pitchFamily="18" charset="0"/>
                </a:defRPr>
              </a:lvl6pPr>
              <a:lvl7pPr marL="2971800" indent="-228600" defTabSz="849313" eaLnBrk="0" fontAlgn="base" hangingPunct="0">
                <a:spcBef>
                  <a:spcPct val="0"/>
                </a:spcBef>
                <a:spcAft>
                  <a:spcPct val="0"/>
                </a:spcAft>
                <a:defRPr sz="2400">
                  <a:solidFill>
                    <a:schemeClr val="tx1"/>
                  </a:solidFill>
                  <a:latin typeface="Times New Roman" pitchFamily="18" charset="0"/>
                </a:defRPr>
              </a:lvl7pPr>
              <a:lvl8pPr marL="3429000" indent="-228600" defTabSz="849313" eaLnBrk="0" fontAlgn="base" hangingPunct="0">
                <a:spcBef>
                  <a:spcPct val="0"/>
                </a:spcBef>
                <a:spcAft>
                  <a:spcPct val="0"/>
                </a:spcAft>
                <a:defRPr sz="2400">
                  <a:solidFill>
                    <a:schemeClr val="tx1"/>
                  </a:solidFill>
                  <a:latin typeface="Times New Roman" pitchFamily="18" charset="0"/>
                </a:defRPr>
              </a:lvl8pPr>
              <a:lvl9pPr marL="3886200" indent="-228600" defTabSz="849313" eaLnBrk="0" fontAlgn="base" hangingPunct="0">
                <a:spcBef>
                  <a:spcPct val="0"/>
                </a:spcBef>
                <a:spcAft>
                  <a:spcPct val="0"/>
                </a:spcAft>
                <a:defRPr sz="2400">
                  <a:solidFill>
                    <a:schemeClr val="tx1"/>
                  </a:solidFill>
                  <a:latin typeface="Times New Roman" pitchFamily="18" charset="0"/>
                </a:defRPr>
              </a:lvl9pPr>
            </a:lstStyle>
            <a:p>
              <a:r>
                <a:rPr lang="fr-FR" altLang="fr-FR" sz="1800" b="1" dirty="0" smtClean="0">
                  <a:latin typeface="Arial" charset="0"/>
                </a:rPr>
                <a:t>Environnement</a:t>
              </a:r>
              <a:endParaRPr lang="fr-FR" altLang="fr-FR" sz="1800" b="1" dirty="0">
                <a:latin typeface="Arial" charset="0"/>
              </a:endParaRPr>
            </a:p>
          </p:txBody>
        </p:sp>
        <p:sp>
          <p:nvSpPr>
            <p:cNvPr id="32" name="Oval 46"/>
            <p:cNvSpPr>
              <a:spLocks noChangeArrowheads="1"/>
            </p:cNvSpPr>
            <p:nvPr/>
          </p:nvSpPr>
          <p:spPr bwMode="auto">
            <a:xfrm>
              <a:off x="1912" y="996"/>
              <a:ext cx="809" cy="557"/>
            </a:xfrm>
            <a:prstGeom prst="ellipse">
              <a:avLst/>
            </a:prstGeom>
            <a:solidFill>
              <a:schemeClr val="bg1">
                <a:lumMod val="75000"/>
              </a:schemeClr>
            </a:solidFill>
            <a:ln w="317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fr-FR" altLang="fr-FR"/>
            </a:p>
          </p:txBody>
        </p:sp>
        <p:sp>
          <p:nvSpPr>
            <p:cNvPr id="33" name="Rectangle 47"/>
            <p:cNvSpPr>
              <a:spLocks noChangeArrowheads="1"/>
            </p:cNvSpPr>
            <p:nvPr/>
          </p:nvSpPr>
          <p:spPr bwMode="auto">
            <a:xfrm>
              <a:off x="1913" y="1161"/>
              <a:ext cx="796" cy="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5725" tIns="42862" rIns="85725" bIns="42862">
              <a:spAutoFit/>
            </a:bodyPr>
            <a:lstStyle>
              <a:lvl1pPr defTabSz="849313" eaLnBrk="0" hangingPunct="0">
                <a:defRPr sz="2400">
                  <a:solidFill>
                    <a:schemeClr val="tx1"/>
                  </a:solidFill>
                  <a:latin typeface="Times New Roman" pitchFamily="18" charset="0"/>
                </a:defRPr>
              </a:lvl1pPr>
              <a:lvl2pPr marL="742950" indent="-285750" defTabSz="849313" eaLnBrk="0" hangingPunct="0">
                <a:defRPr sz="2400">
                  <a:solidFill>
                    <a:schemeClr val="tx1"/>
                  </a:solidFill>
                  <a:latin typeface="Times New Roman" pitchFamily="18" charset="0"/>
                </a:defRPr>
              </a:lvl2pPr>
              <a:lvl3pPr marL="1143000" indent="-228600" defTabSz="849313" eaLnBrk="0" hangingPunct="0">
                <a:defRPr sz="2400">
                  <a:solidFill>
                    <a:schemeClr val="tx1"/>
                  </a:solidFill>
                  <a:latin typeface="Times New Roman" pitchFamily="18" charset="0"/>
                </a:defRPr>
              </a:lvl3pPr>
              <a:lvl4pPr marL="1600200" indent="-228600" defTabSz="849313" eaLnBrk="0" hangingPunct="0">
                <a:defRPr sz="2400">
                  <a:solidFill>
                    <a:schemeClr val="tx1"/>
                  </a:solidFill>
                  <a:latin typeface="Times New Roman" pitchFamily="18" charset="0"/>
                </a:defRPr>
              </a:lvl4pPr>
              <a:lvl5pPr marL="2057400" indent="-228600" defTabSz="849313" eaLnBrk="0" hangingPunct="0">
                <a:defRPr sz="2400">
                  <a:solidFill>
                    <a:schemeClr val="tx1"/>
                  </a:solidFill>
                  <a:latin typeface="Times New Roman" pitchFamily="18" charset="0"/>
                </a:defRPr>
              </a:lvl5pPr>
              <a:lvl6pPr marL="2514600" indent="-228600" defTabSz="849313" eaLnBrk="0" fontAlgn="base" hangingPunct="0">
                <a:spcBef>
                  <a:spcPct val="0"/>
                </a:spcBef>
                <a:spcAft>
                  <a:spcPct val="0"/>
                </a:spcAft>
                <a:defRPr sz="2400">
                  <a:solidFill>
                    <a:schemeClr val="tx1"/>
                  </a:solidFill>
                  <a:latin typeface="Times New Roman" pitchFamily="18" charset="0"/>
                </a:defRPr>
              </a:lvl6pPr>
              <a:lvl7pPr marL="2971800" indent="-228600" defTabSz="849313" eaLnBrk="0" fontAlgn="base" hangingPunct="0">
                <a:spcBef>
                  <a:spcPct val="0"/>
                </a:spcBef>
                <a:spcAft>
                  <a:spcPct val="0"/>
                </a:spcAft>
                <a:defRPr sz="2400">
                  <a:solidFill>
                    <a:schemeClr val="tx1"/>
                  </a:solidFill>
                  <a:latin typeface="Times New Roman" pitchFamily="18" charset="0"/>
                </a:defRPr>
              </a:lvl7pPr>
              <a:lvl8pPr marL="3429000" indent="-228600" defTabSz="849313" eaLnBrk="0" fontAlgn="base" hangingPunct="0">
                <a:spcBef>
                  <a:spcPct val="0"/>
                </a:spcBef>
                <a:spcAft>
                  <a:spcPct val="0"/>
                </a:spcAft>
                <a:defRPr sz="2400">
                  <a:solidFill>
                    <a:schemeClr val="tx1"/>
                  </a:solidFill>
                  <a:latin typeface="Times New Roman" pitchFamily="18" charset="0"/>
                </a:defRPr>
              </a:lvl8pPr>
              <a:lvl9pPr marL="3886200" indent="-228600" defTabSz="849313" eaLnBrk="0" fontAlgn="base" hangingPunct="0">
                <a:spcBef>
                  <a:spcPct val="0"/>
                </a:spcBef>
                <a:spcAft>
                  <a:spcPct val="0"/>
                </a:spcAft>
                <a:defRPr sz="2400">
                  <a:solidFill>
                    <a:schemeClr val="tx1"/>
                  </a:solidFill>
                  <a:latin typeface="Times New Roman" pitchFamily="18" charset="0"/>
                </a:defRPr>
              </a:lvl9pPr>
            </a:lstStyle>
            <a:p>
              <a:r>
                <a:rPr lang="fr-FR" altLang="fr-FR" sz="1800" b="1" dirty="0">
                  <a:latin typeface="Arial" charset="0"/>
                </a:rPr>
                <a:t>Économie</a:t>
              </a:r>
            </a:p>
          </p:txBody>
        </p:sp>
        <p:sp>
          <p:nvSpPr>
            <p:cNvPr id="34" name="Rectangle 48"/>
            <p:cNvSpPr>
              <a:spLocks noChangeArrowheads="1"/>
            </p:cNvSpPr>
            <p:nvPr/>
          </p:nvSpPr>
          <p:spPr bwMode="auto">
            <a:xfrm>
              <a:off x="505" y="1775"/>
              <a:ext cx="820" cy="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5725" tIns="42862" rIns="85725" bIns="42862">
              <a:spAutoFit/>
            </a:bodyPr>
            <a:lstStyle>
              <a:lvl1pPr defTabSz="849313" eaLnBrk="0" hangingPunct="0">
                <a:defRPr sz="2400">
                  <a:solidFill>
                    <a:schemeClr val="tx1"/>
                  </a:solidFill>
                  <a:latin typeface="Times New Roman" pitchFamily="18" charset="0"/>
                </a:defRPr>
              </a:lvl1pPr>
              <a:lvl2pPr marL="742950" indent="-285750" defTabSz="849313" eaLnBrk="0" hangingPunct="0">
                <a:defRPr sz="2400">
                  <a:solidFill>
                    <a:schemeClr val="tx1"/>
                  </a:solidFill>
                  <a:latin typeface="Times New Roman" pitchFamily="18" charset="0"/>
                </a:defRPr>
              </a:lvl2pPr>
              <a:lvl3pPr marL="1143000" indent="-228600" defTabSz="849313" eaLnBrk="0" hangingPunct="0">
                <a:defRPr sz="2400">
                  <a:solidFill>
                    <a:schemeClr val="tx1"/>
                  </a:solidFill>
                  <a:latin typeface="Times New Roman" pitchFamily="18" charset="0"/>
                </a:defRPr>
              </a:lvl3pPr>
              <a:lvl4pPr marL="1600200" indent="-228600" defTabSz="849313" eaLnBrk="0" hangingPunct="0">
                <a:defRPr sz="2400">
                  <a:solidFill>
                    <a:schemeClr val="tx1"/>
                  </a:solidFill>
                  <a:latin typeface="Times New Roman" pitchFamily="18" charset="0"/>
                </a:defRPr>
              </a:lvl4pPr>
              <a:lvl5pPr marL="2057400" indent="-228600" defTabSz="849313" eaLnBrk="0" hangingPunct="0">
                <a:defRPr sz="2400">
                  <a:solidFill>
                    <a:schemeClr val="tx1"/>
                  </a:solidFill>
                  <a:latin typeface="Times New Roman" pitchFamily="18" charset="0"/>
                </a:defRPr>
              </a:lvl5pPr>
              <a:lvl6pPr marL="2514600" indent="-228600" defTabSz="849313" eaLnBrk="0" fontAlgn="base" hangingPunct="0">
                <a:spcBef>
                  <a:spcPct val="0"/>
                </a:spcBef>
                <a:spcAft>
                  <a:spcPct val="0"/>
                </a:spcAft>
                <a:defRPr sz="2400">
                  <a:solidFill>
                    <a:schemeClr val="tx1"/>
                  </a:solidFill>
                  <a:latin typeface="Times New Roman" pitchFamily="18" charset="0"/>
                </a:defRPr>
              </a:lvl6pPr>
              <a:lvl7pPr marL="2971800" indent="-228600" defTabSz="849313" eaLnBrk="0" fontAlgn="base" hangingPunct="0">
                <a:spcBef>
                  <a:spcPct val="0"/>
                </a:spcBef>
                <a:spcAft>
                  <a:spcPct val="0"/>
                </a:spcAft>
                <a:defRPr sz="2400">
                  <a:solidFill>
                    <a:schemeClr val="tx1"/>
                  </a:solidFill>
                  <a:latin typeface="Times New Roman" pitchFamily="18" charset="0"/>
                </a:defRPr>
              </a:lvl7pPr>
              <a:lvl8pPr marL="3429000" indent="-228600" defTabSz="849313" eaLnBrk="0" fontAlgn="base" hangingPunct="0">
                <a:spcBef>
                  <a:spcPct val="0"/>
                </a:spcBef>
                <a:spcAft>
                  <a:spcPct val="0"/>
                </a:spcAft>
                <a:defRPr sz="2400">
                  <a:solidFill>
                    <a:schemeClr val="tx1"/>
                  </a:solidFill>
                  <a:latin typeface="Times New Roman" pitchFamily="18" charset="0"/>
                </a:defRPr>
              </a:lvl8pPr>
              <a:lvl9pPr marL="3886200" indent="-228600" defTabSz="849313" eaLnBrk="0" fontAlgn="base" hangingPunct="0">
                <a:spcBef>
                  <a:spcPct val="0"/>
                </a:spcBef>
                <a:spcAft>
                  <a:spcPct val="0"/>
                </a:spcAft>
                <a:defRPr sz="2400">
                  <a:solidFill>
                    <a:schemeClr val="tx1"/>
                  </a:solidFill>
                  <a:latin typeface="Times New Roman" pitchFamily="18" charset="0"/>
                </a:defRPr>
              </a:lvl9pPr>
            </a:lstStyle>
            <a:p>
              <a:r>
                <a:rPr lang="fr-FR" altLang="fr-FR" sz="1800" dirty="0" smtClean="0">
                  <a:latin typeface="Arial" charset="0"/>
                </a:rPr>
                <a:t>ressources</a:t>
              </a:r>
            </a:p>
            <a:p>
              <a:endParaRPr lang="fr-FR" altLang="fr-FR" sz="1800" dirty="0">
                <a:latin typeface="Arial" charset="0"/>
              </a:endParaRPr>
            </a:p>
          </p:txBody>
        </p:sp>
        <p:sp>
          <p:nvSpPr>
            <p:cNvPr id="35" name="Rectangle 49"/>
            <p:cNvSpPr>
              <a:spLocks noChangeArrowheads="1"/>
            </p:cNvSpPr>
            <p:nvPr/>
          </p:nvSpPr>
          <p:spPr bwMode="auto">
            <a:xfrm>
              <a:off x="1933" y="1775"/>
              <a:ext cx="723" cy="2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5725" tIns="42862" rIns="85725" bIns="42862">
              <a:spAutoFit/>
            </a:bodyPr>
            <a:lstStyle>
              <a:lvl1pPr defTabSz="849313" eaLnBrk="0" hangingPunct="0">
                <a:defRPr sz="2400">
                  <a:solidFill>
                    <a:schemeClr val="tx1"/>
                  </a:solidFill>
                  <a:latin typeface="Times New Roman" pitchFamily="18" charset="0"/>
                </a:defRPr>
              </a:lvl1pPr>
              <a:lvl2pPr marL="742950" indent="-285750" defTabSz="849313" eaLnBrk="0" hangingPunct="0">
                <a:defRPr sz="2400">
                  <a:solidFill>
                    <a:schemeClr val="tx1"/>
                  </a:solidFill>
                  <a:latin typeface="Times New Roman" pitchFamily="18" charset="0"/>
                </a:defRPr>
              </a:lvl2pPr>
              <a:lvl3pPr marL="1143000" indent="-228600" defTabSz="849313" eaLnBrk="0" hangingPunct="0">
                <a:defRPr sz="2400">
                  <a:solidFill>
                    <a:schemeClr val="tx1"/>
                  </a:solidFill>
                  <a:latin typeface="Times New Roman" pitchFamily="18" charset="0"/>
                </a:defRPr>
              </a:lvl3pPr>
              <a:lvl4pPr marL="1600200" indent="-228600" defTabSz="849313" eaLnBrk="0" hangingPunct="0">
                <a:defRPr sz="2400">
                  <a:solidFill>
                    <a:schemeClr val="tx1"/>
                  </a:solidFill>
                  <a:latin typeface="Times New Roman" pitchFamily="18" charset="0"/>
                </a:defRPr>
              </a:lvl4pPr>
              <a:lvl5pPr marL="2057400" indent="-228600" defTabSz="849313" eaLnBrk="0" hangingPunct="0">
                <a:defRPr sz="2400">
                  <a:solidFill>
                    <a:schemeClr val="tx1"/>
                  </a:solidFill>
                  <a:latin typeface="Times New Roman" pitchFamily="18" charset="0"/>
                </a:defRPr>
              </a:lvl5pPr>
              <a:lvl6pPr marL="2514600" indent="-228600" defTabSz="849313" eaLnBrk="0" fontAlgn="base" hangingPunct="0">
                <a:spcBef>
                  <a:spcPct val="0"/>
                </a:spcBef>
                <a:spcAft>
                  <a:spcPct val="0"/>
                </a:spcAft>
                <a:defRPr sz="2400">
                  <a:solidFill>
                    <a:schemeClr val="tx1"/>
                  </a:solidFill>
                  <a:latin typeface="Times New Roman" pitchFamily="18" charset="0"/>
                </a:defRPr>
              </a:lvl6pPr>
              <a:lvl7pPr marL="2971800" indent="-228600" defTabSz="849313" eaLnBrk="0" fontAlgn="base" hangingPunct="0">
                <a:spcBef>
                  <a:spcPct val="0"/>
                </a:spcBef>
                <a:spcAft>
                  <a:spcPct val="0"/>
                </a:spcAft>
                <a:defRPr sz="2400">
                  <a:solidFill>
                    <a:schemeClr val="tx1"/>
                  </a:solidFill>
                  <a:latin typeface="Times New Roman" pitchFamily="18" charset="0"/>
                </a:defRPr>
              </a:lvl7pPr>
              <a:lvl8pPr marL="3429000" indent="-228600" defTabSz="849313" eaLnBrk="0" fontAlgn="base" hangingPunct="0">
                <a:spcBef>
                  <a:spcPct val="0"/>
                </a:spcBef>
                <a:spcAft>
                  <a:spcPct val="0"/>
                </a:spcAft>
                <a:defRPr sz="2400">
                  <a:solidFill>
                    <a:schemeClr val="tx1"/>
                  </a:solidFill>
                  <a:latin typeface="Times New Roman" pitchFamily="18" charset="0"/>
                </a:defRPr>
              </a:lvl8pPr>
              <a:lvl9pPr marL="3886200" indent="-228600" defTabSz="849313" eaLnBrk="0" fontAlgn="base" hangingPunct="0">
                <a:spcBef>
                  <a:spcPct val="0"/>
                </a:spcBef>
                <a:spcAft>
                  <a:spcPct val="0"/>
                </a:spcAft>
                <a:defRPr sz="2400">
                  <a:solidFill>
                    <a:schemeClr val="tx1"/>
                  </a:solidFill>
                  <a:latin typeface="Times New Roman" pitchFamily="18" charset="0"/>
                </a:defRPr>
              </a:lvl9pPr>
            </a:lstStyle>
            <a:p>
              <a:r>
                <a:rPr lang="fr-FR" altLang="fr-FR" sz="1800" dirty="0">
                  <a:latin typeface="Arial" charset="0"/>
                </a:rPr>
                <a:t>p</a:t>
              </a:r>
              <a:r>
                <a:rPr lang="fr-FR" altLang="fr-FR" sz="1800" dirty="0" smtClean="0">
                  <a:latin typeface="Arial" charset="0"/>
                </a:rPr>
                <a:t>ollutions</a:t>
              </a:r>
              <a:endParaRPr lang="fr-FR" altLang="fr-FR" sz="1800" dirty="0">
                <a:latin typeface="Arial" charset="0"/>
              </a:endParaRPr>
            </a:p>
          </p:txBody>
        </p:sp>
        <p:sp>
          <p:nvSpPr>
            <p:cNvPr id="36" name="Rectangle 50"/>
            <p:cNvSpPr>
              <a:spLocks noChangeArrowheads="1"/>
            </p:cNvSpPr>
            <p:nvPr/>
          </p:nvSpPr>
          <p:spPr bwMode="auto">
            <a:xfrm>
              <a:off x="2199" y="1998"/>
              <a:ext cx="112" cy="2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7889" tIns="43945" rIns="87889" bIns="43945">
              <a:spAutoFit/>
            </a:bodyPr>
            <a:lstStyle>
              <a:lvl1pPr defTabSz="728663" eaLnBrk="0" hangingPunct="0">
                <a:defRPr sz="2400">
                  <a:solidFill>
                    <a:schemeClr val="tx1"/>
                  </a:solidFill>
                  <a:latin typeface="Times New Roman" pitchFamily="18" charset="0"/>
                </a:defRPr>
              </a:lvl1pPr>
              <a:lvl2pPr marL="742950" indent="-285750" defTabSz="728663" eaLnBrk="0" hangingPunct="0">
                <a:defRPr sz="2400">
                  <a:solidFill>
                    <a:schemeClr val="tx1"/>
                  </a:solidFill>
                  <a:latin typeface="Times New Roman" pitchFamily="18" charset="0"/>
                </a:defRPr>
              </a:lvl2pPr>
              <a:lvl3pPr marL="1143000" indent="-228600" defTabSz="728663" eaLnBrk="0" hangingPunct="0">
                <a:defRPr sz="2400">
                  <a:solidFill>
                    <a:schemeClr val="tx1"/>
                  </a:solidFill>
                  <a:latin typeface="Times New Roman" pitchFamily="18" charset="0"/>
                </a:defRPr>
              </a:lvl3pPr>
              <a:lvl4pPr marL="1600200" indent="-228600" defTabSz="728663" eaLnBrk="0" hangingPunct="0">
                <a:defRPr sz="2400">
                  <a:solidFill>
                    <a:schemeClr val="tx1"/>
                  </a:solidFill>
                  <a:latin typeface="Times New Roman" pitchFamily="18" charset="0"/>
                </a:defRPr>
              </a:lvl4pPr>
              <a:lvl5pPr marL="2057400" indent="-228600" defTabSz="728663" eaLnBrk="0" hangingPunct="0">
                <a:defRPr sz="2400">
                  <a:solidFill>
                    <a:schemeClr val="tx1"/>
                  </a:solidFill>
                  <a:latin typeface="Times New Roman" pitchFamily="18" charset="0"/>
                </a:defRPr>
              </a:lvl5pPr>
              <a:lvl6pPr marL="2514600" indent="-228600" defTabSz="728663" eaLnBrk="0" fontAlgn="base" hangingPunct="0">
                <a:spcBef>
                  <a:spcPct val="0"/>
                </a:spcBef>
                <a:spcAft>
                  <a:spcPct val="0"/>
                </a:spcAft>
                <a:defRPr sz="2400">
                  <a:solidFill>
                    <a:schemeClr val="tx1"/>
                  </a:solidFill>
                  <a:latin typeface="Times New Roman" pitchFamily="18" charset="0"/>
                </a:defRPr>
              </a:lvl6pPr>
              <a:lvl7pPr marL="2971800" indent="-228600" defTabSz="728663" eaLnBrk="0" fontAlgn="base" hangingPunct="0">
                <a:spcBef>
                  <a:spcPct val="0"/>
                </a:spcBef>
                <a:spcAft>
                  <a:spcPct val="0"/>
                </a:spcAft>
                <a:defRPr sz="2400">
                  <a:solidFill>
                    <a:schemeClr val="tx1"/>
                  </a:solidFill>
                  <a:latin typeface="Times New Roman" pitchFamily="18" charset="0"/>
                </a:defRPr>
              </a:lvl7pPr>
              <a:lvl8pPr marL="3429000" indent="-228600" defTabSz="728663" eaLnBrk="0" fontAlgn="base" hangingPunct="0">
                <a:spcBef>
                  <a:spcPct val="0"/>
                </a:spcBef>
                <a:spcAft>
                  <a:spcPct val="0"/>
                </a:spcAft>
                <a:defRPr sz="2400">
                  <a:solidFill>
                    <a:schemeClr val="tx1"/>
                  </a:solidFill>
                  <a:latin typeface="Times New Roman" pitchFamily="18" charset="0"/>
                </a:defRPr>
              </a:lvl8pPr>
              <a:lvl9pPr marL="3886200" indent="-228600" defTabSz="728663" eaLnBrk="0" fontAlgn="base" hangingPunct="0">
                <a:spcBef>
                  <a:spcPct val="0"/>
                </a:spcBef>
                <a:spcAft>
                  <a:spcPct val="0"/>
                </a:spcAft>
                <a:defRPr sz="2400">
                  <a:solidFill>
                    <a:schemeClr val="tx1"/>
                  </a:solidFill>
                  <a:latin typeface="Times New Roman" pitchFamily="18" charset="0"/>
                </a:defRPr>
              </a:lvl9pPr>
            </a:lstStyle>
            <a:p>
              <a:endParaRPr lang="fr-FR" altLang="fr-FR" sz="2100" b="1" dirty="0">
                <a:latin typeface="Arial" charset="0"/>
              </a:endParaRPr>
            </a:p>
          </p:txBody>
        </p:sp>
        <p:sp>
          <p:nvSpPr>
            <p:cNvPr id="37" name="Oval 51"/>
            <p:cNvSpPr>
              <a:spLocks noChangeArrowheads="1"/>
            </p:cNvSpPr>
            <p:nvPr/>
          </p:nvSpPr>
          <p:spPr bwMode="auto">
            <a:xfrm>
              <a:off x="427" y="996"/>
              <a:ext cx="809" cy="557"/>
            </a:xfrm>
            <a:prstGeom prst="ellipse">
              <a:avLst/>
            </a:prstGeom>
            <a:solidFill>
              <a:srgbClr val="FF6600"/>
            </a:solidFill>
            <a:ln w="317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fr-FR" altLang="fr-FR"/>
            </a:p>
          </p:txBody>
        </p:sp>
        <p:sp>
          <p:nvSpPr>
            <p:cNvPr id="38" name="Rectangle 52"/>
            <p:cNvSpPr>
              <a:spLocks noChangeArrowheads="1"/>
            </p:cNvSpPr>
            <p:nvPr/>
          </p:nvSpPr>
          <p:spPr bwMode="auto">
            <a:xfrm>
              <a:off x="521" y="1161"/>
              <a:ext cx="620" cy="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5725" tIns="42862" rIns="85725" bIns="42862">
              <a:spAutoFit/>
            </a:bodyPr>
            <a:lstStyle>
              <a:lvl1pPr defTabSz="849313" eaLnBrk="0" hangingPunct="0">
                <a:defRPr sz="2400">
                  <a:solidFill>
                    <a:schemeClr val="tx1"/>
                  </a:solidFill>
                  <a:latin typeface="Times New Roman" pitchFamily="18" charset="0"/>
                </a:defRPr>
              </a:lvl1pPr>
              <a:lvl2pPr marL="742950" indent="-285750" defTabSz="849313" eaLnBrk="0" hangingPunct="0">
                <a:defRPr sz="2400">
                  <a:solidFill>
                    <a:schemeClr val="tx1"/>
                  </a:solidFill>
                  <a:latin typeface="Times New Roman" pitchFamily="18" charset="0"/>
                </a:defRPr>
              </a:lvl2pPr>
              <a:lvl3pPr marL="1143000" indent="-228600" defTabSz="849313" eaLnBrk="0" hangingPunct="0">
                <a:defRPr sz="2400">
                  <a:solidFill>
                    <a:schemeClr val="tx1"/>
                  </a:solidFill>
                  <a:latin typeface="Times New Roman" pitchFamily="18" charset="0"/>
                </a:defRPr>
              </a:lvl3pPr>
              <a:lvl4pPr marL="1600200" indent="-228600" defTabSz="849313" eaLnBrk="0" hangingPunct="0">
                <a:defRPr sz="2400">
                  <a:solidFill>
                    <a:schemeClr val="tx1"/>
                  </a:solidFill>
                  <a:latin typeface="Times New Roman" pitchFamily="18" charset="0"/>
                </a:defRPr>
              </a:lvl4pPr>
              <a:lvl5pPr marL="2057400" indent="-228600" defTabSz="849313" eaLnBrk="0" hangingPunct="0">
                <a:defRPr sz="2400">
                  <a:solidFill>
                    <a:schemeClr val="tx1"/>
                  </a:solidFill>
                  <a:latin typeface="Times New Roman" pitchFamily="18" charset="0"/>
                </a:defRPr>
              </a:lvl5pPr>
              <a:lvl6pPr marL="2514600" indent="-228600" defTabSz="849313" eaLnBrk="0" fontAlgn="base" hangingPunct="0">
                <a:spcBef>
                  <a:spcPct val="0"/>
                </a:spcBef>
                <a:spcAft>
                  <a:spcPct val="0"/>
                </a:spcAft>
                <a:defRPr sz="2400">
                  <a:solidFill>
                    <a:schemeClr val="tx1"/>
                  </a:solidFill>
                  <a:latin typeface="Times New Roman" pitchFamily="18" charset="0"/>
                </a:defRPr>
              </a:lvl6pPr>
              <a:lvl7pPr marL="2971800" indent="-228600" defTabSz="849313" eaLnBrk="0" fontAlgn="base" hangingPunct="0">
                <a:spcBef>
                  <a:spcPct val="0"/>
                </a:spcBef>
                <a:spcAft>
                  <a:spcPct val="0"/>
                </a:spcAft>
                <a:defRPr sz="2400">
                  <a:solidFill>
                    <a:schemeClr val="tx1"/>
                  </a:solidFill>
                  <a:latin typeface="Times New Roman" pitchFamily="18" charset="0"/>
                </a:defRPr>
              </a:lvl7pPr>
              <a:lvl8pPr marL="3429000" indent="-228600" defTabSz="849313" eaLnBrk="0" fontAlgn="base" hangingPunct="0">
                <a:spcBef>
                  <a:spcPct val="0"/>
                </a:spcBef>
                <a:spcAft>
                  <a:spcPct val="0"/>
                </a:spcAft>
                <a:defRPr sz="2400">
                  <a:solidFill>
                    <a:schemeClr val="tx1"/>
                  </a:solidFill>
                  <a:latin typeface="Times New Roman" pitchFamily="18" charset="0"/>
                </a:defRPr>
              </a:lvl8pPr>
              <a:lvl9pPr marL="3886200" indent="-228600" defTabSz="849313" eaLnBrk="0" fontAlgn="base" hangingPunct="0">
                <a:spcBef>
                  <a:spcPct val="0"/>
                </a:spcBef>
                <a:spcAft>
                  <a:spcPct val="0"/>
                </a:spcAft>
                <a:defRPr sz="2400">
                  <a:solidFill>
                    <a:schemeClr val="tx1"/>
                  </a:solidFill>
                  <a:latin typeface="Times New Roman" pitchFamily="18" charset="0"/>
                </a:defRPr>
              </a:lvl9pPr>
            </a:lstStyle>
            <a:p>
              <a:r>
                <a:rPr lang="fr-FR" altLang="fr-FR" sz="1800" b="1">
                  <a:latin typeface="Arial" charset="0"/>
                </a:rPr>
                <a:t>Société</a:t>
              </a:r>
            </a:p>
          </p:txBody>
        </p:sp>
      </p:grpSp>
    </p:spTree>
    <p:extLst>
      <p:ext uri="{BB962C8B-B14F-4D97-AF65-F5344CB8AC3E}">
        <p14:creationId xmlns:p14="http://schemas.microsoft.com/office/powerpoint/2010/main" xmlns="" val="406791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17703" y="1292060"/>
            <a:ext cx="8108594" cy="3939540"/>
          </a:xfrm>
          <a:prstGeom prst="rect">
            <a:avLst/>
          </a:prstGeom>
          <a:noFill/>
        </p:spPr>
        <p:txBody>
          <a:bodyPr wrap="square" rtlCol="0">
            <a:spAutoFit/>
          </a:bodyPr>
          <a:lstStyle/>
          <a:p>
            <a:pPr marL="285750" indent="-285750">
              <a:buFont typeface="Wingdings" charset="2"/>
              <a:buChar char="v"/>
            </a:pPr>
            <a:r>
              <a:rPr lang="fr-FR" altLang="fr-FR" sz="2000" b="1" dirty="0" smtClean="0"/>
              <a:t>LES PRINCIPALES REPONSES PROPOSEES </a:t>
            </a:r>
          </a:p>
          <a:p>
            <a:endParaRPr lang="fr-FR" altLang="fr-FR" sz="2000" dirty="0" smtClean="0"/>
          </a:p>
          <a:p>
            <a:pPr marL="342900" indent="-342900">
              <a:buFont typeface="Symbol" pitchFamily="18" charset="2"/>
              <a:buChar char="Þ"/>
            </a:pPr>
            <a:r>
              <a:rPr lang="fr-FR" altLang="fr-FR" sz="2400" b="1" dirty="0" smtClean="0"/>
              <a:t>Développer des </a:t>
            </a:r>
            <a:r>
              <a:rPr lang="fr-FR" altLang="fr-FR" sz="2400" b="1" dirty="0"/>
              <a:t>systèmes multi-acteurs</a:t>
            </a:r>
            <a:r>
              <a:rPr lang="fr-FR" altLang="fr-FR" sz="2400" dirty="0"/>
              <a:t> qui favorisent les </a:t>
            </a:r>
            <a:r>
              <a:rPr lang="fr-FR" altLang="fr-FR" sz="2400" dirty="0" smtClean="0"/>
              <a:t>échanges: </a:t>
            </a:r>
            <a:r>
              <a:rPr lang="fr-FR" altLang="fr-FR" sz="2400" i="1" dirty="0"/>
              <a:t>m</a:t>
            </a:r>
            <a:r>
              <a:rPr lang="fr-FR" altLang="fr-FR" sz="2400" i="1" dirty="0" smtClean="0"/>
              <a:t>anagement participatif</a:t>
            </a:r>
            <a:r>
              <a:rPr lang="fr-FR" altLang="fr-FR" sz="2400" dirty="0" smtClean="0"/>
              <a:t>,</a:t>
            </a:r>
            <a:r>
              <a:rPr lang="fr-FR" sz="2400" dirty="0" smtClean="0"/>
              <a:t> </a:t>
            </a:r>
            <a:r>
              <a:rPr lang="fr-FR" sz="2400" i="1" dirty="0" smtClean="0"/>
              <a:t>approches intégrées.</a:t>
            </a:r>
          </a:p>
          <a:p>
            <a:endParaRPr lang="fr-FR" sz="2400" dirty="0" smtClean="0"/>
          </a:p>
          <a:p>
            <a:pPr marL="342900" indent="-342900">
              <a:buFont typeface="Symbol" pitchFamily="18" charset="2"/>
              <a:buChar char="Þ"/>
            </a:pPr>
            <a:r>
              <a:rPr lang="fr-FR" sz="2400" b="1" dirty="0" smtClean="0"/>
              <a:t>Développer des outils économiques</a:t>
            </a:r>
            <a:r>
              <a:rPr lang="fr-FR" sz="2400" dirty="0" smtClean="0"/>
              <a:t> qui favorisent les échanges et les </a:t>
            </a:r>
            <a:r>
              <a:rPr lang="fr-FR" sz="2400" i="1" dirty="0" smtClean="0"/>
              <a:t>contrats</a:t>
            </a:r>
            <a:r>
              <a:rPr lang="fr-FR" sz="2400" dirty="0" smtClean="0"/>
              <a:t> entre acteurs: en </a:t>
            </a:r>
            <a:r>
              <a:rPr lang="fr-FR" sz="2400" i="1" dirty="0" smtClean="0"/>
              <a:t>donnant un prix aux ressources naturelles et aux services environnementaux,</a:t>
            </a:r>
          </a:p>
          <a:p>
            <a:r>
              <a:rPr lang="fr-FR" sz="2400" dirty="0" smtClean="0"/>
              <a:t> </a:t>
            </a:r>
          </a:p>
          <a:p>
            <a:pPr marL="342900" indent="-342900">
              <a:buFont typeface="Symbol" pitchFamily="18" charset="2"/>
              <a:buChar char="Þ"/>
            </a:pPr>
            <a:r>
              <a:rPr lang="fr-FR" sz="2400" b="1" dirty="0" smtClean="0"/>
              <a:t>Intégrer </a:t>
            </a:r>
            <a:r>
              <a:rPr lang="fr-FR" sz="2400" b="1" dirty="0"/>
              <a:t>l’environnement dans les politiques </a:t>
            </a:r>
            <a:r>
              <a:rPr lang="fr-FR" sz="2400" b="1" dirty="0" smtClean="0"/>
              <a:t>sectorielles</a:t>
            </a:r>
            <a:r>
              <a:rPr lang="fr-FR" sz="2400" b="1" dirty="0"/>
              <a:t>.</a:t>
            </a:r>
            <a:endParaRPr lang="fr-FR" sz="2400" b="1" dirty="0" smtClean="0">
              <a:sym typeface="Wingdings"/>
            </a:endParaRPr>
          </a:p>
          <a:p>
            <a:endParaRPr lang="fr-FR" dirty="0" smtClean="0">
              <a:sym typeface="Wingdings"/>
            </a:endParaRPr>
          </a:p>
        </p:txBody>
      </p:sp>
      <p:sp>
        <p:nvSpPr>
          <p:cNvPr id="6" name="ZoneTexte 4"/>
          <p:cNvSpPr txBox="1">
            <a:spLocks noChangeArrowheads="1"/>
          </p:cNvSpPr>
          <p:nvPr/>
        </p:nvSpPr>
        <p:spPr bwMode="auto">
          <a:xfrm>
            <a:off x="0" y="117477"/>
            <a:ext cx="9144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b="1" cap="small" dirty="0" smtClean="0">
                <a:latin typeface="Calibri" charset="0"/>
              </a:rPr>
              <a:t>Caractéristiques des modes de gestion dominants </a:t>
            </a:r>
          </a:p>
          <a:p>
            <a:pPr algn="ctr" eaLnBrk="1" hangingPunct="1"/>
            <a:r>
              <a:rPr lang="fr-FR" b="1" cap="small" dirty="0" smtClean="0">
                <a:latin typeface="Calibri" charset="0"/>
              </a:rPr>
              <a:t>proposés par le Développement Durable (DD)</a:t>
            </a:r>
          </a:p>
          <a:p>
            <a:pPr algn="ctr" eaLnBrk="1" hangingPunct="1"/>
            <a:endParaRPr lang="fr-FR" b="1" cap="small" dirty="0" smtClean="0">
              <a:latin typeface="Calibri" charset="0"/>
            </a:endParaRPr>
          </a:p>
        </p:txBody>
      </p:sp>
      <p:cxnSp>
        <p:nvCxnSpPr>
          <p:cNvPr id="7" name="Connecteur droit 6"/>
          <p:cNvCxnSpPr/>
          <p:nvPr/>
        </p:nvCxnSpPr>
        <p:spPr>
          <a:xfrm>
            <a:off x="0" y="1084242"/>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 name="Espace réservé du pied de page 3"/>
          <p:cNvSpPr>
            <a:spLocks noGrp="1"/>
          </p:cNvSpPr>
          <p:nvPr>
            <p:ph type="ftr" sz="quarter" idx="11"/>
          </p:nvPr>
        </p:nvSpPr>
        <p:spPr/>
        <p:txBody>
          <a:bodyPr/>
          <a:lstStyle/>
          <a:p>
            <a:r>
              <a:rPr lang="fr-FR" smtClean="0"/>
              <a:t>Maya Leroy - AgroParisTech - 2018</a:t>
            </a:r>
            <a:endParaRPr lang="fr-FR"/>
          </a:p>
        </p:txBody>
      </p:sp>
    </p:spTree>
    <p:extLst>
      <p:ext uri="{BB962C8B-B14F-4D97-AF65-F5344CB8AC3E}">
        <p14:creationId xmlns:p14="http://schemas.microsoft.com/office/powerpoint/2010/main" xmlns="" val="39286817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4"/>
          <p:cNvSpPr txBox="1">
            <a:spLocks noChangeArrowheads="1"/>
          </p:cNvSpPr>
          <p:nvPr/>
        </p:nvSpPr>
        <p:spPr bwMode="auto">
          <a:xfrm>
            <a:off x="0" y="117477"/>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cap="small" dirty="0" smtClean="0">
                <a:latin typeface="Calibri" charset="0"/>
              </a:rPr>
              <a:t>La Gestion Durable des Forêts (GDF) </a:t>
            </a:r>
            <a:endParaRPr lang="fr-FR" cap="small" dirty="0">
              <a:latin typeface="Calibri" charset="0"/>
            </a:endParaRPr>
          </a:p>
        </p:txBody>
      </p:sp>
      <p:cxnSp>
        <p:nvCxnSpPr>
          <p:cNvPr id="3" name="Connecteur droit 2"/>
          <p:cNvCxnSpPr/>
          <p:nvPr/>
        </p:nvCxnSpPr>
        <p:spPr>
          <a:xfrm>
            <a:off x="0" y="692150"/>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 name="ZoneTexte 3"/>
          <p:cNvSpPr txBox="1">
            <a:spLocks noChangeArrowheads="1"/>
          </p:cNvSpPr>
          <p:nvPr/>
        </p:nvSpPr>
        <p:spPr bwMode="auto">
          <a:xfrm>
            <a:off x="613064" y="1181731"/>
            <a:ext cx="8437417" cy="1292662"/>
          </a:xfrm>
          <a:prstGeom prst="rect">
            <a:avLst/>
          </a:prstGeom>
          <a:solidFill>
            <a:schemeClr val="bg1">
              <a:alpha val="50000"/>
            </a:schemeClr>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indent="-285750" eaLnBrk="1" hangingPunct="1">
              <a:buFont typeface="Wingdings" panose="05000000000000000000" pitchFamily="2" charset="2"/>
              <a:buChar char="v"/>
            </a:pPr>
            <a:r>
              <a:rPr lang="fr-FR" altLang="fr-FR" sz="1600" dirty="0" smtClean="0">
                <a:latin typeface="Calibri" charset="0"/>
              </a:rPr>
              <a:t>Etat </a:t>
            </a:r>
            <a:r>
              <a:rPr lang="fr-FR" altLang="fr-FR" sz="1600" dirty="0">
                <a:latin typeface="Calibri" charset="0"/>
              </a:rPr>
              <a:t>est appelé à jouer un rôle d’encadrement juridique plus que d’entité gestionnaire. </a:t>
            </a:r>
          </a:p>
          <a:p>
            <a:pPr marL="285750" indent="-285750" eaLnBrk="1" hangingPunct="1">
              <a:buFont typeface="Wingdings" charset="2"/>
              <a:buChar char="v"/>
            </a:pPr>
            <a:r>
              <a:rPr lang="fr-FR" sz="1600" dirty="0">
                <a:latin typeface="Calibri" charset="0"/>
              </a:rPr>
              <a:t>Transfert de gestion l’Etat</a:t>
            </a:r>
            <a:r>
              <a:rPr lang="en-US" sz="1600" dirty="0">
                <a:latin typeface="Calibri" charset="0"/>
              </a:rPr>
              <a:t> </a:t>
            </a:r>
            <a:r>
              <a:rPr lang="fr-FR" sz="1600" dirty="0">
                <a:latin typeface="Calibri" charset="0"/>
              </a:rPr>
              <a:t>vers les privés et/ou les </a:t>
            </a:r>
            <a:r>
              <a:rPr lang="fr-FR" sz="1600" dirty="0" smtClean="0">
                <a:latin typeface="Calibri" charset="0"/>
              </a:rPr>
              <a:t>communautés</a:t>
            </a:r>
          </a:p>
          <a:p>
            <a:pPr marL="285750" indent="-285750" eaLnBrk="1" hangingPunct="1">
              <a:buFont typeface="Wingdings" charset="2"/>
              <a:buChar char="v"/>
            </a:pPr>
            <a:r>
              <a:rPr lang="fr-FR" sz="1600" dirty="0" smtClean="0">
                <a:latin typeface="Calibri" charset="0"/>
                <a:sym typeface="Wingdings"/>
              </a:rPr>
              <a:t>Forte activité législative et réglementaire: favoriser les nouveaux dispositifs et délimiter les domaine de la gestion publique</a:t>
            </a:r>
            <a:endParaRPr lang="fr-FR" sz="1600" dirty="0">
              <a:latin typeface="Calibri" charset="0"/>
              <a:sym typeface="Wingdings"/>
            </a:endParaRPr>
          </a:p>
          <a:p>
            <a:pPr eaLnBrk="1" hangingPunct="1"/>
            <a:endParaRPr lang="fr-FR" altLang="ja-JP" sz="1400" dirty="0" smtClean="0">
              <a:latin typeface="Calibri" charset="0"/>
              <a:sym typeface="Wingdings" charset="0"/>
            </a:endParaRPr>
          </a:p>
        </p:txBody>
      </p:sp>
      <p:sp>
        <p:nvSpPr>
          <p:cNvPr id="5" name="Rectangle 4"/>
          <p:cNvSpPr/>
          <p:nvPr/>
        </p:nvSpPr>
        <p:spPr>
          <a:xfrm>
            <a:off x="4453217" y="3244334"/>
            <a:ext cx="237566" cy="369332"/>
          </a:xfrm>
          <a:prstGeom prst="rect">
            <a:avLst/>
          </a:prstGeom>
        </p:spPr>
        <p:txBody>
          <a:bodyPr wrap="none">
            <a:spAutoFit/>
          </a:bodyPr>
          <a:lstStyle/>
          <a:p>
            <a:r>
              <a:rPr lang="fr-FR" dirty="0"/>
              <a:t> </a:t>
            </a:r>
          </a:p>
        </p:txBody>
      </p:sp>
      <p:sp>
        <p:nvSpPr>
          <p:cNvPr id="6" name="Espace réservé du pied de page 5"/>
          <p:cNvSpPr>
            <a:spLocks noGrp="1"/>
          </p:cNvSpPr>
          <p:nvPr>
            <p:ph type="ftr" sz="quarter" idx="11"/>
          </p:nvPr>
        </p:nvSpPr>
        <p:spPr/>
        <p:txBody>
          <a:bodyPr/>
          <a:lstStyle/>
          <a:p>
            <a:r>
              <a:rPr lang="fr-FR" smtClean="0"/>
              <a:t>Maya Leroy - AgroParisTech - 2018</a:t>
            </a:r>
            <a:endParaRPr lang="fr-FR"/>
          </a:p>
        </p:txBody>
      </p:sp>
      <p:sp>
        <p:nvSpPr>
          <p:cNvPr id="7" name="TextBox 59"/>
          <p:cNvSpPr txBox="1"/>
          <p:nvPr/>
        </p:nvSpPr>
        <p:spPr>
          <a:xfrm>
            <a:off x="0" y="692150"/>
            <a:ext cx="9144000" cy="369332"/>
          </a:xfrm>
          <a:prstGeom prst="rect">
            <a:avLst/>
          </a:prstGeom>
          <a:solidFill>
            <a:schemeClr val="accent3">
              <a:lumMod val="40000"/>
              <a:lumOff val="60000"/>
            </a:schemeClr>
          </a:solidFill>
        </p:spPr>
        <p:txBody>
          <a:bodyPr>
            <a:spAutoFit/>
          </a:bodyPr>
          <a:lstStyle/>
          <a:p>
            <a:pPr algn="ctr">
              <a:defRPr/>
            </a:pPr>
            <a:r>
              <a:rPr lang="fr-FR" dirty="0" smtClean="0">
                <a:latin typeface="+mj-lt"/>
              </a:rPr>
              <a:t>Déclinaison opérationnelle = Un nombre limité de dispositifs de gestion</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83263" y="2471274"/>
            <a:ext cx="8187864" cy="351524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Rectangle 8"/>
          <p:cNvSpPr/>
          <p:nvPr/>
        </p:nvSpPr>
        <p:spPr>
          <a:xfrm>
            <a:off x="207818" y="6079350"/>
            <a:ext cx="8738755" cy="276999"/>
          </a:xfrm>
          <a:prstGeom prst="rect">
            <a:avLst/>
          </a:prstGeom>
        </p:spPr>
        <p:txBody>
          <a:bodyPr wrap="square">
            <a:spAutoFit/>
          </a:bodyPr>
          <a:lstStyle/>
          <a:p>
            <a:r>
              <a:rPr lang="fr-FR" altLang="ja-JP" sz="1200" dirty="0" smtClean="0">
                <a:latin typeface="Calibri" charset="0"/>
                <a:sym typeface="Wingdings" charset="0"/>
              </a:rPr>
              <a:t>Leroy </a:t>
            </a:r>
            <a:r>
              <a:rPr lang="fr-FR" altLang="ja-JP" sz="1200" i="1" dirty="0" smtClean="0">
                <a:latin typeface="Calibri" charset="0"/>
                <a:sym typeface="Wingdings" charset="0"/>
              </a:rPr>
              <a:t>et al. </a:t>
            </a:r>
            <a:r>
              <a:rPr lang="fr-FR" altLang="ja-JP" sz="1200" dirty="0" smtClean="0">
                <a:latin typeface="Calibri" charset="0"/>
                <a:sym typeface="Wingdings" charset="0"/>
              </a:rPr>
              <a:t>2013  &amp; 2015 (2500 </a:t>
            </a:r>
            <a:r>
              <a:rPr lang="fr-FR" altLang="ja-JP" sz="1200" dirty="0">
                <a:latin typeface="Calibri" charset="0"/>
                <a:sym typeface="Wingdings" charset="0"/>
              </a:rPr>
              <a:t>références : corpus </a:t>
            </a:r>
            <a:r>
              <a:rPr lang="fr-FR" altLang="ja-JP" sz="1200" dirty="0" smtClean="0">
                <a:latin typeface="Calibri" charset="0"/>
                <a:sym typeface="Wingdings" charset="0"/>
              </a:rPr>
              <a:t>juridique, scientifique</a:t>
            </a:r>
            <a:r>
              <a:rPr lang="fr-FR" altLang="ja-JP" sz="1200" dirty="0">
                <a:latin typeface="Calibri" charset="0"/>
                <a:sym typeface="Wingdings" charset="0"/>
              </a:rPr>
              <a:t>, </a:t>
            </a:r>
            <a:r>
              <a:rPr lang="fr-FR" altLang="ja-JP" sz="1200" dirty="0" smtClean="0">
                <a:latin typeface="Calibri" charset="0"/>
                <a:sym typeface="Wingdings" charset="0"/>
              </a:rPr>
              <a:t>littérature </a:t>
            </a:r>
            <a:r>
              <a:rPr lang="fr-FR" altLang="ja-JP" sz="1200" dirty="0">
                <a:latin typeface="Calibri" charset="0"/>
                <a:sym typeface="Wingdings" charset="0"/>
              </a:rPr>
              <a:t>grise, 40 entretiens, </a:t>
            </a:r>
            <a:r>
              <a:rPr lang="fr-FR" altLang="ja-JP" sz="1200" dirty="0" smtClean="0">
                <a:latin typeface="Calibri" charset="0"/>
                <a:sym typeface="Wingdings" charset="0"/>
              </a:rPr>
              <a:t>+ plusieurs monographies )</a:t>
            </a:r>
            <a:endParaRPr lang="fr-FR" sz="1200" dirty="0"/>
          </a:p>
        </p:txBody>
      </p:sp>
    </p:spTree>
    <p:extLst>
      <p:ext uri="{BB962C8B-B14F-4D97-AF65-F5344CB8AC3E}">
        <p14:creationId xmlns:p14="http://schemas.microsoft.com/office/powerpoint/2010/main" xmlns="" val="31555612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4"/>
          <p:cNvSpPr txBox="1">
            <a:spLocks noChangeArrowheads="1"/>
          </p:cNvSpPr>
          <p:nvPr/>
        </p:nvSpPr>
        <p:spPr bwMode="auto">
          <a:xfrm>
            <a:off x="57151" y="102253"/>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cap="small" dirty="0" smtClean="0">
                <a:latin typeface="Calibri" charset="0"/>
              </a:rPr>
              <a:t>GDF  et Biodiversité </a:t>
            </a:r>
            <a:endParaRPr lang="fr-FR" cap="small" dirty="0">
              <a:latin typeface="Calibri" charset="0"/>
            </a:endParaRPr>
          </a:p>
        </p:txBody>
      </p:sp>
      <p:cxnSp>
        <p:nvCxnSpPr>
          <p:cNvPr id="3" name="Connecteur droit 2"/>
          <p:cNvCxnSpPr/>
          <p:nvPr/>
        </p:nvCxnSpPr>
        <p:spPr>
          <a:xfrm>
            <a:off x="0" y="692150"/>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453217" y="3244334"/>
            <a:ext cx="237566" cy="369332"/>
          </a:xfrm>
          <a:prstGeom prst="rect">
            <a:avLst/>
          </a:prstGeom>
        </p:spPr>
        <p:txBody>
          <a:bodyPr wrap="none">
            <a:spAutoFit/>
          </a:bodyPr>
          <a:lstStyle/>
          <a:p>
            <a:r>
              <a:rPr lang="fr-FR" dirty="0"/>
              <a:t> </a:t>
            </a:r>
          </a:p>
        </p:txBody>
      </p:sp>
      <p:sp>
        <p:nvSpPr>
          <p:cNvPr id="6" name="Espace réservé du pied de page 5"/>
          <p:cNvSpPr>
            <a:spLocks noGrp="1"/>
          </p:cNvSpPr>
          <p:nvPr>
            <p:ph type="ftr" sz="quarter" idx="11"/>
          </p:nvPr>
        </p:nvSpPr>
        <p:spPr/>
        <p:txBody>
          <a:bodyPr/>
          <a:lstStyle/>
          <a:p>
            <a:r>
              <a:rPr lang="fr-FR" smtClean="0"/>
              <a:t>Maya Leroy - AgroParisTech - 2018</a:t>
            </a:r>
            <a:endParaRPr lang="fr-F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98867" y="1248052"/>
            <a:ext cx="6108700" cy="3992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6"/>
          <p:cNvSpPr/>
          <p:nvPr/>
        </p:nvSpPr>
        <p:spPr>
          <a:xfrm>
            <a:off x="690283" y="5561646"/>
            <a:ext cx="8001000" cy="338554"/>
          </a:xfrm>
          <a:prstGeom prst="rect">
            <a:avLst/>
          </a:prstGeom>
        </p:spPr>
        <p:txBody>
          <a:bodyPr wrap="square">
            <a:spAutoFit/>
          </a:bodyPr>
          <a:lstStyle/>
          <a:p>
            <a:r>
              <a:rPr lang="fr-FR" sz="1600" b="1" i="1" dirty="0"/>
              <a:t>Evolution des préoccupations environnementales dans la littérature scientifique sur la </a:t>
            </a:r>
            <a:r>
              <a:rPr lang="fr-FR" sz="1600" b="1" i="1" dirty="0" smtClean="0"/>
              <a:t>GDF</a:t>
            </a:r>
            <a:endParaRPr lang="fr-FR" sz="1600" dirty="0"/>
          </a:p>
        </p:txBody>
      </p:sp>
    </p:spTree>
    <p:extLst>
      <p:ext uri="{BB962C8B-B14F-4D97-AF65-F5344CB8AC3E}">
        <p14:creationId xmlns:p14="http://schemas.microsoft.com/office/powerpoint/2010/main" xmlns="" val="39567809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1.3|2.7|1.4|0.9"/>
</p:tagLst>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5726</TotalTime>
  <Words>1059</Words>
  <Application>Microsoft Office PowerPoint</Application>
  <PresentationFormat>Affichage à l'écran (4:3)</PresentationFormat>
  <Paragraphs>199</Paragraphs>
  <Slides>15</Slides>
  <Notes>8</Notes>
  <HiddenSlides>0</HiddenSlides>
  <MMClips>0</MMClips>
  <ScaleCrop>false</ScaleCrop>
  <HeadingPairs>
    <vt:vector size="4" baseType="variant">
      <vt:variant>
        <vt:lpstr>Thème</vt:lpstr>
      </vt:variant>
      <vt:variant>
        <vt:i4>1</vt:i4>
      </vt:variant>
      <vt:variant>
        <vt:lpstr>Titres des diapositives</vt:lpstr>
      </vt:variant>
      <vt:variant>
        <vt:i4>15</vt:i4>
      </vt:variant>
    </vt:vector>
  </HeadingPairs>
  <TitlesOfParts>
    <vt:vector size="16"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Performance environnementale de la REDD+  détermine les financements et la mise en œuvre</vt:lpstr>
      <vt:lpstr>Diapositive 13</vt:lpstr>
      <vt:lpstr>Diapositive 14</vt:lpstr>
      <vt:lpstr>Diapositive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dc:creator>
  <cp:lastModifiedBy>Anne-Laure</cp:lastModifiedBy>
  <cp:revision>123</cp:revision>
  <dcterms:created xsi:type="dcterms:W3CDTF">2015-10-05T13:04:30Z</dcterms:created>
  <dcterms:modified xsi:type="dcterms:W3CDTF">2018-11-14T15:16:22Z</dcterms:modified>
</cp:coreProperties>
</file>